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0" r:id="rId3"/>
    <p:sldId id="359" r:id="rId4"/>
    <p:sldId id="322" r:id="rId5"/>
    <p:sldId id="323" r:id="rId6"/>
    <p:sldId id="324" r:id="rId7"/>
    <p:sldId id="305" r:id="rId8"/>
    <p:sldId id="306" r:id="rId9"/>
    <p:sldId id="309" r:id="rId10"/>
    <p:sldId id="307" r:id="rId11"/>
    <p:sldId id="308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9" r:id="rId23"/>
    <p:sldId id="328" r:id="rId24"/>
    <p:sldId id="332" r:id="rId25"/>
    <p:sldId id="331" r:id="rId26"/>
    <p:sldId id="333" r:id="rId27"/>
    <p:sldId id="334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38" r:id="rId47"/>
    <p:sldId id="335" r:id="rId48"/>
    <p:sldId id="336" r:id="rId49"/>
    <p:sldId id="339" r:id="rId50"/>
    <p:sldId id="337" r:id="rId51"/>
    <p:sldId id="340" r:id="rId52"/>
    <p:sldId id="303" r:id="rId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F245F4A-5385-4AC9-964B-4D912AE20DC9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0124270-3F30-47F7-8984-C123AAE09C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76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3EFBC5B-6D7A-4FE3-B7A1-43A1AFFB0AC6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81FF150-8DED-4340-BBB2-6E4433CED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3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776288"/>
            <a:ext cx="5089525" cy="38179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4510" cy="4603800"/>
          </a:xfrm>
          <a:noFill/>
        </p:spPr>
        <p:txBody>
          <a:bodyPr wrap="square" lIns="94554" tIns="46418" rIns="94554" bIns="46418" numCol="1" anchor="t" anchorCtr="0" compatLnSpc="1">
            <a:prstTxWarp prst="textNoShape">
              <a:avLst/>
            </a:prstTxWarp>
          </a:bodyPr>
          <a:lstStyle/>
          <a:p>
            <a:pPr defTabSz="780689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4D23F-4373-4A9E-8AB9-B0C32B781530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CFD2-A320-4BDD-AE1E-72FB19D07A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179388" y="1412875"/>
            <a:ext cx="8785100" cy="1368053"/>
          </a:xfrm>
        </p:spPr>
        <p:txBody>
          <a:bodyPr/>
          <a:lstStyle/>
          <a:p>
            <a:pPr>
              <a:defRPr/>
            </a:pPr>
            <a:r>
              <a:rPr lang="fr-FR" dirty="0"/>
              <a:t>Adaptation des antibiotiques chez l'insuffisant rénal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7963" y="4508500"/>
            <a:ext cx="58039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Dr S. Alfandari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Infectiologue,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 Tourcoing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 du Service des Maladies du Sang, CHRU Lille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7963" y="116632"/>
            <a:ext cx="84684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DUACAI  </a:t>
            </a:r>
            <a:r>
              <a:rPr lang="fr-FR" dirty="0" smtClean="0">
                <a:latin typeface="Berlin Sans FB Demi" panose="020E0802020502020306" pitchFamily="34" charset="0"/>
              </a:rPr>
              <a:t>24/11/2022</a:t>
            </a:r>
            <a:endParaRPr lang="fr-FR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estimer la fonction rénale ?</a:t>
            </a:r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34925" y="64770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30/12/2016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9482-CFCC-4347-9593-CECD9C8332A3}" type="slidenum">
              <a:rPr lang="fr-FR" smtClean="0">
                <a:cs typeface="Calibri" panose="020F0502020204030204" pitchFamily="34" charset="0"/>
              </a:rPr>
              <a:pPr/>
              <a:t>10</a:t>
            </a:fld>
            <a:endParaRPr lang="fr-FR">
              <a:cs typeface="Calibri" panose="020F0502020204030204" pitchFamily="34" charset="0"/>
            </a:endParaRPr>
          </a:p>
        </p:txBody>
      </p:sp>
      <p:sp>
        <p:nvSpPr>
          <p:cNvPr id="7" name="Arrondir un rectangle à un seul coin 14"/>
          <p:cNvSpPr>
            <a:spLocks/>
          </p:cNvSpPr>
          <p:nvPr/>
        </p:nvSpPr>
        <p:spPr bwMode="auto">
          <a:xfrm>
            <a:off x="539750" y="2130333"/>
            <a:ext cx="3600450" cy="1368425"/>
          </a:xfrm>
          <a:custGeom>
            <a:avLst/>
            <a:gdLst>
              <a:gd name="T0" fmla="*/ 0 w 3600400"/>
              <a:gd name="T1" fmla="*/ 0 h 1368152"/>
              <a:gd name="T2" fmla="*/ 3372370 w 3600400"/>
              <a:gd name="T3" fmla="*/ 0 h 1368152"/>
              <a:gd name="T4" fmla="*/ 3600400 w 3600400"/>
              <a:gd name="T5" fmla="*/ 228030 h 1368152"/>
              <a:gd name="T6" fmla="*/ 3600400 w 3600400"/>
              <a:gd name="T7" fmla="*/ 1368152 h 1368152"/>
              <a:gd name="T8" fmla="*/ 0 w 3600400"/>
              <a:gd name="T9" fmla="*/ 1368152 h 1368152"/>
              <a:gd name="T10" fmla="*/ 0 w 3600400"/>
              <a:gd name="T11" fmla="*/ 0 h 1368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0400" h="1368152">
                <a:moveTo>
                  <a:pt x="0" y="0"/>
                </a:moveTo>
                <a:lnTo>
                  <a:pt x="3372370" y="0"/>
                </a:lnTo>
                <a:cubicBezTo>
                  <a:pt x="3498307" y="0"/>
                  <a:pt x="3600400" y="102093"/>
                  <a:pt x="3600400" y="228030"/>
                </a:cubicBezTo>
                <a:lnTo>
                  <a:pt x="3600400" y="1368152"/>
                </a:lnTo>
                <a:lnTo>
                  <a:pt x="0" y="1368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round/>
            <a:headEnd/>
            <a:tailEnd/>
          </a:ln>
          <a:effectLst>
            <a:outerShdw algn="tl" rotWithShape="0">
              <a:srgbClr val="000000">
                <a:alpha val="42999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539750" y="2130333"/>
            <a:ext cx="3600450" cy="1368425"/>
          </a:xfrm>
          <a:prstGeom prst="round1Rect">
            <a:avLst/>
          </a:prstGeom>
          <a:solidFill>
            <a:schemeClr val="lt1">
              <a:alpha val="60000"/>
            </a:schemeClr>
          </a:solidFill>
          <a:ln w="12700" cmpd="sng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39750" y="2223996"/>
            <a:ext cx="3744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Formule 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Cockcroft &amp; Gault</a:t>
            </a:r>
            <a:endParaRPr lang="fr-FR" sz="1400" b="1" baseline="6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fr-FR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ClCr</a:t>
            </a:r>
            <a:r>
              <a:rPr lang="fr-F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(ml/min) = k x [(140-Âge) x Poids] / </a:t>
            </a:r>
            <a:r>
              <a:rPr lang="fr-FR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SCr</a:t>
            </a:r>
            <a:r>
              <a:rPr lang="fr-F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b="1" i="1" dirty="0">
                <a:latin typeface="Calibri" panose="020F0502020204030204" pitchFamily="34" charset="0"/>
                <a:cs typeface="Calibri" panose="020F0502020204030204" pitchFamily="34" charset="0"/>
              </a:rPr>
              <a:t>(µmol/l)</a:t>
            </a:r>
            <a:r>
              <a:rPr lang="fr-FR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b="1" i="1" dirty="0">
                <a:latin typeface="Calibri" panose="020F0502020204030204" pitchFamily="34" charset="0"/>
                <a:cs typeface="Calibri" panose="020F0502020204030204" pitchFamily="34" charset="0"/>
              </a:rPr>
              <a:t>Homme k = 1,23 et Femme k = 1,04</a:t>
            </a:r>
          </a:p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fr-FR" sz="13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9"/>
          <p:cNvCxnSpPr>
            <a:cxnSpLocks noChangeShapeType="1"/>
          </p:cNvCxnSpPr>
          <p:nvPr/>
        </p:nvCxnSpPr>
        <p:spPr bwMode="auto">
          <a:xfrm>
            <a:off x="700088" y="2839946"/>
            <a:ext cx="33131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  <a:reflection blurRad="6350" stA="52000" endA="300" endPos="35000" dir="5400000" sy="-100000" algn="bl" rotWithShape="0"/>
          </a:effectLst>
        </p:spPr>
      </p:cxnSp>
      <p:sp>
        <p:nvSpPr>
          <p:cNvPr id="11" name="Arrondir un rectangle à un seul coin 15"/>
          <p:cNvSpPr>
            <a:spLocks/>
          </p:cNvSpPr>
          <p:nvPr/>
        </p:nvSpPr>
        <p:spPr bwMode="auto">
          <a:xfrm>
            <a:off x="5003800" y="2130333"/>
            <a:ext cx="3600450" cy="1368425"/>
          </a:xfrm>
          <a:custGeom>
            <a:avLst/>
            <a:gdLst>
              <a:gd name="T0" fmla="*/ 0 w 3600400"/>
              <a:gd name="T1" fmla="*/ 0 h 1368152"/>
              <a:gd name="T2" fmla="*/ 3372605 w 3600400"/>
              <a:gd name="T3" fmla="*/ 0 h 1368152"/>
              <a:gd name="T4" fmla="*/ 3600650 w 3600400"/>
              <a:gd name="T5" fmla="*/ 228258 h 1368152"/>
              <a:gd name="T6" fmla="*/ 3600650 w 3600400"/>
              <a:gd name="T7" fmla="*/ 1369517 h 1368152"/>
              <a:gd name="T8" fmla="*/ 0 w 3600400"/>
              <a:gd name="T9" fmla="*/ 1369517 h 1368152"/>
              <a:gd name="T10" fmla="*/ 0 w 3600400"/>
              <a:gd name="T11" fmla="*/ 0 h 1368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0400"/>
              <a:gd name="T19" fmla="*/ 0 h 1368152"/>
              <a:gd name="T20" fmla="*/ 3600400 w 3600400"/>
              <a:gd name="T21" fmla="*/ 1368152 h 1368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0400" h="1368152">
                <a:moveTo>
                  <a:pt x="0" y="0"/>
                </a:moveTo>
                <a:lnTo>
                  <a:pt x="3372370" y="0"/>
                </a:lnTo>
                <a:cubicBezTo>
                  <a:pt x="3498307" y="0"/>
                  <a:pt x="3600400" y="102093"/>
                  <a:pt x="3600400" y="228030"/>
                </a:cubicBezTo>
                <a:lnTo>
                  <a:pt x="3600400" y="1368152"/>
                </a:lnTo>
                <a:lnTo>
                  <a:pt x="0" y="1368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ndir un rectangle à un seul coin 11"/>
          <p:cNvSpPr/>
          <p:nvPr/>
        </p:nvSpPr>
        <p:spPr>
          <a:xfrm>
            <a:off x="5003800" y="2130333"/>
            <a:ext cx="3600450" cy="1368425"/>
          </a:xfrm>
          <a:prstGeom prst="round1Rect">
            <a:avLst/>
          </a:prstGeom>
          <a:solidFill>
            <a:schemeClr val="lt1">
              <a:alpha val="60000"/>
            </a:schemeClr>
          </a:solidFill>
          <a:ln w="12700" cmpd="sng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003800" y="2223996"/>
            <a:ext cx="3600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Formule abrégée MDRD</a:t>
            </a:r>
            <a:r>
              <a:rPr lang="fr-F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aMDRD</a:t>
            </a: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DFG (ml/min/1,73 m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) = k x 186 x [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2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-1,154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x [Age]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-0,203</a:t>
            </a:r>
            <a:r>
              <a:rPr lang="fr-FR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Homme k = 1 et Femme k = 0,742</a:t>
            </a:r>
          </a:p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fr-FR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cteur droit 18"/>
          <p:cNvCxnSpPr>
            <a:cxnSpLocks noChangeShapeType="1"/>
          </p:cNvCxnSpPr>
          <p:nvPr/>
        </p:nvCxnSpPr>
        <p:spPr bwMode="auto">
          <a:xfrm>
            <a:off x="5165725" y="2844708"/>
            <a:ext cx="33115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26206" y="5507105"/>
            <a:ext cx="386765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arenR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Cockcroft DW and Gault MH.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1976;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Levey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AS et al. Ann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Intern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Med 1999</a:t>
            </a:r>
          </a:p>
          <a:p>
            <a:pPr eaLnBrk="1" hangingPunct="1">
              <a:buFont typeface="Calibri" pitchFamily="34" charset="0"/>
              <a:buNone/>
            </a:pP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Froissart et al. J Am Soc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Nephrol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2005; Stevens LA et al. J Am Soc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Nephrol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2007</a:t>
            </a:r>
          </a:p>
          <a:p>
            <a:pPr marL="0" indent="0">
              <a:buFont typeface="Calibri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Launay-Vacher V et al. Rev Med Interne 2011;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Flamant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 et al.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Presse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Med 2010</a:t>
            </a:r>
          </a:p>
          <a:p>
            <a:pPr marL="0" indent="0">
              <a:buFont typeface="Calibri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Launay-Vacher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V et al. Bull Cancer 2012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Faluyi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OO et al Med.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2012</a:t>
            </a:r>
          </a:p>
          <a:p>
            <a:pPr eaLnBrk="1" hangingPunct="1">
              <a:buFont typeface="Calibri" pitchFamily="34" charset="0"/>
              <a:buNone/>
            </a:pP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Levey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AS et al. Ann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Intern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Med 2009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2195736" y="3603905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6650992" y="3609238"/>
            <a:ext cx="360040" cy="432048"/>
          </a:xfrm>
          <a:prstGeom prst="downArrow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750" y="4219210"/>
            <a:ext cx="360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Sous-estimation de la valeur</a:t>
            </a:r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5724525" y="4089465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36525" indent="-1365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Valide chez 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adulte 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 sujet âgé (&gt; 65 ans)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obèse</a:t>
            </a: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320634" y="1757548"/>
            <a:ext cx="4346369" cy="31707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97613" y="1966075"/>
            <a:ext cx="3596246" cy="262246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99578" y="5011387"/>
            <a:ext cx="38136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Ne plus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utiliser (SF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Néphro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2009 !)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76997" y="5127683"/>
            <a:ext cx="451262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L’équation CKD-EPI donne la meilleure estimation (encore peu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connue/diffusée)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http://www.sfndt.org/sn/eservice/calcul/eDFG.htm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 HAS 07/2012</a:t>
            </a:r>
          </a:p>
        </p:txBody>
      </p:sp>
    </p:spTree>
    <p:extLst>
      <p:ext uri="{BB962C8B-B14F-4D97-AF65-F5344CB8AC3E}">
        <p14:creationId xmlns:p14="http://schemas.microsoft.com/office/powerpoint/2010/main" val="35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internationale </a:t>
            </a:r>
            <a:br>
              <a:rPr lang="fr-FR" dirty="0"/>
            </a:br>
            <a:r>
              <a:rPr lang="fr-FR" dirty="0"/>
              <a:t>de l'insuffisance rénale chronique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28/11/2014</a:t>
            </a:r>
          </a:p>
        </p:txBody>
      </p:sp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25882"/>
              </p:ext>
            </p:extLst>
          </p:nvPr>
        </p:nvGraphicFramePr>
        <p:xfrm>
          <a:off x="941090" y="1514783"/>
          <a:ext cx="7429500" cy="3716339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Stade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Description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*</a:t>
                      </a: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(ml/min/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1,73m²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Augmentation du risque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Facteurs de risque de maladie rénale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5885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(diabète, </a:t>
                      </a:r>
                      <a:r>
                        <a:rPr kumimoji="0" lang="fr-FR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HTA</a:t>
                      </a: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, antécédents familiaux, âge avancé, ethnie…)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85885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Atteinte rénale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(protéinurie)</a:t>
                      </a: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et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 normal ou augmenté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  <a:sym typeface="Symbol" pitchFamily="18" charset="2"/>
                        </a:rPr>
                        <a:t>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90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Atteinte rénale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et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légère du DFG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60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≤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DFG ≤ 89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3a 3b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modérée du DFG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30 ≤ DFG ≤ 59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sévère du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15 ≤ DFG ≤ 29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Insuffisance rénale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(dialyse ou transplantation)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&lt; 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31" descr="Logo_KDOQ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3500"/>
            <a:ext cx="539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Logo_KD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541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2860" y="5573526"/>
            <a:ext cx="7867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fr-FR" sz="1100" b="1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K/</a:t>
            </a:r>
            <a:r>
              <a:rPr lang="fr-FR" sz="1100" b="1" dirty="0" err="1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DOQI</a:t>
            </a:r>
            <a:r>
              <a:rPr lang="fr-FR" sz="1100" b="1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:</a:t>
            </a:r>
            <a:r>
              <a:rPr lang="fr-FR" sz="1100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National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Foundation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. K/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DOQI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clinical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practice guidelines for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chronic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evaluation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, classification, and stratification.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Am J </a:t>
            </a:r>
            <a:r>
              <a:rPr lang="fr-FR" sz="1100" i="1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Dis. 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2002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Feb;39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(2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Suppl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1):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S1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-266.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dirty="0" err="1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KDIGO</a:t>
            </a:r>
            <a:r>
              <a:rPr lang="fr-FR" sz="1100" b="1" dirty="0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:</a:t>
            </a:r>
            <a:r>
              <a:rPr lang="fr-FR" sz="1100" i="1" dirty="0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Levey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AS,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Eckardt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KU,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Tsukamoto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Y, Levin A,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Coresh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J,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Rossert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J, De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Zeeuw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D,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Hostetter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TH,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Lameire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N,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Eknoyan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G.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Definition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and classification of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chronic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a position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statement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from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Improving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Global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Outcomes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(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KDIGO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).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i="1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Int. 2013</a:t>
            </a:r>
            <a:endParaRPr lang="fr-FR" sz="1100" dirty="0">
              <a:solidFill>
                <a:prstClr val="black"/>
              </a:solidFill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lR</a:t>
            </a:r>
            <a:r>
              <a:rPr lang="fr-FR" dirty="0" smtClean="0"/>
              <a:t> non diagnostiquée ou IR diagnostiquée mais aucun ajustement posologique</a:t>
            </a:r>
          </a:p>
          <a:p>
            <a:pPr lvl="1"/>
            <a:r>
              <a:rPr lang="fr-FR" dirty="0" smtClean="0"/>
              <a:t>Surdosage =&gt; toxicité</a:t>
            </a:r>
          </a:p>
          <a:p>
            <a:r>
              <a:rPr lang="fr-FR" dirty="0" smtClean="0"/>
              <a:t>Si IR diagnostiquée mais diminution des doses trop importante</a:t>
            </a:r>
          </a:p>
          <a:p>
            <a:pPr lvl="1"/>
            <a:r>
              <a:rPr lang="fr-FR" dirty="0" err="1" smtClean="0"/>
              <a:t>Sousdosage</a:t>
            </a:r>
            <a:r>
              <a:rPr lang="fr-FR" dirty="0" smtClean="0"/>
              <a:t> =&gt; inefficacité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adapter la posologie des ATB en cas d’insuffisance rénale?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Antibactériens </a:t>
            </a:r>
            <a:r>
              <a:rPr lang="fr-FR" b="1" dirty="0" smtClean="0"/>
              <a:t>				87 </a:t>
            </a:r>
            <a:r>
              <a:rPr lang="fr-FR" b="1" dirty="0"/>
              <a:t>%</a:t>
            </a:r>
          </a:p>
          <a:p>
            <a:r>
              <a:rPr lang="fr-FR" b="1" dirty="0"/>
              <a:t>Antifongiques et Antiparasitaires </a:t>
            </a:r>
            <a:r>
              <a:rPr lang="fr-FR" b="1" dirty="0" smtClean="0"/>
              <a:t>	48 </a:t>
            </a:r>
            <a:r>
              <a:rPr lang="fr-FR" b="1" dirty="0"/>
              <a:t>%</a:t>
            </a:r>
          </a:p>
          <a:p>
            <a:r>
              <a:rPr lang="fr-FR" b="1" dirty="0"/>
              <a:t>Antiviraux </a:t>
            </a:r>
            <a:r>
              <a:rPr lang="fr-FR" b="1" dirty="0" smtClean="0"/>
              <a:t>				65 </a:t>
            </a:r>
            <a:r>
              <a:rPr lang="fr-FR" b="1" dirty="0"/>
              <a:t>%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% des médicaments pour lesquels</a:t>
            </a:r>
            <a:br>
              <a:rPr lang="fr-FR" dirty="0"/>
            </a:br>
            <a:r>
              <a:rPr lang="fr-FR" dirty="0"/>
              <a:t>l’excrétion urinaire est majoritaire</a:t>
            </a:r>
          </a:p>
        </p:txBody>
      </p:sp>
    </p:spTree>
    <p:extLst>
      <p:ext uri="{BB962C8B-B14F-4D97-AF65-F5344CB8AC3E}">
        <p14:creationId xmlns:p14="http://schemas.microsoft.com/office/powerpoint/2010/main" val="174775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Absorption</a:t>
            </a:r>
          </a:p>
          <a:p>
            <a:pPr lvl="1"/>
            <a:r>
              <a:rPr lang="fr-FR" dirty="0" smtClean="0"/>
              <a:t>Modification pH gastrique</a:t>
            </a:r>
          </a:p>
          <a:p>
            <a:pPr lvl="1"/>
            <a:r>
              <a:rPr lang="fr-FR" dirty="0" smtClean="0"/>
              <a:t>↘ perméabilité</a:t>
            </a:r>
          </a:p>
          <a:p>
            <a:pPr lvl="1"/>
            <a:r>
              <a:rPr lang="fr-FR" dirty="0" smtClean="0"/>
              <a:t>↗ métabolisme intestinal</a:t>
            </a:r>
            <a:endParaRPr lang="fr-FR" dirty="0"/>
          </a:p>
          <a:p>
            <a:r>
              <a:rPr lang="fr-FR" dirty="0" smtClean="0"/>
              <a:t>Distribution</a:t>
            </a:r>
          </a:p>
          <a:p>
            <a:pPr lvl="1"/>
            <a:r>
              <a:rPr lang="fr-FR" dirty="0" smtClean="0"/>
              <a:t>↗ VD</a:t>
            </a:r>
          </a:p>
          <a:p>
            <a:pPr lvl="1"/>
            <a:r>
              <a:rPr lang="fr-FR" dirty="0" smtClean="0"/>
              <a:t>↘ liaison protéines</a:t>
            </a:r>
            <a:endParaRPr lang="fr-FR" dirty="0"/>
          </a:p>
          <a:p>
            <a:r>
              <a:rPr lang="fr-FR" dirty="0" smtClean="0"/>
              <a:t>Métabolisme</a:t>
            </a:r>
          </a:p>
          <a:p>
            <a:pPr lvl="1"/>
            <a:r>
              <a:rPr lang="fr-FR" dirty="0" smtClean="0"/>
              <a:t>↘ captage hépatique</a:t>
            </a:r>
          </a:p>
          <a:p>
            <a:pPr lvl="1"/>
            <a:r>
              <a:rPr lang="fr-FR" dirty="0" smtClean="0"/>
              <a:t>↘ activité enzymatique</a:t>
            </a:r>
            <a:endParaRPr lang="fr-FR" dirty="0"/>
          </a:p>
          <a:p>
            <a:r>
              <a:rPr lang="fr-FR" dirty="0" smtClean="0"/>
              <a:t>Elimination ↘ </a:t>
            </a:r>
          </a:p>
          <a:p>
            <a:pPr lvl="1"/>
            <a:r>
              <a:rPr lang="fr-FR" dirty="0" smtClean="0"/>
              <a:t>Filtration G, </a:t>
            </a:r>
            <a:r>
              <a:rPr lang="fr-FR" dirty="0" err="1" smtClean="0"/>
              <a:t>secrétion</a:t>
            </a:r>
            <a:r>
              <a:rPr lang="fr-FR" dirty="0" smtClean="0"/>
              <a:t> et </a:t>
            </a:r>
            <a:r>
              <a:rPr lang="fr-FR" dirty="0" err="1" smtClean="0"/>
              <a:t>reabsorption</a:t>
            </a:r>
            <a:r>
              <a:rPr lang="fr-FR" dirty="0" smtClean="0"/>
              <a:t> tubulaire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PK en cas d’IR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3501008"/>
            <a:ext cx="34465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↗ ↗  concentrations plasmatiques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6165304"/>
            <a:ext cx="394204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fr-FR" dirty="0"/>
              <a:t>Launay-Vacher V. Presse Med 2001.</a:t>
            </a:r>
          </a:p>
        </p:txBody>
      </p:sp>
    </p:spTree>
    <p:extLst>
      <p:ext uri="{BB962C8B-B14F-4D97-AF65-F5344CB8AC3E}">
        <p14:creationId xmlns:p14="http://schemas.microsoft.com/office/powerpoint/2010/main" val="399345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3 méthodes </a:t>
            </a:r>
            <a:endParaRPr lang="fr-FR" b="1" dirty="0" smtClean="0"/>
          </a:p>
          <a:p>
            <a:pPr lvl="1"/>
            <a:r>
              <a:rPr lang="fr-FR" dirty="0" smtClean="0"/>
              <a:t>Méthode </a:t>
            </a:r>
            <a:r>
              <a:rPr lang="fr-FR" dirty="0"/>
              <a:t>de la dose</a:t>
            </a:r>
          </a:p>
          <a:p>
            <a:pPr lvl="1"/>
            <a:r>
              <a:rPr lang="fr-FR" dirty="0"/>
              <a:t>Méthode de l’intervalle</a:t>
            </a:r>
          </a:p>
          <a:p>
            <a:pPr lvl="1"/>
            <a:r>
              <a:rPr lang="fr-FR" dirty="0"/>
              <a:t>Méthode </a:t>
            </a:r>
            <a:r>
              <a:rPr lang="fr-FR" dirty="0" smtClean="0"/>
              <a:t>mixte</a:t>
            </a:r>
          </a:p>
          <a:p>
            <a:r>
              <a:rPr lang="fr-FR" dirty="0" smtClean="0"/>
              <a:t>1 objectif</a:t>
            </a:r>
          </a:p>
          <a:p>
            <a:pPr lvl="1"/>
            <a:r>
              <a:rPr lang="fr-FR" sz="2400" dirty="0"/>
              <a:t>maintenir les </a:t>
            </a:r>
            <a:r>
              <a:rPr lang="fr-FR" sz="2400" dirty="0" smtClean="0"/>
              <a:t>concentrations plasmatiques </a:t>
            </a:r>
            <a:r>
              <a:rPr lang="fr-FR" sz="2400" dirty="0"/>
              <a:t>de médicament dans la </a:t>
            </a:r>
            <a:r>
              <a:rPr lang="fr-FR" sz="2400" dirty="0" smtClean="0"/>
              <a:t>fourchette thérapeutique </a:t>
            </a:r>
            <a:r>
              <a:rPr lang="fr-FR" sz="2400" dirty="0"/>
              <a:t>usuelle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Adaptation </a:t>
            </a:r>
            <a:r>
              <a:rPr lang="fr-FR" dirty="0"/>
              <a:t>posologique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ATB et 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73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8"/>
            <a:ext cx="9144000" cy="69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5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92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0"/>
            <a:ext cx="9202626" cy="62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6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↗ par mésusage des ATB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Pas d’indication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Molécule pas adaptée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Durée trop longue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Rythme d’administration inadapté</a:t>
            </a:r>
          </a:p>
          <a:p>
            <a:pPr lvl="1"/>
            <a:r>
              <a:rPr lang="fr-FR" dirty="0" smtClean="0"/>
              <a:t>Posologie trop faible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Sélection des résistances bactériennes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41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Adaptation de la posologie des ATB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ATB temps dépendants</a:t>
            </a:r>
          </a:p>
          <a:p>
            <a:pPr lvl="1"/>
            <a:r>
              <a:rPr lang="fr-FR" dirty="0" smtClean="0"/>
              <a:t>Méthode de la dose</a:t>
            </a:r>
          </a:p>
          <a:p>
            <a:pPr lvl="1"/>
            <a:r>
              <a:rPr lang="fr-FR" dirty="0" smtClean="0"/>
              <a:t>↘dose unitaire et maintien de l’intervalle</a:t>
            </a:r>
          </a:p>
          <a:p>
            <a:r>
              <a:rPr lang="fr-FR" dirty="0"/>
              <a:t>ATB </a:t>
            </a:r>
            <a:r>
              <a:rPr lang="fr-FR" dirty="0" smtClean="0"/>
              <a:t>concentration dépendants</a:t>
            </a:r>
            <a:endParaRPr lang="fr-FR" dirty="0"/>
          </a:p>
          <a:p>
            <a:pPr lvl="1"/>
            <a:r>
              <a:rPr lang="fr-FR" dirty="0"/>
              <a:t>Méthode de </a:t>
            </a:r>
            <a:r>
              <a:rPr lang="fr-FR" dirty="0" smtClean="0"/>
              <a:t>l’intervalle</a:t>
            </a:r>
            <a:endParaRPr lang="fr-FR" dirty="0"/>
          </a:p>
          <a:p>
            <a:pPr lvl="1"/>
            <a:r>
              <a:rPr lang="fr-FR" dirty="0" smtClean="0"/>
              <a:t>↗de l’intervalle entre 2 doses</a:t>
            </a:r>
            <a:endParaRPr lang="fr-FR" dirty="0"/>
          </a:p>
          <a:p>
            <a:r>
              <a:rPr lang="fr-FR" dirty="0" smtClean="0"/>
              <a:t>Parfois, mélange des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76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dans le Vidal</a:t>
            </a:r>
          </a:p>
          <a:p>
            <a:pPr lvl="1"/>
            <a:r>
              <a:rPr lang="fr-FR" dirty="0" smtClean="0"/>
              <a:t>Données posologiques « normo rénal » déjà médiocres</a:t>
            </a:r>
          </a:p>
          <a:p>
            <a:pPr lvl="1"/>
            <a:r>
              <a:rPr lang="fr-FR" dirty="0" smtClean="0"/>
              <a:t>Imprécisions totales chez l’IR</a:t>
            </a:r>
          </a:p>
          <a:p>
            <a:pPr lvl="1"/>
            <a:endParaRPr lang="fr-FR" dirty="0"/>
          </a:p>
          <a:p>
            <a:r>
              <a:rPr lang="fr-FR" dirty="0" smtClean="0"/>
              <a:t>Dans siteGPR.com</a:t>
            </a:r>
          </a:p>
          <a:p>
            <a:pPr lvl="1"/>
            <a:r>
              <a:rPr lang="fr-FR" dirty="0" smtClean="0"/>
              <a:t>Service de Néphrologie GH Pitié </a:t>
            </a:r>
            <a:r>
              <a:rPr lang="fr-FR" dirty="0" err="1" smtClean="0"/>
              <a:t>Salpétrière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 trouver l’information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45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0268"/>
          </a:xfrm>
        </p:spPr>
        <p:txBody>
          <a:bodyPr/>
          <a:lstStyle/>
          <a:p>
            <a:r>
              <a:rPr lang="fr-FR" dirty="0"/>
              <a:t>Groupe de travail </a:t>
            </a:r>
            <a:r>
              <a:rPr lang="fr-FR" dirty="0" smtClean="0"/>
              <a:t>SPILF/GPR</a:t>
            </a:r>
          </a:p>
          <a:p>
            <a:pPr lvl="1"/>
            <a:r>
              <a:rPr lang="fr-FR" dirty="0" smtClean="0"/>
              <a:t>Révision des posologies </a:t>
            </a:r>
            <a:r>
              <a:rPr lang="fr-FR" dirty="0"/>
              <a:t>et des modalités </a:t>
            </a:r>
            <a:r>
              <a:rPr lang="fr-FR" dirty="0" smtClean="0"/>
              <a:t>d’utilisation chez le patient « normo rénal »</a:t>
            </a:r>
          </a:p>
          <a:p>
            <a:pPr lvl="1"/>
            <a:r>
              <a:rPr lang="fr-FR" dirty="0" smtClean="0"/>
              <a:t>Groupe:</a:t>
            </a:r>
          </a:p>
          <a:p>
            <a:pPr lvl="2"/>
            <a:r>
              <a:rPr lang="fr-FR" dirty="0" smtClean="0"/>
              <a:t>Blandine </a:t>
            </a:r>
            <a:r>
              <a:rPr lang="fr-FR" dirty="0" err="1" smtClean="0"/>
              <a:t>Aloy</a:t>
            </a:r>
            <a:r>
              <a:rPr lang="fr-FR" dirty="0" smtClean="0"/>
              <a:t>, </a:t>
            </a:r>
            <a:r>
              <a:rPr lang="fr-FR" dirty="0"/>
              <a:t>Alexandre Bleibtreu</a:t>
            </a:r>
            <a:r>
              <a:rPr lang="fr-FR" dirty="0" smtClean="0"/>
              <a:t>, </a:t>
            </a:r>
            <a:r>
              <a:rPr lang="fr-FR" dirty="0"/>
              <a:t>Perrine </a:t>
            </a:r>
            <a:r>
              <a:rPr lang="fr-FR" dirty="0" err="1" smtClean="0"/>
              <a:t>Bortolotti</a:t>
            </a:r>
            <a:r>
              <a:rPr lang="fr-FR" dirty="0"/>
              <a:t>, Emmanuel Faure</a:t>
            </a:r>
            <a:r>
              <a:rPr lang="fr-FR" dirty="0" smtClean="0"/>
              <a:t>, Amel </a:t>
            </a:r>
            <a:r>
              <a:rPr lang="fr-FR" dirty="0" err="1"/>
              <a:t>Filali</a:t>
            </a:r>
            <a:r>
              <a:rPr lang="fr-FR" dirty="0"/>
              <a:t>, </a:t>
            </a:r>
            <a:r>
              <a:rPr lang="fr-FR" dirty="0" smtClean="0"/>
              <a:t>Rémy </a:t>
            </a:r>
            <a:r>
              <a:rPr lang="fr-FR" dirty="0" err="1" smtClean="0"/>
              <a:t>Gauzit</a:t>
            </a:r>
            <a:r>
              <a:rPr lang="fr-FR" dirty="0" smtClean="0"/>
              <a:t>, </a:t>
            </a:r>
            <a:r>
              <a:rPr lang="fr-FR" dirty="0"/>
              <a:t>Marie Gilbert, Adrien </a:t>
            </a:r>
            <a:r>
              <a:rPr lang="fr-FR" dirty="0" err="1"/>
              <a:t>Lemaignen</a:t>
            </a:r>
            <a:r>
              <a:rPr lang="fr-FR" dirty="0"/>
              <a:t>, </a:t>
            </a:r>
            <a:r>
              <a:rPr lang="fr-FR" dirty="0" smtClean="0"/>
              <a:t>Philippe </a:t>
            </a:r>
            <a:r>
              <a:rPr lang="fr-FR" dirty="0" err="1"/>
              <a:t>Lesprit</a:t>
            </a:r>
            <a:r>
              <a:rPr lang="fr-FR" dirty="0"/>
              <a:t>, Rafael </a:t>
            </a:r>
            <a:r>
              <a:rPr lang="fr-FR" dirty="0" err="1"/>
              <a:t>Mahieu</a:t>
            </a:r>
            <a:r>
              <a:rPr lang="fr-FR" dirty="0"/>
              <a:t>, </a:t>
            </a:r>
            <a:r>
              <a:rPr lang="fr-FR" dirty="0" smtClean="0"/>
              <a:t>Vanina Meyssonnier, </a:t>
            </a:r>
            <a:r>
              <a:rPr lang="fr-FR" dirty="0"/>
              <a:t>Maja </a:t>
            </a:r>
            <a:r>
              <a:rPr lang="fr-FR" dirty="0" err="1" smtClean="0"/>
              <a:t>Ogielska</a:t>
            </a:r>
            <a:r>
              <a:rPr lang="fr-FR" dirty="0"/>
              <a:t>, Juliette </a:t>
            </a:r>
            <a:r>
              <a:rPr lang="fr-FR" dirty="0" err="1"/>
              <a:t>Romaru</a:t>
            </a:r>
            <a:r>
              <a:rPr lang="fr-FR" dirty="0" smtClean="0"/>
              <a:t>, Dominique Salmon et Serge Alfandari</a:t>
            </a:r>
          </a:p>
          <a:p>
            <a:r>
              <a:rPr lang="fr-FR" dirty="0" smtClean="0"/>
              <a:t>Adaptation </a:t>
            </a:r>
            <a:r>
              <a:rPr lang="fr-FR" dirty="0"/>
              <a:t>chez l’IR faites par GPR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 en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002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siteGPR.com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Identification</a:t>
            </a:r>
          </a:p>
          <a:p>
            <a:endParaRPr lang="fr-FR" dirty="0"/>
          </a:p>
          <a:p>
            <a:r>
              <a:rPr lang="fr-FR" dirty="0" smtClean="0"/>
              <a:t>Sélectionner « rein/adaptation posologique/recherche</a:t>
            </a:r>
          </a:p>
          <a:p>
            <a:pPr lvl="1"/>
            <a:endParaRPr lang="fr-FR" dirty="0"/>
          </a:p>
          <a:p>
            <a:r>
              <a:rPr lang="fr-FR" dirty="0" smtClean="0"/>
              <a:t>Saisir la molécule</a:t>
            </a:r>
          </a:p>
          <a:p>
            <a:endParaRPr lang="fr-FR" dirty="0"/>
          </a:p>
          <a:p>
            <a:r>
              <a:rPr lang="fr-FR" dirty="0" smtClean="0"/>
              <a:t>Saisir DFG/situation</a:t>
            </a:r>
          </a:p>
          <a:p>
            <a:endParaRPr lang="fr-FR" dirty="0"/>
          </a:p>
          <a:p>
            <a:r>
              <a:rPr lang="fr-FR" dirty="0" smtClean="0"/>
              <a:t>Lire la réponse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39" y="1078235"/>
            <a:ext cx="3101411" cy="18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64" y="1572394"/>
            <a:ext cx="23812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9" y="4269881"/>
            <a:ext cx="4143747" cy="8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050"/>
            <a:ext cx="2844725" cy="8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89" y="5117981"/>
            <a:ext cx="5076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39" y="5972175"/>
            <a:ext cx="6010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2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Molécule </a:t>
            </a:r>
            <a:r>
              <a:rPr lang="fr-FR" b="1" dirty="0" err="1" smtClean="0"/>
              <a:t>dialysable</a:t>
            </a:r>
            <a:r>
              <a:rPr lang="fr-FR" b="1" dirty="0" smtClean="0"/>
              <a:t> ou non</a:t>
            </a:r>
          </a:p>
          <a:p>
            <a:r>
              <a:rPr lang="fr-FR" b="1" dirty="0" smtClean="0"/>
              <a:t>Poids </a:t>
            </a:r>
            <a:r>
              <a:rPr lang="fr-FR" b="1" dirty="0"/>
              <a:t>moléculaire</a:t>
            </a:r>
          </a:p>
          <a:p>
            <a:pPr lvl="1"/>
            <a:r>
              <a:rPr lang="fr-FR" dirty="0"/>
              <a:t>Ex. les </a:t>
            </a:r>
            <a:r>
              <a:rPr lang="fr-FR" dirty="0" err="1"/>
              <a:t>glycopeptides</a:t>
            </a:r>
            <a:r>
              <a:rPr lang="fr-FR" dirty="0"/>
              <a:t> ont un PM très élevé</a:t>
            </a:r>
          </a:p>
          <a:p>
            <a:r>
              <a:rPr lang="fr-FR" b="1" dirty="0" smtClean="0"/>
              <a:t>Degré </a:t>
            </a:r>
            <a:r>
              <a:rPr lang="fr-FR" b="1" dirty="0"/>
              <a:t>de fixation aux protéines </a:t>
            </a:r>
            <a:r>
              <a:rPr lang="fr-FR" b="1" dirty="0" smtClean="0"/>
              <a:t>plasmatiques</a:t>
            </a:r>
          </a:p>
          <a:p>
            <a:pPr lvl="1"/>
            <a:r>
              <a:rPr lang="fr-FR" dirty="0"/>
              <a:t>Médicament à forte liaison aux PP + </a:t>
            </a:r>
            <a:r>
              <a:rPr lang="fr-FR" dirty="0" err="1"/>
              <a:t>hypoalbuminémie</a:t>
            </a:r>
            <a:r>
              <a:rPr lang="fr-FR" dirty="0"/>
              <a:t> : risque +++ d’épuration précoce</a:t>
            </a:r>
            <a:endParaRPr lang="fr-FR" b="1" dirty="0" smtClean="0"/>
          </a:p>
          <a:p>
            <a:r>
              <a:rPr lang="fr-FR" b="1" dirty="0" smtClean="0"/>
              <a:t>Technique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Hémodialyse </a:t>
            </a:r>
            <a:r>
              <a:rPr lang="fr-FR" dirty="0"/>
              <a:t>: échanges selon un gradient de concentration</a:t>
            </a:r>
          </a:p>
          <a:p>
            <a:pPr lvl="2"/>
            <a:r>
              <a:rPr lang="fr-FR" i="1" dirty="0"/>
              <a:t>Impact sur les petites </a:t>
            </a:r>
            <a:r>
              <a:rPr lang="fr-FR" i="1" dirty="0" smtClean="0"/>
              <a:t>molécules </a:t>
            </a:r>
            <a:r>
              <a:rPr lang="fr-FR" i="1" dirty="0"/>
              <a:t>en concentration </a:t>
            </a:r>
            <a:r>
              <a:rPr lang="fr-FR" i="1" dirty="0" smtClean="0"/>
              <a:t>élevée </a:t>
            </a:r>
            <a:r>
              <a:rPr lang="fr-FR" i="1" dirty="0"/>
              <a:t>dans le sang</a:t>
            </a:r>
          </a:p>
          <a:p>
            <a:pPr lvl="1"/>
            <a:r>
              <a:rPr lang="fr-FR" dirty="0" err="1" smtClean="0"/>
              <a:t>Hémofiltration</a:t>
            </a:r>
            <a:r>
              <a:rPr lang="fr-FR" dirty="0" smtClean="0"/>
              <a:t> </a:t>
            </a:r>
            <a:r>
              <a:rPr lang="fr-FR" dirty="0"/>
              <a:t>: échanges selon un gradient de pression</a:t>
            </a:r>
          </a:p>
          <a:p>
            <a:pPr lvl="2"/>
            <a:r>
              <a:rPr lang="fr-FR" i="1" dirty="0"/>
              <a:t>Impact sur les </a:t>
            </a:r>
            <a:r>
              <a:rPr lang="fr-FR" i="1" dirty="0" smtClean="0"/>
              <a:t>molécules </a:t>
            </a:r>
            <a:r>
              <a:rPr lang="fr-FR" i="1" dirty="0"/>
              <a:t>de taille moyenne, </a:t>
            </a:r>
            <a:r>
              <a:rPr lang="fr-FR" i="1" dirty="0" smtClean="0"/>
              <a:t>indépendamment </a:t>
            </a:r>
            <a:r>
              <a:rPr lang="fr-FR" i="1" dirty="0"/>
              <a:t>de la </a:t>
            </a:r>
            <a:r>
              <a:rPr lang="fr-FR" i="1" dirty="0" smtClean="0"/>
              <a:t>concentration</a:t>
            </a:r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Antibiotiques en </a:t>
            </a:r>
            <a:r>
              <a:rPr lang="fr-FR" dirty="0" smtClean="0"/>
              <a:t>dialyse: facteurs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30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VD </a:t>
            </a:r>
            <a:r>
              <a:rPr lang="fr-FR" dirty="0"/>
              <a:t>large (&gt; 0,8 L/kg) </a:t>
            </a:r>
            <a:r>
              <a:rPr lang="fr-FR" dirty="0" smtClean="0"/>
              <a:t>=&gt; Peu </a:t>
            </a:r>
            <a:r>
              <a:rPr lang="fr-FR" dirty="0"/>
              <a:t>d’influence de l’EER</a:t>
            </a:r>
          </a:p>
          <a:p>
            <a:pPr lvl="1"/>
            <a:r>
              <a:rPr lang="fr-FR" dirty="0"/>
              <a:t>Administration indifféremment avant ou après la séance</a:t>
            </a:r>
          </a:p>
          <a:p>
            <a:pPr lvl="2"/>
            <a:r>
              <a:rPr lang="fr-FR" i="1" dirty="0" smtClean="0"/>
              <a:t>ATB </a:t>
            </a:r>
            <a:r>
              <a:rPr lang="fr-FR" i="1" dirty="0"/>
              <a:t>lipophiles : macrolides ; FQ (sauf </a:t>
            </a:r>
            <a:r>
              <a:rPr lang="fr-FR" i="1" dirty="0" err="1"/>
              <a:t>levoflo</a:t>
            </a:r>
            <a:r>
              <a:rPr lang="fr-FR" i="1" dirty="0"/>
              <a:t> et </a:t>
            </a:r>
            <a:r>
              <a:rPr lang="fr-FR" i="1" dirty="0" err="1" smtClean="0"/>
              <a:t>cipro</a:t>
            </a:r>
            <a:r>
              <a:rPr lang="fr-FR" i="1" dirty="0" smtClean="0"/>
              <a:t>); cyclines </a:t>
            </a:r>
            <a:r>
              <a:rPr lang="fr-FR" i="1" dirty="0"/>
              <a:t>; </a:t>
            </a:r>
            <a:r>
              <a:rPr lang="fr-FR" i="1" dirty="0" err="1" smtClean="0"/>
              <a:t>thiamphenicol</a:t>
            </a:r>
            <a:r>
              <a:rPr lang="fr-FR" i="1" dirty="0" smtClean="0"/>
              <a:t> </a:t>
            </a:r>
            <a:r>
              <a:rPr lang="fr-FR" i="1" dirty="0"/>
              <a:t>; rifampicine</a:t>
            </a:r>
          </a:p>
          <a:p>
            <a:r>
              <a:rPr lang="fr-FR" dirty="0" err="1" smtClean="0"/>
              <a:t>Vd</a:t>
            </a:r>
            <a:r>
              <a:rPr lang="fr-FR" dirty="0" smtClean="0"/>
              <a:t> </a:t>
            </a:r>
            <a:r>
              <a:rPr lang="fr-FR" dirty="0"/>
              <a:t>faible : répartition du médicament dans le liquide </a:t>
            </a:r>
            <a:r>
              <a:rPr lang="fr-FR" dirty="0" err="1" smtClean="0"/>
              <a:t>extra-cellulaire</a:t>
            </a:r>
            <a:r>
              <a:rPr lang="fr-FR" dirty="0"/>
              <a:t> </a:t>
            </a:r>
            <a:r>
              <a:rPr lang="fr-FR" dirty="0" smtClean="0"/>
              <a:t>=&gt; épuration </a:t>
            </a:r>
            <a:r>
              <a:rPr lang="fr-FR" dirty="0"/>
              <a:t>par l’EER, via le secteur vasculaire.</a:t>
            </a:r>
          </a:p>
          <a:p>
            <a:pPr lvl="1"/>
            <a:r>
              <a:rPr lang="fr-FR" dirty="0"/>
              <a:t>Administration après la séance de dialyse</a:t>
            </a:r>
          </a:p>
          <a:p>
            <a:pPr lvl="2"/>
            <a:r>
              <a:rPr lang="fr-FR" i="1" dirty="0" smtClean="0"/>
              <a:t>ATB </a:t>
            </a:r>
            <a:r>
              <a:rPr lang="fr-FR" i="1" dirty="0"/>
              <a:t>hydrophiles : </a:t>
            </a:r>
            <a:r>
              <a:rPr lang="el-GR" i="1" dirty="0"/>
              <a:t>β </a:t>
            </a:r>
            <a:r>
              <a:rPr lang="fr-FR" i="1" dirty="0"/>
              <a:t>lactamines (sauf ceftriaxone et oxacilline) ; </a:t>
            </a:r>
            <a:r>
              <a:rPr lang="fr-FR" i="1" dirty="0" err="1" smtClean="0"/>
              <a:t>aztreonam</a:t>
            </a:r>
            <a:r>
              <a:rPr lang="fr-FR" i="1" dirty="0" smtClean="0"/>
              <a:t> ; </a:t>
            </a:r>
            <a:r>
              <a:rPr lang="fr-FR" i="1" dirty="0" err="1" smtClean="0"/>
              <a:t>glycopeptides</a:t>
            </a:r>
            <a:r>
              <a:rPr lang="fr-FR" i="1" dirty="0" smtClean="0"/>
              <a:t>; daptomycine </a:t>
            </a:r>
            <a:r>
              <a:rPr lang="fr-FR" i="1" dirty="0"/>
              <a:t>; </a:t>
            </a:r>
            <a:r>
              <a:rPr lang="fr-FR" i="1" dirty="0" err="1" smtClean="0"/>
              <a:t>linezolide</a:t>
            </a:r>
            <a:endParaRPr lang="fr-FR" i="1" dirty="0" smtClean="0"/>
          </a:p>
          <a:p>
            <a:pPr lvl="1"/>
            <a:r>
              <a:rPr lang="fr-FR" i="1" dirty="0" smtClean="0"/>
              <a:t>A part, les aminosides:</a:t>
            </a:r>
            <a:r>
              <a:rPr lang="fr-FR" b="1" i="1" dirty="0" smtClean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impérativement AVANT</a:t>
            </a:r>
            <a:endParaRPr lang="fr-FR" dirty="0" smtClean="0"/>
          </a:p>
          <a:p>
            <a:pPr lvl="2"/>
            <a:r>
              <a:rPr lang="fr-FR" dirty="0" smtClean="0"/>
              <a:t>Bénéfice d’un pic élevé</a:t>
            </a:r>
          </a:p>
          <a:p>
            <a:pPr lvl="2"/>
            <a:r>
              <a:rPr lang="fr-FR" dirty="0" smtClean="0"/>
              <a:t>L’épuration de l’aminoside par la dialyse limite la toxicité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avant ou après la dialyse: selon le VD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9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Dose de charge </a:t>
            </a:r>
          </a:p>
          <a:p>
            <a:pPr lvl="1"/>
            <a:r>
              <a:rPr lang="fr-FR" dirty="0" smtClean="0"/>
              <a:t>Principalement dépendante du V</a:t>
            </a:r>
            <a:r>
              <a:rPr lang="fr-FR" baseline="-25000" dirty="0" smtClean="0"/>
              <a:t>D</a:t>
            </a:r>
          </a:p>
          <a:p>
            <a:r>
              <a:rPr lang="fr-FR" dirty="0" smtClean="0"/>
              <a:t>Typiquement utile pour les ATB hydrophiles</a:t>
            </a:r>
          </a:p>
          <a:p>
            <a:r>
              <a:rPr lang="fr-FR" dirty="0" smtClean="0"/>
              <a:t>Chez l’IRC ↗ V</a:t>
            </a:r>
            <a:r>
              <a:rPr lang="fr-FR" baseline="-25000" dirty="0" smtClean="0"/>
              <a:t>D</a:t>
            </a:r>
            <a:r>
              <a:rPr lang="fr-FR" dirty="0" smtClean="0"/>
              <a:t>: possible ↗ dose de charge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Dialyse et dose de charge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48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Privilégier les molécules à dilution stable pouvant être utilisées en perfusion continue</a:t>
            </a:r>
          </a:p>
          <a:p>
            <a:r>
              <a:rPr lang="fr-FR" dirty="0" smtClean="0"/>
              <a:t>Faire des dosages sériques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Hémofiltration</a:t>
            </a:r>
            <a:r>
              <a:rPr lang="fr-FR" dirty="0" smtClean="0"/>
              <a:t> continue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72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Patiente de 90 ans, vit en EHPAD</a:t>
            </a:r>
          </a:p>
          <a:p>
            <a:pPr lvl="1"/>
            <a:r>
              <a:rPr lang="fr-FR" altLang="fr-FR" dirty="0" smtClean="0"/>
              <a:t>HTA sous </a:t>
            </a:r>
            <a:r>
              <a:rPr lang="fr-FR" altLang="fr-FR" dirty="0" err="1" smtClean="0"/>
              <a:t>amlodipine</a:t>
            </a:r>
            <a:r>
              <a:rPr lang="fr-FR" altLang="fr-FR" dirty="0" smtClean="0"/>
              <a:t> 5</a:t>
            </a:r>
          </a:p>
          <a:p>
            <a:pPr lvl="1"/>
            <a:r>
              <a:rPr lang="fr-FR" altLang="fr-FR" dirty="0" smtClean="0"/>
              <a:t>DNID sous metformine 500mgx2</a:t>
            </a:r>
          </a:p>
          <a:p>
            <a:pPr lvl="1"/>
            <a:r>
              <a:rPr lang="fr-FR" altLang="fr-FR" dirty="0" smtClean="0"/>
              <a:t>Allergie pénicilline (exanthème)</a:t>
            </a:r>
          </a:p>
          <a:p>
            <a:pPr lvl="1"/>
            <a:r>
              <a:rPr lang="fr-FR" altLang="fr-FR" dirty="0" smtClean="0"/>
              <a:t>Poids 58 kg, taille 1m65</a:t>
            </a:r>
          </a:p>
          <a:p>
            <a:r>
              <a:rPr lang="fr-FR" altLang="fr-FR" dirty="0" smtClean="0"/>
              <a:t>Depuis 3 jours, SFU et douleurs lombaires</a:t>
            </a:r>
          </a:p>
          <a:p>
            <a:pPr lvl="1"/>
            <a:r>
              <a:rPr lang="fr-FR" altLang="fr-FR" dirty="0" smtClean="0"/>
              <a:t>SAU: T° 39°C</a:t>
            </a:r>
          </a:p>
          <a:p>
            <a:pPr lvl="1"/>
            <a:r>
              <a:rPr lang="fr-FR" altLang="fr-FR" dirty="0" smtClean="0"/>
              <a:t>PA 90/55mmHg, FR 230/mn </a:t>
            </a:r>
            <a:r>
              <a:rPr lang="fr-FR" altLang="fr-FR" dirty="0" smtClean="0">
                <a:sym typeface="Wingdings" pitchFamily="2" charset="2"/>
              </a:rPr>
              <a:t> 110/60 </a:t>
            </a:r>
            <a:r>
              <a:rPr lang="fr-FR" altLang="fr-FR" dirty="0" err="1" smtClean="0">
                <a:sym typeface="Wingdings" pitchFamily="2" charset="2"/>
              </a:rPr>
              <a:t>mmHg</a:t>
            </a:r>
            <a:r>
              <a:rPr lang="fr-FR" altLang="fr-FR" dirty="0" smtClean="0">
                <a:sym typeface="Wingdings" pitchFamily="2" charset="2"/>
              </a:rPr>
              <a:t> après 1000cc SSI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ECBU (+) à BGN à l’examen direct</a:t>
            </a:r>
          </a:p>
          <a:p>
            <a:pPr lvl="1"/>
            <a:r>
              <a:rPr lang="fr-FR" altLang="fr-FR" dirty="0" err="1" smtClean="0"/>
              <a:t>Créat</a:t>
            </a:r>
            <a:r>
              <a:rPr lang="fr-FR" altLang="fr-FR" dirty="0" smtClean="0"/>
              <a:t>: 120 µmol/l, urée: 12 </a:t>
            </a:r>
            <a:r>
              <a:rPr lang="fr-FR" altLang="fr-FR" dirty="0" err="1" smtClean="0"/>
              <a:t>mmol</a:t>
            </a:r>
            <a:r>
              <a:rPr lang="fr-FR" altLang="fr-FR" dirty="0" smtClean="0"/>
              <a:t>/l, </a:t>
            </a:r>
            <a:r>
              <a:rPr lang="fr-FR" altLang="fr-FR" dirty="0" err="1" smtClean="0"/>
              <a:t>Gly</a:t>
            </a:r>
            <a:r>
              <a:rPr lang="fr-FR" altLang="fr-FR" dirty="0" smtClean="0"/>
              <a:t> 11mmol/l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Quelle ATB ? Quelle </a:t>
            </a:r>
            <a:r>
              <a:rPr lang="fr-FR" altLang="fr-FR" dirty="0" err="1" smtClean="0"/>
              <a:t>poso</a:t>
            </a:r>
            <a:r>
              <a:rPr lang="fr-FR" altLang="fr-FR" dirty="0" smtClean="0"/>
              <a:t>?</a:t>
            </a:r>
          </a:p>
        </p:txBody>
      </p:sp>
      <p:sp>
        <p:nvSpPr>
          <p:cNvPr id="4710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Cas pratique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678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988841"/>
            <a:ext cx="7214781" cy="46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Choix ATB: reco SPILF</a:t>
            </a:r>
            <a:endParaRPr lang="fr-FR" altLang="fr-FR" dirty="0" smtClean="0"/>
          </a:p>
        </p:txBody>
      </p:sp>
      <p:sp>
        <p:nvSpPr>
          <p:cNvPr id="49154" name="Text Box 9"/>
          <p:cNvSpPr txBox="1">
            <a:spLocks noChangeArrowheads="1"/>
          </p:cNvSpPr>
          <p:nvPr/>
        </p:nvSpPr>
        <p:spPr bwMode="auto">
          <a:xfrm>
            <a:off x="0" y="6096000"/>
            <a:ext cx="8778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8" name="Rectangle 7"/>
          <p:cNvSpPr/>
          <p:nvPr/>
        </p:nvSpPr>
        <p:spPr>
          <a:xfrm>
            <a:off x="962422" y="4005064"/>
            <a:ext cx="2601465" cy="4254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5256" y="3284538"/>
            <a:ext cx="2662647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2989" y="4725144"/>
            <a:ext cx="3024956" cy="13708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96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Foyer infectieux</a:t>
            </a:r>
          </a:p>
          <a:p>
            <a:pPr lvl="1"/>
            <a:r>
              <a:rPr lang="fr-FR" altLang="fr-FR" dirty="0" smtClean="0"/>
              <a:t>Diagnostic précis </a:t>
            </a:r>
          </a:p>
          <a:p>
            <a:pPr lvl="1"/>
            <a:r>
              <a:rPr lang="fr-FR" altLang="fr-FR" dirty="0" smtClean="0"/>
              <a:t>Pharmacocinétique ATB utilisé</a:t>
            </a:r>
          </a:p>
          <a:p>
            <a:r>
              <a:rPr lang="fr-FR" altLang="fr-FR" dirty="0" smtClean="0"/>
              <a:t>Germe </a:t>
            </a:r>
          </a:p>
          <a:p>
            <a:pPr lvl="1"/>
            <a:r>
              <a:rPr lang="fr-FR" altLang="fr-FR" dirty="0" smtClean="0"/>
              <a:t>Epidémiologie</a:t>
            </a:r>
          </a:p>
          <a:p>
            <a:pPr lvl="1"/>
            <a:r>
              <a:rPr lang="fr-FR" altLang="fr-FR" dirty="0" smtClean="0"/>
              <a:t>Spectre ATB</a:t>
            </a:r>
          </a:p>
          <a:p>
            <a:r>
              <a:rPr lang="fr-FR" altLang="fr-FR" dirty="0" smtClean="0"/>
              <a:t>Terrain</a:t>
            </a:r>
          </a:p>
          <a:p>
            <a:pPr lvl="1"/>
            <a:r>
              <a:rPr lang="fr-FR" altLang="fr-FR" dirty="0" smtClean="0"/>
              <a:t>N-né, 4ème âge, grossesse</a:t>
            </a:r>
          </a:p>
          <a:p>
            <a:pPr lvl="1"/>
            <a:r>
              <a:rPr lang="fr-FR" altLang="fr-FR" dirty="0" smtClean="0"/>
              <a:t>Comorbidités importantes: IR, IHC</a:t>
            </a:r>
            <a:r>
              <a:rPr lang="fr-FR" altLang="fr-FR" dirty="0" smtClean="0"/>
              <a:t>, immunodépression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Allergies/Interactions médicamenteuses</a:t>
            </a:r>
          </a:p>
          <a:p>
            <a:r>
              <a:rPr lang="fr-FR" altLang="fr-FR" dirty="0" smtClean="0"/>
              <a:t>Sévérité clinique</a:t>
            </a:r>
          </a:p>
          <a:p>
            <a:pPr lvl="1"/>
            <a:r>
              <a:rPr lang="fr-FR" altLang="fr-FR" dirty="0" smtClean="0"/>
              <a:t>Choc septique/sepsis (ex) grave</a:t>
            </a:r>
            <a:endParaRPr lang="fr-FR" altLang="fr-FR" dirty="0" smtClean="0"/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Choix dépendant de 4 critères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886614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Débit de filtration glomérulaire</a:t>
            </a: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1676400"/>
            <a:ext cx="8931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8778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916113"/>
            <a:ext cx="9096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89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DFG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20825"/>
            <a:ext cx="9124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492375"/>
            <a:ext cx="8193088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69963" y="5475288"/>
            <a:ext cx="1370012" cy="2873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08625" y="5330825"/>
            <a:ext cx="1150938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06475" y="6381750"/>
            <a:ext cx="1549400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06475" y="3933825"/>
            <a:ext cx="1368425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508625" y="3789363"/>
            <a:ext cx="1150938" cy="2873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08625" y="6453188"/>
            <a:ext cx="1150938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254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/>
              <a:t>Quelle ATB?</a:t>
            </a:r>
          </a:p>
          <a:p>
            <a:pPr lvl="1"/>
            <a:r>
              <a:rPr lang="fr-FR" altLang="fr-FR" smtClean="0"/>
              <a:t>Selon Reco 2018 en cas de sepsis grave</a:t>
            </a:r>
          </a:p>
          <a:p>
            <a:pPr lvl="1"/>
            <a:r>
              <a:rPr lang="fr-FR" altLang="fr-FR" smtClean="0"/>
              <a:t>Provenance EHPAD n’est pas un FdR suffisant pour prise en compte risque BLSE</a:t>
            </a:r>
          </a:p>
          <a:p>
            <a:pPr lvl="2"/>
            <a:r>
              <a:rPr lang="fr-FR" altLang="fr-FR" smtClean="0"/>
              <a:t>C3G + amikacine</a:t>
            </a:r>
          </a:p>
          <a:p>
            <a:pPr lvl="2"/>
            <a:endParaRPr lang="fr-FR" altLang="fr-FR" smtClean="0"/>
          </a:p>
          <a:p>
            <a:r>
              <a:rPr lang="fr-FR" altLang="fr-FR" smtClean="0"/>
              <a:t>Posologie?</a:t>
            </a:r>
          </a:p>
          <a:p>
            <a:pPr lvl="1"/>
            <a:endParaRPr lang="fr-FR" altLang="fr-FR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</a:t>
            </a:r>
          </a:p>
        </p:txBody>
      </p:sp>
    </p:spTree>
    <p:extLst>
      <p:ext uri="{BB962C8B-B14F-4D97-AF65-F5344CB8AC3E}">
        <p14:creationId xmlns:p14="http://schemas.microsoft.com/office/powerpoint/2010/main" val="239448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90738"/>
            <a:ext cx="64801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 selon GPR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843213" y="2090738"/>
            <a:ext cx="1223962" cy="376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2771775" y="5013325"/>
            <a:ext cx="2592388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3253" name="ZoneTexte 1"/>
          <p:cNvSpPr txBox="1">
            <a:spLocks noChangeArrowheads="1"/>
          </p:cNvSpPr>
          <p:nvPr/>
        </p:nvSpPr>
        <p:spPr bwMode="auto">
          <a:xfrm>
            <a:off x="0" y="542766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Dans plusieurs études de la pharmacocinétique du céfotaxime réalisées chez des patients présentant une insuffisance rénale légère à terminale, les auteurs rapportent une augmentation de la demi-vie d'élimination du médicament (facteur 2 à 6) et de son métabolite (facteur 4 à 20) en fonction du degré de l'insuffisance rénale. Il est donc nécessaire d'adapter la posologie du médicament chez le patient insuffisant rénal. Le céfotaxime ayant une activité bactéricide temps-dépendante, la dose journalière administrée chez le patient insuffisant rénal peut théoriquement être répartie en plusieurs prises, comme chez le patient à fonction rénale normale.</a:t>
            </a:r>
          </a:p>
        </p:txBody>
      </p:sp>
    </p:spTree>
    <p:extLst>
      <p:ext uri="{BB962C8B-B14F-4D97-AF65-F5344CB8AC3E}">
        <p14:creationId xmlns:p14="http://schemas.microsoft.com/office/powerpoint/2010/main" val="3048672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Quelle ATB?</a:t>
            </a:r>
          </a:p>
          <a:p>
            <a:pPr lvl="1"/>
            <a:r>
              <a:rPr lang="fr-FR" altLang="fr-FR" dirty="0" smtClean="0"/>
              <a:t>Selon </a:t>
            </a:r>
            <a:r>
              <a:rPr lang="fr-FR" altLang="fr-FR" dirty="0" err="1" smtClean="0"/>
              <a:t>Reco</a:t>
            </a:r>
            <a:r>
              <a:rPr lang="fr-FR" altLang="fr-FR" dirty="0" smtClean="0"/>
              <a:t> 2018 en cas de sepsis ex-grave</a:t>
            </a:r>
          </a:p>
          <a:p>
            <a:pPr lvl="2"/>
            <a:r>
              <a:rPr lang="fr-FR" altLang="fr-FR" dirty="0" smtClean="0"/>
              <a:t>C3G + </a:t>
            </a:r>
            <a:r>
              <a:rPr lang="fr-FR" altLang="fr-FR" dirty="0" err="1" smtClean="0"/>
              <a:t>amikacine</a:t>
            </a:r>
            <a:endParaRPr lang="fr-FR" altLang="fr-FR" dirty="0" smtClean="0"/>
          </a:p>
          <a:p>
            <a:r>
              <a:rPr lang="fr-FR" altLang="fr-FR" dirty="0" smtClean="0"/>
              <a:t>GPR: </a:t>
            </a:r>
          </a:p>
          <a:p>
            <a:pPr lvl="1"/>
            <a:r>
              <a:rPr lang="fr-FR" altLang="fr-FR" dirty="0" err="1" smtClean="0"/>
              <a:t>Céfotaxime</a:t>
            </a:r>
            <a:r>
              <a:rPr lang="fr-FR" altLang="fr-FR" dirty="0" smtClean="0"/>
              <a:t>: 1 à 2 gr/12h (ici, charge 2gr puis 1gr/12h)</a:t>
            </a:r>
          </a:p>
          <a:p>
            <a:r>
              <a:rPr lang="fr-FR" altLang="fr-FR" dirty="0" smtClean="0"/>
              <a:t>RCP: </a:t>
            </a:r>
          </a:p>
          <a:p>
            <a:pPr lvl="1"/>
            <a:r>
              <a:rPr lang="fr-FR" dirty="0" smtClean="0"/>
              <a:t>Lorsque la clairance de la créatinine est supérieure à 5 ml/min, la dose unitaire restera identique à celle des sujets à fonction rénale normale</a:t>
            </a:r>
          </a:p>
          <a:p>
            <a:pPr lvl="1"/>
            <a:r>
              <a:rPr lang="fr-FR" altLang="fr-FR" b="1" dirty="0" smtClean="0">
                <a:solidFill>
                  <a:srgbClr val="FF0000"/>
                </a:solidFill>
              </a:rPr>
              <a:t>Risque toxicité / surdosage</a:t>
            </a:r>
          </a:p>
          <a:p>
            <a:pPr lvl="1"/>
            <a:endParaRPr lang="fr-FR" altLang="fr-FR" dirty="0" smtClean="0"/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</a:t>
            </a:r>
          </a:p>
        </p:txBody>
      </p:sp>
    </p:spTree>
    <p:extLst>
      <p:ext uri="{BB962C8B-B14F-4D97-AF65-F5344CB8AC3E}">
        <p14:creationId xmlns:p14="http://schemas.microsoft.com/office/powerpoint/2010/main" val="3133813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80629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AMK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987675" y="2016125"/>
            <a:ext cx="1152525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6732588" y="5373688"/>
            <a:ext cx="1584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987675" y="5661025"/>
            <a:ext cx="208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7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Quelle ATB?</a:t>
            </a:r>
          </a:p>
          <a:p>
            <a:pPr lvl="1"/>
            <a:r>
              <a:rPr lang="fr-FR" altLang="fr-FR" dirty="0" smtClean="0"/>
              <a:t>Selon </a:t>
            </a:r>
            <a:r>
              <a:rPr lang="fr-FR" altLang="fr-FR" dirty="0" err="1" smtClean="0"/>
              <a:t>Reco</a:t>
            </a:r>
            <a:r>
              <a:rPr lang="fr-FR" altLang="fr-FR" dirty="0" smtClean="0"/>
              <a:t> 2018 en cas de sepsis ex-grave</a:t>
            </a:r>
          </a:p>
          <a:p>
            <a:pPr lvl="2"/>
            <a:r>
              <a:rPr lang="fr-FR" altLang="fr-FR" dirty="0" smtClean="0"/>
              <a:t>C3G + </a:t>
            </a:r>
            <a:r>
              <a:rPr lang="fr-FR" altLang="fr-FR" dirty="0" err="1" smtClean="0"/>
              <a:t>amikacine</a:t>
            </a:r>
            <a:endParaRPr lang="fr-FR" altLang="fr-FR" dirty="0" smtClean="0"/>
          </a:p>
          <a:p>
            <a:r>
              <a:rPr lang="fr-FR" altLang="fr-FR" dirty="0" smtClean="0"/>
              <a:t>GPR (et </a:t>
            </a:r>
            <a:r>
              <a:rPr lang="fr-FR" dirty="0" smtClean="0"/>
              <a:t>MAP aminosides SPILF/AFSSAPS )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err="1" smtClean="0"/>
              <a:t>Amikacine</a:t>
            </a:r>
            <a:r>
              <a:rPr lang="fr-FR" altLang="fr-FR" dirty="0" smtClean="0"/>
              <a:t>: 20 à 30 mg/kg dose unique</a:t>
            </a:r>
          </a:p>
          <a:p>
            <a:r>
              <a:rPr lang="fr-FR" altLang="fr-FR" dirty="0" smtClean="0"/>
              <a:t>RCP: </a:t>
            </a:r>
          </a:p>
          <a:p>
            <a:pPr lvl="1"/>
            <a:r>
              <a:rPr lang="fr-FR" dirty="0" smtClean="0"/>
              <a:t>dose de charge de 7,5 mg/kg que l'on répétera, en sachant que l'intervalle de temps T' entre chaque injection sera égal à 3 T ½, la valeur de T ½ étant donnée par la relation: T½ (heure) = 0,3 x Cr mg/l, par exemple, pour une créatininémie à 40 mg/l, on aura:</a:t>
            </a:r>
            <a:br>
              <a:rPr lang="fr-FR" dirty="0" smtClean="0"/>
            </a:br>
            <a:r>
              <a:rPr lang="fr-FR" dirty="0" smtClean="0"/>
              <a:t>T½ (heure) = 0,3 x 40 = 12 heures, T' = 3 T½ = 3 x 12 = 36 heures.</a:t>
            </a:r>
            <a:br>
              <a:rPr lang="fr-FR" dirty="0" smtClean="0"/>
            </a:br>
            <a:r>
              <a:rPr lang="fr-FR" dirty="0" smtClean="0"/>
              <a:t>Si T' supérieure à 40 heures, changer de schéma et faire demi-dose toutes les T½</a:t>
            </a:r>
            <a:endParaRPr lang="fr-FR" altLang="fr-FR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</a:t>
            </a:r>
          </a:p>
        </p:txBody>
      </p:sp>
    </p:spTree>
    <p:extLst>
      <p:ext uri="{BB962C8B-B14F-4D97-AF65-F5344CB8AC3E}">
        <p14:creationId xmlns:p14="http://schemas.microsoft.com/office/powerpoint/2010/main" val="1461735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</a:t>
            </a:r>
          </a:p>
          <a:p>
            <a:pPr lvl="1"/>
            <a:endParaRPr lang="fr-FR" altLang="fr-FR" dirty="0" smtClean="0"/>
          </a:p>
        </p:txBody>
      </p:sp>
      <p:sp>
        <p:nvSpPr>
          <p:cNvPr id="5734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15295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 OUI</a:t>
            </a:r>
          </a:p>
          <a:p>
            <a:endParaRPr lang="fr-FR" altLang="fr-FR" dirty="0" smtClean="0"/>
          </a:p>
          <a:p>
            <a:r>
              <a:rPr lang="fr-FR" altLang="fr-FR" dirty="0" smtClean="0">
                <a:sym typeface="Wingdings" pitchFamily="2" charset="2"/>
              </a:rPr>
              <a:t>amoxicilline</a:t>
            </a:r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5837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134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amoxicilline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63007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6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</a:t>
            </a:r>
            <a:r>
              <a:rPr lang="fr-FR" dirty="0" smtClean="0"/>
              <a:t>sepsis (ex</a:t>
            </a:r>
            <a:r>
              <a:rPr lang="fr-FR" dirty="0"/>
              <a:t>) </a:t>
            </a:r>
            <a:r>
              <a:rPr lang="fr-FR" dirty="0" smtClean="0"/>
              <a:t>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1200mg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1600mg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2000mg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2400mg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3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amoxicilline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63007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3429000"/>
            <a:ext cx="72437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vers le bas 2"/>
          <p:cNvSpPr/>
          <p:nvPr/>
        </p:nvSpPr>
        <p:spPr>
          <a:xfrm>
            <a:off x="7812088" y="3141663"/>
            <a:ext cx="360362" cy="3382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91363" y="2205038"/>
            <a:ext cx="18034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</a:rPr>
              <a:t>EPI: Non</a:t>
            </a:r>
          </a:p>
          <a:p>
            <a:pPr>
              <a:defRPr/>
            </a:pPr>
            <a:r>
              <a:rPr lang="fr-FR" dirty="0">
                <a:latin typeface="Calibri" pitchFamily="34" charset="0"/>
              </a:rPr>
              <a:t>Cockcroft: Oui</a:t>
            </a:r>
          </a:p>
        </p:txBody>
      </p:sp>
    </p:spTree>
    <p:extLst>
      <p:ext uri="{BB962C8B-B14F-4D97-AF65-F5344CB8AC3E}">
        <p14:creationId xmlns:p14="http://schemas.microsoft.com/office/powerpoint/2010/main" val="2176096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 OUI</a:t>
            </a:r>
          </a:p>
          <a:p>
            <a:endParaRPr lang="fr-FR" altLang="fr-FR" dirty="0" smtClean="0"/>
          </a:p>
          <a:p>
            <a:pPr lvl="1"/>
            <a:r>
              <a:rPr lang="fr-FR" altLang="fr-FR" dirty="0" smtClean="0">
                <a:sym typeface="Wingdings" pitchFamily="2" charset="2"/>
              </a:rPr>
              <a:t>	amoxicilline: 1 gramme x3/jour</a:t>
            </a:r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6144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5773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Mais, allergie pénicillines</a:t>
            </a:r>
          </a:p>
          <a:p>
            <a:endParaRPr lang="fr-FR" altLang="fr-FR" smtClean="0"/>
          </a:p>
          <a:p>
            <a:r>
              <a:rPr lang="fr-FR" altLang="fr-FR" smtClean="0"/>
              <a:t>Cipro/lévo/ofloxacine ? </a:t>
            </a:r>
          </a:p>
          <a:p>
            <a:r>
              <a:rPr lang="fr-FR" altLang="fr-FR" smtClean="0"/>
              <a:t>OU</a:t>
            </a:r>
          </a:p>
          <a:p>
            <a:r>
              <a:rPr lang="fr-FR" altLang="fr-FR" smtClean="0"/>
              <a:t>Cotrimoxazole ?</a:t>
            </a:r>
          </a:p>
          <a:p>
            <a:r>
              <a:rPr lang="fr-FR" altLang="fr-FR" smtClean="0"/>
              <a:t>OU</a:t>
            </a:r>
          </a:p>
          <a:p>
            <a:r>
              <a:rPr lang="fr-FR" altLang="fr-FR" smtClean="0"/>
              <a:t>Céfixime ?</a:t>
            </a:r>
            <a:endParaRPr lang="fr-FR" altLang="fr-FR" dirty="0"/>
          </a:p>
        </p:txBody>
      </p:sp>
      <p:sp>
        <p:nvSpPr>
          <p:cNvPr id="6246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853692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fluoroquinolones</a:t>
            </a:r>
          </a:p>
        </p:txBody>
      </p:sp>
      <p:sp>
        <p:nvSpPr>
          <p:cNvPr id="63490" name="ZoneTexte 2"/>
          <p:cNvSpPr txBox="1">
            <a:spLocks noChangeArrowheads="1"/>
          </p:cNvSpPr>
          <p:nvPr/>
        </p:nvSpPr>
        <p:spPr bwMode="auto">
          <a:xfrm>
            <a:off x="468313" y="2205038"/>
            <a:ext cx="3876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Cipro				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Lévoflo				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Oflo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2620963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3913188"/>
            <a:ext cx="7705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5621338"/>
            <a:ext cx="4924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ZoneTexte 3"/>
          <p:cNvSpPr txBox="1">
            <a:spLocks noChangeArrowheads="1"/>
          </p:cNvSpPr>
          <p:nvPr/>
        </p:nvSpPr>
        <p:spPr bwMode="auto">
          <a:xfrm>
            <a:off x="6572250" y="3116263"/>
            <a:ext cx="2571750" cy="338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&gt; À RCP: 250-500mg/12h</a:t>
            </a:r>
          </a:p>
        </p:txBody>
      </p:sp>
      <p:sp>
        <p:nvSpPr>
          <p:cNvPr id="63495" name="ZoneTexte 13"/>
          <p:cNvSpPr txBox="1">
            <a:spLocks noChangeArrowheads="1"/>
          </p:cNvSpPr>
          <p:nvPr/>
        </p:nvSpPr>
        <p:spPr bwMode="auto">
          <a:xfrm>
            <a:off x="8101013" y="4718050"/>
            <a:ext cx="812800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= RCP</a:t>
            </a:r>
          </a:p>
        </p:txBody>
      </p:sp>
      <p:sp>
        <p:nvSpPr>
          <p:cNvPr id="63496" name="ZoneTexte 14"/>
          <p:cNvSpPr txBox="1">
            <a:spLocks noChangeArrowheads="1"/>
          </p:cNvSpPr>
          <p:nvPr/>
        </p:nvSpPr>
        <p:spPr bwMode="auto">
          <a:xfrm>
            <a:off x="5414963" y="6115050"/>
            <a:ext cx="812800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= RCP</a:t>
            </a:r>
          </a:p>
        </p:txBody>
      </p:sp>
    </p:spTree>
    <p:extLst>
      <p:ext uri="{BB962C8B-B14F-4D97-AF65-F5344CB8AC3E}">
        <p14:creationId xmlns:p14="http://schemas.microsoft.com/office/powerpoint/2010/main" val="305994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Poso céfixime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2205038"/>
            <a:ext cx="84486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ZoneTexte 3"/>
          <p:cNvSpPr txBox="1">
            <a:spLocks noChangeArrowheads="1"/>
          </p:cNvSpPr>
          <p:nvPr/>
        </p:nvSpPr>
        <p:spPr bwMode="auto">
          <a:xfrm>
            <a:off x="5414963" y="5943600"/>
            <a:ext cx="812800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= RCP</a:t>
            </a:r>
          </a:p>
        </p:txBody>
      </p:sp>
    </p:spTree>
    <p:extLst>
      <p:ext uri="{BB962C8B-B14F-4D97-AF65-F5344CB8AC3E}">
        <p14:creationId xmlns:p14="http://schemas.microsoft.com/office/powerpoint/2010/main" val="3759741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cotrimoxazole</a:t>
            </a:r>
          </a:p>
        </p:txBody>
      </p:sp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8778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93913"/>
            <a:ext cx="8664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ZoneTexte 10"/>
          <p:cNvSpPr txBox="1">
            <a:spLocks noChangeArrowheads="1"/>
          </p:cNvSpPr>
          <p:nvPr/>
        </p:nvSpPr>
        <p:spPr bwMode="auto">
          <a:xfrm>
            <a:off x="5821363" y="4868863"/>
            <a:ext cx="812800" cy="338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= RCP</a:t>
            </a:r>
          </a:p>
        </p:txBody>
      </p:sp>
    </p:spTree>
    <p:extLst>
      <p:ext uri="{BB962C8B-B14F-4D97-AF65-F5344CB8AC3E}">
        <p14:creationId xmlns:p14="http://schemas.microsoft.com/office/powerpoint/2010/main" val="1597500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(ex) sepsis 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1200mg = </a:t>
            </a:r>
            <a:r>
              <a:rPr lang="fr-FR" dirty="0" smtClean="0"/>
              <a:t>15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1600mg = 20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2000mg = </a:t>
            </a:r>
            <a:r>
              <a:rPr lang="fr-FR" dirty="0" smtClean="0"/>
              <a:t>25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2400mg = </a:t>
            </a:r>
            <a:r>
              <a:rPr lang="fr-FR" dirty="0" smtClean="0"/>
              <a:t>30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 test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6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(ex) sepsis 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1200mg = 15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1600mg = 20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2000mg = 25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2400mg = 30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6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 g en 1h	= 12,5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1,2 g en 1h	= 15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2g en 2h	= 25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2,4g en 2h	= 30 mg/kg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7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 g en 1h	= 12,5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1,2 g en </a:t>
            </a:r>
            <a:r>
              <a:rPr lang="fr-FR" dirty="0"/>
              <a:t>1h	= </a:t>
            </a:r>
            <a:r>
              <a:rPr lang="fr-FR" dirty="0" smtClean="0"/>
              <a:t>15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2g en </a:t>
            </a:r>
            <a:r>
              <a:rPr lang="fr-FR" b="1" dirty="0">
                <a:solidFill>
                  <a:srgbClr val="FF0000"/>
                </a:solidFill>
              </a:rPr>
              <a:t>2h	= </a:t>
            </a:r>
            <a:r>
              <a:rPr lang="fr-FR" b="1" dirty="0" smtClean="0">
                <a:solidFill>
                  <a:srgbClr val="FF0000"/>
                </a:solidFill>
              </a:rPr>
              <a:t>25 </a:t>
            </a:r>
            <a:r>
              <a:rPr lang="fr-FR" b="1" dirty="0">
                <a:solidFill>
                  <a:srgbClr val="FF0000"/>
                </a:solidFill>
              </a:rPr>
              <a:t>mg/kg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849313" lvl="1" indent="-45720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2,4g en </a:t>
            </a:r>
            <a:r>
              <a:rPr lang="fr-FR" b="1" dirty="0">
                <a:solidFill>
                  <a:srgbClr val="FF0000"/>
                </a:solidFill>
              </a:rPr>
              <a:t>2h	</a:t>
            </a:r>
            <a:r>
              <a:rPr lang="fr-FR" b="1" dirty="0" smtClean="0">
                <a:solidFill>
                  <a:srgbClr val="FF0000"/>
                </a:solidFill>
              </a:rPr>
              <a:t>=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30 mg/kg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7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 g en 1h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1,2 g en 1h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2g en 2h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2,4g en 2h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Patiente </a:t>
            </a:r>
            <a:r>
              <a:rPr lang="fr-FR" dirty="0"/>
              <a:t>de </a:t>
            </a:r>
            <a:r>
              <a:rPr lang="fr-FR" dirty="0" smtClean="0"/>
              <a:t>69 ans, 65 kg.</a:t>
            </a:r>
            <a:endParaRPr lang="fr-FR" dirty="0"/>
          </a:p>
          <a:p>
            <a:pPr lvl="1"/>
            <a:r>
              <a:rPr lang="fr-FR" dirty="0" smtClean="0"/>
              <a:t>Méningite à </a:t>
            </a:r>
            <a:r>
              <a:rPr lang="fr-FR" i="1" dirty="0" smtClean="0"/>
              <a:t>Listeria</a:t>
            </a:r>
            <a:endParaRPr lang="fr-FR" i="1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31 ml/mn</a:t>
            </a:r>
            <a:endParaRPr lang="fr-FR" dirty="0"/>
          </a:p>
          <a:p>
            <a:r>
              <a:rPr lang="fr-FR" dirty="0" smtClean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6g	= 100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9g	= </a:t>
            </a:r>
            <a:r>
              <a:rPr lang="fr-FR" dirty="0" smtClean="0"/>
              <a:t>150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12g	= </a:t>
            </a:r>
            <a:r>
              <a:rPr lang="fr-FR" dirty="0" smtClean="0"/>
              <a:t>200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18g	= </a:t>
            </a:r>
            <a:r>
              <a:rPr lang="fr-FR" dirty="0" smtClean="0"/>
              <a:t>300 </a:t>
            </a:r>
            <a:r>
              <a:rPr lang="fr-FR" dirty="0"/>
              <a:t>mg/kg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 de 69 ans, 65 kg.</a:t>
            </a:r>
          </a:p>
          <a:p>
            <a:pPr lvl="1"/>
            <a:r>
              <a:rPr lang="fr-FR" dirty="0"/>
              <a:t>Méningite à </a:t>
            </a:r>
            <a:r>
              <a:rPr lang="fr-FR" i="1" dirty="0"/>
              <a:t>Listeria</a:t>
            </a:r>
          </a:p>
          <a:p>
            <a:pPr lvl="1"/>
            <a:r>
              <a:rPr lang="fr-FR" dirty="0"/>
              <a:t>DFG 31 ml/mn</a:t>
            </a:r>
          </a:p>
          <a:p>
            <a:r>
              <a:rPr lang="fr-FR" dirty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6g	= 100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9g	= 150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12g	= 200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18g	= 300 mg/kg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Utiliser une </a:t>
            </a:r>
            <a:r>
              <a:rPr lang="fr-FR" b="1" dirty="0" smtClean="0">
                <a:solidFill>
                  <a:srgbClr val="FF0000"/>
                </a:solidFill>
              </a:rPr>
              <a:t>1</a:t>
            </a:r>
            <a:r>
              <a:rPr lang="fr-FR" b="1" baseline="30000" dirty="0" smtClean="0">
                <a:solidFill>
                  <a:srgbClr val="FF0000"/>
                </a:solidFill>
              </a:rPr>
              <a:t>ère</a:t>
            </a:r>
            <a:r>
              <a:rPr lang="fr-FR" b="1" dirty="0" smtClean="0">
                <a:solidFill>
                  <a:srgbClr val="FF0000"/>
                </a:solidFill>
              </a:rPr>
              <a:t> dose non modifiée</a:t>
            </a:r>
          </a:p>
          <a:p>
            <a:pPr lvl="1"/>
            <a:r>
              <a:rPr lang="fr-FR" dirty="0" smtClean="0"/>
              <a:t>Quel que soit le DFG</a:t>
            </a:r>
            <a:endParaRPr lang="fr-FR" dirty="0" smtClean="0"/>
          </a:p>
          <a:p>
            <a:r>
              <a:rPr lang="fr-FR" dirty="0" smtClean="0"/>
              <a:t>Infections </a:t>
            </a:r>
            <a:r>
              <a:rPr lang="fr-FR" dirty="0" smtClean="0"/>
              <a:t>graves: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Zéro</a:t>
            </a:r>
            <a:r>
              <a:rPr lang="fr-FR" dirty="0" smtClean="0"/>
              <a:t> </a:t>
            </a:r>
            <a:r>
              <a:rPr lang="fr-FR" dirty="0" smtClean="0"/>
              <a:t>contre </a:t>
            </a:r>
            <a:r>
              <a:rPr lang="fr-FR" dirty="0" smtClean="0"/>
              <a:t>indication liée au rein</a:t>
            </a:r>
            <a:endParaRPr lang="fr-FR" dirty="0" smtClean="0"/>
          </a:p>
          <a:p>
            <a:pPr lvl="2"/>
            <a:r>
              <a:rPr lang="fr-FR" dirty="0" smtClean="0"/>
              <a:t>Des </a:t>
            </a:r>
            <a:r>
              <a:rPr lang="fr-FR" dirty="0" smtClean="0"/>
              <a:t>rognons qui marchent chez un malade mort ca ne sert pas à grand-chose « Amel F. »</a:t>
            </a:r>
          </a:p>
          <a:p>
            <a:r>
              <a:rPr lang="fr-FR" dirty="0" smtClean="0"/>
              <a:t>Infections peu graves</a:t>
            </a:r>
          </a:p>
          <a:p>
            <a:pPr lvl="1"/>
            <a:r>
              <a:rPr lang="fr-FR" dirty="0" smtClean="0"/>
              <a:t>Adapter au DGF</a:t>
            </a:r>
          </a:p>
          <a:p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b="1" dirty="0" smtClean="0">
                <a:solidFill>
                  <a:srgbClr val="FF0000"/>
                </a:solidFill>
              </a:rPr>
              <a:t>iteGPR.com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Mise à jour en continu, et gratuit: </a:t>
            </a:r>
          </a:p>
          <a:p>
            <a:pPr lvl="2"/>
            <a:r>
              <a:rPr lang="fr-FR" dirty="0" smtClean="0"/>
              <a:t>pas d’excuses pour ne pas l’utiliser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Conclusion:</a:t>
            </a:r>
            <a:br>
              <a:rPr lang="fr-FR" dirty="0" smtClean="0"/>
            </a:br>
            <a:r>
              <a:rPr lang="fr-FR" dirty="0" smtClean="0"/>
              <a:t>Antibiotiques et rei</a:t>
            </a:r>
            <a:r>
              <a:rPr lang="fr-FR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 de 69 ans, 65 kg.</a:t>
            </a:r>
          </a:p>
          <a:p>
            <a:pPr lvl="1"/>
            <a:r>
              <a:rPr lang="fr-FR" dirty="0"/>
              <a:t>Méningite à </a:t>
            </a:r>
            <a:r>
              <a:rPr lang="fr-FR" i="1" dirty="0"/>
              <a:t>Listeria</a:t>
            </a:r>
          </a:p>
          <a:p>
            <a:pPr lvl="1"/>
            <a:r>
              <a:rPr lang="fr-FR" dirty="0"/>
              <a:t>DFG 31 ml/mn</a:t>
            </a:r>
          </a:p>
          <a:p>
            <a:r>
              <a:rPr lang="fr-FR" dirty="0" smtClean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6g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9g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12g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18g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Créatininémie et fonction rénale</a:t>
            </a:r>
          </a:p>
        </p:txBody>
      </p:sp>
      <p:pic>
        <p:nvPicPr>
          <p:cNvPr id="7" name="Picture 2" descr="mus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84300"/>
            <a:ext cx="275025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Re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72" y="4660900"/>
            <a:ext cx="129257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410272" y="2527300"/>
            <a:ext cx="2057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562672" y="3670300"/>
            <a:ext cx="1905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99992" y="3141663"/>
            <a:ext cx="2994731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Créatinine sanguine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13283" y="2144713"/>
            <a:ext cx="18950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Catabolisme</a:t>
            </a:r>
            <a:b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</a:b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            musculaire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32412" y="3683000"/>
            <a:ext cx="1409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      Excrétion</a:t>
            </a:r>
            <a:b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</a:b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urinaire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32412" y="4725144"/>
            <a:ext cx="6804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Exclusivement excrétée par le rein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Filtrée par le glomérule et pas sécrétée ni réabsorbée dans le tubule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Endogène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Présente à une concentration sanguine constante dans le sang si les reins fonctionnent normalement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623825" y="1606104"/>
            <a:ext cx="53128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30000"/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Doit être interprétée en fonction 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du poids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du sexe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de l'âge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créatininémie « normale » ne signe </a:t>
            </a:r>
            <a:br>
              <a:rPr lang="fr-FR" dirty="0"/>
            </a:br>
            <a:r>
              <a:rPr lang="fr-FR" dirty="0"/>
              <a:t>pas toujours une fonction rénale normale</a:t>
            </a:r>
          </a:p>
        </p:txBody>
      </p:sp>
      <p:pic>
        <p:nvPicPr>
          <p:cNvPr id="7" name="Image 4" descr="CREATINEM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06" y="3703638"/>
            <a:ext cx="24336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3492674" y="3792538"/>
            <a:ext cx="23034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b="1" dirty="0">
                <a:solidFill>
                  <a:srgbClr val="085885"/>
                </a:solidFill>
                <a:latin typeface="Arial Narrow" panose="020B0606020202030204" pitchFamily="34" charset="0"/>
              </a:rPr>
              <a:t>Créatininémie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sz="2400" dirty="0">
                <a:solidFill>
                  <a:srgbClr val="085885"/>
                </a:solidFill>
                <a:latin typeface="Arial Narrow" panose="020B0606020202030204" pitchFamily="34" charset="0"/>
              </a:rPr>
              <a:t>85 </a:t>
            </a:r>
            <a:r>
              <a:rPr lang="fr-FR" sz="2400" dirty="0" err="1">
                <a:solidFill>
                  <a:srgbClr val="085885"/>
                </a:solidFill>
                <a:latin typeface="Arial Narrow" panose="020B0606020202030204" pitchFamily="34" charset="0"/>
                <a:cs typeface="+mn-cs"/>
              </a:rPr>
              <a:t>μ</a:t>
            </a:r>
            <a:r>
              <a:rPr lang="fr-FR" sz="2400" dirty="0" err="1">
                <a:solidFill>
                  <a:srgbClr val="085885"/>
                </a:solidFill>
                <a:latin typeface="Arial Narrow" panose="020B0606020202030204" pitchFamily="34" charset="0"/>
              </a:rPr>
              <a:t>mol</a:t>
            </a:r>
            <a:r>
              <a:rPr lang="fr-FR" sz="2400" dirty="0">
                <a:solidFill>
                  <a:srgbClr val="085885"/>
                </a:solidFill>
                <a:latin typeface="Arial Narrow" panose="020B0606020202030204" pitchFamily="34" charset="0"/>
              </a:rPr>
              <a:t>/l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01650" y="1679575"/>
            <a:ext cx="1871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85885"/>
                </a:solidFill>
                <a:latin typeface="Arial Narrow" panose="020B0606020202030204" pitchFamily="34" charset="0"/>
              </a:rPr>
              <a:t>Amélie M.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35 ans, 75 kg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443663" y="1679575"/>
            <a:ext cx="1873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85885"/>
                </a:solidFill>
                <a:latin typeface="Arial Narrow" panose="020B0606020202030204" pitchFamily="34" charset="0"/>
              </a:rPr>
              <a:t>Eglantine M.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89 ans, 51 kg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226819" y="5208588"/>
            <a:ext cx="2233613" cy="64770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155555" y="5229200"/>
            <a:ext cx="20888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085885"/>
                </a:solidFill>
                <a:latin typeface="Arial Narrow" panose="020B0606020202030204" pitchFamily="34" charset="0"/>
              </a:rPr>
              <a:t>Fonction rénale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srgbClr val="085885"/>
                </a:solidFill>
                <a:latin typeface="Arial Narrow" panose="020B0606020202030204" pitchFamily="34" charset="0"/>
              </a:rPr>
              <a:t>~ 40-50 ml/mn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60413" y="5208588"/>
            <a:ext cx="2232025" cy="6477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615950" y="5229225"/>
            <a:ext cx="25209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87CF00"/>
                </a:solidFill>
                <a:latin typeface="Arial Narrow" panose="020B0606020202030204" pitchFamily="34" charset="0"/>
              </a:rPr>
              <a:t>Fonction rénale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srgbClr val="87CF00"/>
                </a:solidFill>
                <a:latin typeface="Arial Narrow" panose="020B0606020202030204" pitchFamily="34" charset="0"/>
              </a:rPr>
              <a:t>~ 100 ml/mn</a:t>
            </a:r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503374"/>
            <a:ext cx="2460614" cy="2625952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7" y="2386144"/>
            <a:ext cx="1946967" cy="274333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17633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5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1753</Words>
  <Application>Microsoft Office PowerPoint</Application>
  <PresentationFormat>Affichage à l'écran (4:3)</PresentationFormat>
  <Paragraphs>381</Paragraphs>
  <Slides>52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Concourse</vt:lpstr>
      <vt:lpstr>Adaptation des antibiotiques chez l'insuffisant rénal</vt:lpstr>
      <vt:lpstr>Sélection des résistances bactériennes</vt:lpstr>
      <vt:lpstr>Choix dépendant de 4 critères</vt:lpstr>
      <vt:lpstr>Pré test 1</vt:lpstr>
      <vt:lpstr>Pré test 2</vt:lpstr>
      <vt:lpstr>Pré test 3</vt:lpstr>
      <vt:lpstr>Créatininémie et fonction rénale</vt:lpstr>
      <vt:lpstr>Une créatininémie « normale » ne signe  pas toujours une fonction rénale normale</vt:lpstr>
      <vt:lpstr>Présentation PowerPoint</vt:lpstr>
      <vt:lpstr>Comment estimer la fonction rénale ?</vt:lpstr>
      <vt:lpstr>Définition internationale  de l'insuffisance rénale chronique</vt:lpstr>
      <vt:lpstr>Pourquoi adapter la posologie des ATB en cas d’insuffisance rénale?</vt:lpstr>
      <vt:lpstr>% des médicaments pour lesquels l’excrétion urinaire est majoritaire</vt:lpstr>
      <vt:lpstr>Modification PK en cas d’IR</vt:lpstr>
      <vt:lpstr>Adaptation posologique des ATB et IR</vt:lpstr>
      <vt:lpstr>Présentation PowerPoint</vt:lpstr>
      <vt:lpstr>Présentation PowerPoint</vt:lpstr>
      <vt:lpstr>Présentation PowerPoint</vt:lpstr>
      <vt:lpstr>Présentation PowerPoint</vt:lpstr>
      <vt:lpstr>Adaptation de la posologie des ATB</vt:lpstr>
      <vt:lpstr>Ou trouver l’information ?</vt:lpstr>
      <vt:lpstr>Révision en 2017</vt:lpstr>
      <vt:lpstr>siteGPR.com</vt:lpstr>
      <vt:lpstr>Antibiotiques en dialyse: facteurs</vt:lpstr>
      <vt:lpstr>ATB avant ou après la dialyse: selon le VD</vt:lpstr>
      <vt:lpstr>Dialyse et dose de charge</vt:lpstr>
      <vt:lpstr>Hémofiltration continue</vt:lpstr>
      <vt:lpstr>Cas pratique </vt:lpstr>
      <vt:lpstr>Choix ATB: reco SPILF</vt:lpstr>
      <vt:lpstr>Débit de filtration glomérulaire</vt:lpstr>
      <vt:lpstr>DFG</vt:lpstr>
      <vt:lpstr>Posologie ATB</vt:lpstr>
      <vt:lpstr>Posologie ATB selon GPR</vt:lpstr>
      <vt:lpstr>Posologie ATB</vt:lpstr>
      <vt:lpstr>Poso AMK</vt:lpstr>
      <vt:lpstr>Posologie ATB</vt:lpstr>
      <vt:lpstr>Adaptation antibiogramme </vt:lpstr>
      <vt:lpstr>Adaptation antibiogramme </vt:lpstr>
      <vt:lpstr>Poso amoxicilline</vt:lpstr>
      <vt:lpstr>Poso amoxicilline</vt:lpstr>
      <vt:lpstr>Adaptation antibiogramme </vt:lpstr>
      <vt:lpstr>Adaptation antibiogramme </vt:lpstr>
      <vt:lpstr>Poso fluoroquinolones</vt:lpstr>
      <vt:lpstr>Poso céfixime</vt:lpstr>
      <vt:lpstr>Poso cotrimoxazole</vt:lpstr>
      <vt:lpstr>Post test 1</vt:lpstr>
      <vt:lpstr>Post test 1</vt:lpstr>
      <vt:lpstr>Post test 2</vt:lpstr>
      <vt:lpstr>Post test 2</vt:lpstr>
      <vt:lpstr>Post test 3</vt:lpstr>
      <vt:lpstr>Post test 3</vt:lpstr>
      <vt:lpstr>Conclusion: Antibiotiques et rein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114</cp:revision>
  <dcterms:modified xsi:type="dcterms:W3CDTF">2022-11-25T08:45:42Z</dcterms:modified>
</cp:coreProperties>
</file>