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256" r:id="rId2"/>
    <p:sldId id="395" r:id="rId3"/>
    <p:sldId id="383" r:id="rId4"/>
    <p:sldId id="398" r:id="rId5"/>
    <p:sldId id="399" r:id="rId6"/>
    <p:sldId id="354" r:id="rId7"/>
    <p:sldId id="270" r:id="rId8"/>
    <p:sldId id="350" r:id="rId9"/>
    <p:sldId id="384" r:id="rId10"/>
    <p:sldId id="386" r:id="rId11"/>
    <p:sldId id="400" r:id="rId12"/>
    <p:sldId id="401" r:id="rId13"/>
    <p:sldId id="404" r:id="rId14"/>
    <p:sldId id="403" r:id="rId15"/>
    <p:sldId id="402" r:id="rId16"/>
    <p:sldId id="267" r:id="rId17"/>
    <p:sldId id="405" r:id="rId18"/>
    <p:sldId id="406" r:id="rId19"/>
    <p:sldId id="408" r:id="rId20"/>
    <p:sldId id="369" r:id="rId21"/>
    <p:sldId id="394" r:id="rId22"/>
    <p:sldId id="416" r:id="rId23"/>
    <p:sldId id="420" r:id="rId24"/>
    <p:sldId id="421" r:id="rId25"/>
    <p:sldId id="417" r:id="rId26"/>
    <p:sldId id="430" r:id="rId27"/>
    <p:sldId id="393" r:id="rId28"/>
    <p:sldId id="418" r:id="rId29"/>
    <p:sldId id="422" r:id="rId30"/>
    <p:sldId id="419" r:id="rId31"/>
    <p:sldId id="424" r:id="rId32"/>
    <p:sldId id="425" r:id="rId33"/>
    <p:sldId id="426" r:id="rId34"/>
    <p:sldId id="396" r:id="rId35"/>
    <p:sldId id="370" r:id="rId36"/>
    <p:sldId id="371" r:id="rId37"/>
    <p:sldId id="380" r:id="rId38"/>
    <p:sldId id="427" r:id="rId39"/>
    <p:sldId id="409" r:id="rId40"/>
    <p:sldId id="428" r:id="rId41"/>
    <p:sldId id="412" r:id="rId42"/>
    <p:sldId id="413" r:id="rId43"/>
    <p:sldId id="429" r:id="rId44"/>
    <p:sldId id="381" r:id="rId45"/>
    <p:sldId id="423" r:id="rId46"/>
    <p:sldId id="432" r:id="rId47"/>
    <p:sldId id="414" r:id="rId48"/>
    <p:sldId id="431" r:id="rId49"/>
    <p:sldId id="367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0000"/>
    <a:srgbClr val="FF66FF"/>
    <a:srgbClr val="FF00FF"/>
    <a:srgbClr val="0033CC"/>
    <a:srgbClr val="99FFCC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77" autoAdjust="0"/>
    <p:restoredTop sz="99501" autoAdjust="0"/>
  </p:normalViewPr>
  <p:slideViewPr>
    <p:cSldViewPr>
      <p:cViewPr varScale="1">
        <p:scale>
          <a:sx n="86" d="100"/>
          <a:sy n="86" d="100"/>
        </p:scale>
        <p:origin x="102" y="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"/>
    </p:cViewPr>
  </p:sorterViewPr>
  <p:notesViewPr>
    <p:cSldViewPr>
      <p:cViewPr varScale="1">
        <p:scale>
          <a:sx n="87" d="100"/>
          <a:sy n="87" d="100"/>
        </p:scale>
        <p:origin x="-112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Activit&#233;s%20routine\evolution%20conso%20ATB%20C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Activit&#233;s%20routine\evolution%20conso%20ATB%20C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latin typeface="Calibri" panose="020F0502020204030204" pitchFamily="34" charset="0"/>
              <a:cs typeface="Calibri" panose="020F0502020204030204" pitchFamily="34" charset="0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Feuil1!$A$16</c:f>
              <c:strCache>
                <c:ptCount val="1"/>
                <c:pt idx="0">
                  <c:v>Total tous antibiotiques</c:v>
                </c:pt>
              </c:strCache>
            </c:strRef>
          </c:tx>
          <c:trendline>
            <c:trendlineType val="linear"/>
            <c:dispRSqr val="0"/>
            <c:dispEq val="0"/>
          </c:trendline>
          <c:cat>
            <c:strRef>
              <c:f>Feuil1!$B$1:$R$1</c:f>
              <c:strCach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strCache>
            </c:strRef>
          </c:cat>
          <c:val>
            <c:numRef>
              <c:f>Feuil1!$B$16:$R$16</c:f>
              <c:numCache>
                <c:formatCode>0</c:formatCode>
                <c:ptCount val="17"/>
                <c:pt idx="0">
                  <c:v>834.74131910672259</c:v>
                </c:pt>
                <c:pt idx="1">
                  <c:v>908.37606268803029</c:v>
                </c:pt>
                <c:pt idx="2">
                  <c:v>821.20845240435699</c:v>
                </c:pt>
                <c:pt idx="3">
                  <c:v>898.20218236331243</c:v>
                </c:pt>
                <c:pt idx="4">
                  <c:v>897.08840225478798</c:v>
                </c:pt>
                <c:pt idx="5">
                  <c:v>856.20985761792247</c:v>
                </c:pt>
                <c:pt idx="6">
                  <c:v>917.10226315938644</c:v>
                </c:pt>
                <c:pt idx="7">
                  <c:v>913.80580821072419</c:v>
                </c:pt>
                <c:pt idx="8">
                  <c:v>867.39881403128311</c:v>
                </c:pt>
                <c:pt idx="9">
                  <c:v>895.627288851603</c:v>
                </c:pt>
                <c:pt idx="10">
                  <c:v>903.46959762758149</c:v>
                </c:pt>
                <c:pt idx="11">
                  <c:v>837.99994874138849</c:v>
                </c:pt>
                <c:pt idx="12">
                  <c:v>835.95484744829332</c:v>
                </c:pt>
                <c:pt idx="13">
                  <c:v>868.97834240992529</c:v>
                </c:pt>
                <c:pt idx="14">
                  <c:v>800</c:v>
                </c:pt>
                <c:pt idx="15">
                  <c:v>862</c:v>
                </c:pt>
                <c:pt idx="16">
                  <c:v>828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B8-4D6F-8993-F0C3811FA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3716352"/>
        <c:axId val="463717888"/>
      </c:lineChart>
      <c:catAx>
        <c:axId val="463716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fr-FR"/>
          </a:p>
        </c:txPr>
        <c:crossAx val="463717888"/>
        <c:crosses val="autoZero"/>
        <c:auto val="1"/>
        <c:lblAlgn val="ctr"/>
        <c:lblOffset val="100"/>
        <c:noMultiLvlLbl val="0"/>
      </c:catAx>
      <c:valAx>
        <c:axId val="46371788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4637163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07174103237096E-2"/>
          <c:y val="5.1400554097404488E-2"/>
          <c:w val="0.88491426071741031"/>
          <c:h val="0.75592993584135315"/>
        </c:manualLayout>
      </c:layout>
      <c:lineChart>
        <c:grouping val="standard"/>
        <c:varyColors val="0"/>
        <c:ser>
          <c:idx val="1"/>
          <c:order val="0"/>
          <c:tx>
            <c:strRef>
              <c:f>Feuil1!$A$10</c:f>
              <c:strCache>
                <c:ptCount val="1"/>
                <c:pt idx="0">
                  <c:v>Aminosides</c:v>
                </c:pt>
              </c:strCache>
            </c:strRef>
          </c:tx>
          <c:cat>
            <c:strRef>
              <c:f>Feuil1!$B$1:$R$1</c:f>
              <c:strCach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strCache>
            </c:strRef>
          </c:cat>
          <c:val>
            <c:numRef>
              <c:f>Feuil1!$B$10:$R$10</c:f>
              <c:numCache>
                <c:formatCode>0</c:formatCode>
                <c:ptCount val="17"/>
                <c:pt idx="0">
                  <c:v>20.259817501682555</c:v>
                </c:pt>
                <c:pt idx="1">
                  <c:v>20.225351130716962</c:v>
                </c:pt>
                <c:pt idx="2">
                  <c:v>19.716866951734989</c:v>
                </c:pt>
                <c:pt idx="3">
                  <c:v>24.553943714890536</c:v>
                </c:pt>
                <c:pt idx="4">
                  <c:v>25.085979080996307</c:v>
                </c:pt>
                <c:pt idx="5">
                  <c:v>22.685340687444388</c:v>
                </c:pt>
                <c:pt idx="6">
                  <c:v>21.985837330625678</c:v>
                </c:pt>
                <c:pt idx="7">
                  <c:v>30.188338403086139</c:v>
                </c:pt>
                <c:pt idx="8">
                  <c:v>23.73541255752794</c:v>
                </c:pt>
                <c:pt idx="9">
                  <c:v>29.328548630604875</c:v>
                </c:pt>
                <c:pt idx="10">
                  <c:v>20.944324970131422</c:v>
                </c:pt>
                <c:pt idx="11">
                  <c:v>16.426561604747071</c:v>
                </c:pt>
                <c:pt idx="12">
                  <c:v>17.142033995966582</c:v>
                </c:pt>
                <c:pt idx="13">
                  <c:v>14.205467594763228</c:v>
                </c:pt>
                <c:pt idx="14">
                  <c:v>9</c:v>
                </c:pt>
                <c:pt idx="15">
                  <c:v>11</c:v>
                </c:pt>
                <c:pt idx="16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32-4336-BC50-8523C5FD589B}"/>
            </c:ext>
          </c:extLst>
        </c:ser>
        <c:ser>
          <c:idx val="0"/>
          <c:order val="1"/>
          <c:tx>
            <c:strRef>
              <c:f>Feuil1!$A$12</c:f>
              <c:strCache>
                <c:ptCount val="1"/>
                <c:pt idx="0">
                  <c:v>Glycopeptides</c:v>
                </c:pt>
              </c:strCache>
            </c:strRef>
          </c:tx>
          <c:cat>
            <c:strRef>
              <c:f>Feuil1!$B$1:$R$1</c:f>
              <c:strCach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strCache>
            </c:strRef>
          </c:cat>
          <c:val>
            <c:numRef>
              <c:f>Feuil1!$B$12:$R$12</c:f>
              <c:numCache>
                <c:formatCode>0</c:formatCode>
                <c:ptCount val="17"/>
                <c:pt idx="0">
                  <c:v>24.69361881955205</c:v>
                </c:pt>
                <c:pt idx="1">
                  <c:v>29.964158046851232</c:v>
                </c:pt>
                <c:pt idx="2">
                  <c:v>31.6232306104394</c:v>
                </c:pt>
                <c:pt idx="3">
                  <c:v>35.50351438285238</c:v>
                </c:pt>
                <c:pt idx="4">
                  <c:v>40.336846589856627</c:v>
                </c:pt>
                <c:pt idx="5">
                  <c:v>37.665511694097262</c:v>
                </c:pt>
                <c:pt idx="6">
                  <c:v>30.329820384440321</c:v>
                </c:pt>
                <c:pt idx="7">
                  <c:v>27.265217999370652</c:v>
                </c:pt>
                <c:pt idx="8">
                  <c:v>23.419889405466328</c:v>
                </c:pt>
                <c:pt idx="9">
                  <c:v>21.82177484629824</c:v>
                </c:pt>
                <c:pt idx="10">
                  <c:v>16.939784946236561</c:v>
                </c:pt>
                <c:pt idx="11">
                  <c:v>11.966251978420328</c:v>
                </c:pt>
                <c:pt idx="12">
                  <c:v>9.2432536252760968</c:v>
                </c:pt>
                <c:pt idx="13">
                  <c:v>5.5947271612507663</c:v>
                </c:pt>
                <c:pt idx="14">
                  <c:v>2</c:v>
                </c:pt>
                <c:pt idx="15">
                  <c:v>3</c:v>
                </c:pt>
                <c:pt idx="1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32-4336-BC50-8523C5FD589B}"/>
            </c:ext>
          </c:extLst>
        </c:ser>
        <c:ser>
          <c:idx val="2"/>
          <c:order val="2"/>
          <c:tx>
            <c:strRef>
              <c:f>Feuil1!$A$13</c:f>
              <c:strCache>
                <c:ptCount val="1"/>
                <c:pt idx="0">
                  <c:v>Autres anti staph (dapto, rif, zvd,…)</c:v>
                </c:pt>
              </c:strCache>
            </c:strRef>
          </c:tx>
          <c:cat>
            <c:strRef>
              <c:f>Feuil1!$B$1:$R$1</c:f>
              <c:strCach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strCache>
            </c:strRef>
          </c:cat>
          <c:val>
            <c:numRef>
              <c:f>Feuil1!$B$13:$R$13</c:f>
              <c:numCache>
                <c:formatCode>0</c:formatCode>
                <c:ptCount val="17"/>
                <c:pt idx="0">
                  <c:v>57.759308822838896</c:v>
                </c:pt>
                <c:pt idx="1">
                  <c:v>58.039562417604714</c:v>
                </c:pt>
                <c:pt idx="2">
                  <c:v>43.992707411776273</c:v>
                </c:pt>
                <c:pt idx="3">
                  <c:v>48.188680052173545</c:v>
                </c:pt>
                <c:pt idx="4">
                  <c:v>57.013789289286642</c:v>
                </c:pt>
                <c:pt idx="5">
                  <c:v>58.09293151736626</c:v>
                </c:pt>
                <c:pt idx="6">
                  <c:v>78.26721336621199</c:v>
                </c:pt>
                <c:pt idx="7">
                  <c:v>78.697402355228988</c:v>
                </c:pt>
                <c:pt idx="8">
                  <c:v>77.119414087133848</c:v>
                </c:pt>
                <c:pt idx="9">
                  <c:v>70.633410337975761</c:v>
                </c:pt>
                <c:pt idx="10">
                  <c:v>63.365284178187409</c:v>
                </c:pt>
                <c:pt idx="11">
                  <c:v>71.857685023327718</c:v>
                </c:pt>
                <c:pt idx="12">
                  <c:v>69.457384064125634</c:v>
                </c:pt>
                <c:pt idx="13">
                  <c:v>86.568747670742127</c:v>
                </c:pt>
                <c:pt idx="14">
                  <c:v>86</c:v>
                </c:pt>
                <c:pt idx="15">
                  <c:v>84</c:v>
                </c:pt>
                <c:pt idx="16">
                  <c:v>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732-4336-BC50-8523C5FD58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3706752"/>
        <c:axId val="464540032"/>
      </c:lineChart>
      <c:catAx>
        <c:axId val="463706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fr-FR"/>
          </a:p>
        </c:txPr>
        <c:crossAx val="464540032"/>
        <c:crosses val="autoZero"/>
        <c:auto val="1"/>
        <c:lblAlgn val="ctr"/>
        <c:lblOffset val="100"/>
        <c:noMultiLvlLbl val="0"/>
      </c:catAx>
      <c:valAx>
        <c:axId val="464540032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463706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709711286089238"/>
          <c:y val="2.7010061242344712E-2"/>
          <c:w val="0.58456955380577424"/>
          <c:h val="0.22838728492271798"/>
        </c:manualLayout>
      </c:layout>
      <c:overlay val="0"/>
      <c:txPr>
        <a:bodyPr/>
        <a:lstStyle/>
        <a:p>
          <a:pPr>
            <a:defRPr>
              <a:latin typeface="Calibri" panose="020F0502020204030204" pitchFamily="34" charset="0"/>
              <a:cs typeface="Calibri" panose="020F05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559613611283277E-2"/>
          <c:y val="4.721779279426469E-2"/>
          <c:w val="0.89924188598811805"/>
          <c:h val="0.8124562957057058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Feuil1!$B$1</c:f>
              <c:strCache>
                <c:ptCount val="1"/>
                <c:pt idx="0">
                  <c:v>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Feuil1!$A$2:$A$18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15</c:v>
                </c:pt>
                <c:pt idx="14">
                  <c:v>17</c:v>
                </c:pt>
                <c:pt idx="15">
                  <c:v>19</c:v>
                </c:pt>
                <c:pt idx="16">
                  <c:v>44</c:v>
                </c:pt>
              </c:numCache>
            </c:numRef>
          </c:cat>
          <c:val>
            <c:numRef>
              <c:f>Feuil1!$B$2:$B$18</c:f>
              <c:numCache>
                <c:formatCode>General</c:formatCode>
                <c:ptCount val="17"/>
                <c:pt idx="0">
                  <c:v>3</c:v>
                </c:pt>
                <c:pt idx="1">
                  <c:v>12</c:v>
                </c:pt>
                <c:pt idx="2">
                  <c:v>8</c:v>
                </c:pt>
                <c:pt idx="3">
                  <c:v>7</c:v>
                </c:pt>
                <c:pt idx="4">
                  <c:v>30</c:v>
                </c:pt>
                <c:pt idx="5">
                  <c:v>63</c:v>
                </c:pt>
                <c:pt idx="6">
                  <c:v>224</c:v>
                </c:pt>
                <c:pt idx="7">
                  <c:v>31</c:v>
                </c:pt>
                <c:pt idx="8">
                  <c:v>10</c:v>
                </c:pt>
                <c:pt idx="9">
                  <c:v>20</c:v>
                </c:pt>
                <c:pt idx="10">
                  <c:v>5</c:v>
                </c:pt>
                <c:pt idx="11">
                  <c:v>2</c:v>
                </c:pt>
                <c:pt idx="12">
                  <c:v>3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  <c:pt idx="1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C4-413F-BB36-D9C8B23DC7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270272"/>
        <c:axId val="185271808"/>
      </c:barChart>
      <c:catAx>
        <c:axId val="185270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5271808"/>
        <c:crosses val="autoZero"/>
        <c:auto val="1"/>
        <c:lblAlgn val="ctr"/>
        <c:lblOffset val="100"/>
        <c:noMultiLvlLbl val="0"/>
      </c:catAx>
      <c:valAx>
        <c:axId val="185271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52702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4E2208-FCF4-47DE-96B7-8BC6C1F916C4}" type="datetimeFigureOut">
              <a:rPr lang="fr-FR"/>
              <a:pPr>
                <a:defRPr/>
              </a:pPr>
              <a:t>16/03/2022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BE826C-3474-45F2-9F08-B9973F18ED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943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CBCA7B-9E98-4D12-9440-DF357E9A849E}" type="datetimeFigureOut">
              <a:rPr lang="fr-FR"/>
              <a:pPr>
                <a:defRPr/>
              </a:pPr>
              <a:t>16/03/2022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B3797B-3779-49C9-BFE5-C7A685C290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220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8933B1-392C-455C-83FF-23450142F8C6}" type="slidenum">
              <a:rPr lang="fr-FR" smtClean="0">
                <a:latin typeface="Arial" charset="0"/>
              </a:rPr>
              <a:pPr>
                <a:defRPr/>
              </a:pPr>
              <a:t>1</a:t>
            </a:fld>
            <a:endParaRPr lang="fr-FR" smtClean="0">
              <a:latin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32" tIns="46516" rIns="93032" bIns="46516" anchor="b"/>
          <a:lstStyle/>
          <a:p>
            <a:pPr algn="r" defTabSz="930275"/>
            <a:fld id="{F37B24A3-DB10-454A-9E07-C21B7AC728EB}" type="slidenum">
              <a:rPr lang="fr-FR" sz="1200"/>
              <a:pPr algn="r" defTabSz="930275"/>
              <a:t>4</a:t>
            </a:fld>
            <a:endParaRPr lang="fr-FR" sz="1200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4A0F6F4E-4F70-4839-9790-D19BBD643A99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4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2" name="Text Box 1"/>
          <p:cNvSpPr txBox="1">
            <a:spLocks noChangeArrowheads="1"/>
          </p:cNvSpPr>
          <p:nvPr/>
        </p:nvSpPr>
        <p:spPr bwMode="auto">
          <a:xfrm>
            <a:off x="3886200" y="8688388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F9152D4-B02C-452C-BE28-9CC19FA76F81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3" name="Text Box 2"/>
          <p:cNvSpPr txBox="1">
            <a:spLocks noChangeArrowheads="1"/>
          </p:cNvSpPr>
          <p:nvPr/>
        </p:nvSpPr>
        <p:spPr bwMode="auto">
          <a:xfrm>
            <a:off x="0" y="8688388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4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6" name="Text Box 5"/>
          <p:cNvSpPr txBox="1">
            <a:spLocks noChangeArrowheads="1"/>
          </p:cNvSpPr>
          <p:nvPr/>
        </p:nvSpPr>
        <p:spPr bwMode="auto">
          <a:xfrm>
            <a:off x="3884613" y="8686800"/>
            <a:ext cx="296862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20" tIns="47160" rIns="90720" bIns="47160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F323E75-10F5-4AA6-8CCC-E797559F7934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7417" name="Text Box 6"/>
          <p:cNvSpPr txBox="1">
            <a:spLocks noChangeArrowheads="1"/>
          </p:cNvSpPr>
          <p:nvPr/>
        </p:nvSpPr>
        <p:spPr bwMode="auto">
          <a:xfrm>
            <a:off x="900113" y="685800"/>
            <a:ext cx="505777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Font typeface="Times New Roman" pitchFamily="18" charset="0"/>
              <a:buNone/>
            </a:pPr>
            <a:endParaRPr lang="fr-FR" altLang="fr-FR" sz="1800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17418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4988"/>
            <a:ext cx="5486400" cy="4116387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pPr defTabSz="449263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3326FDD-125B-4EAB-96BB-D1AF3535C311}" type="slidenum">
              <a:rPr lang="fr-FR" sz="1200" smtClean="0">
                <a:solidFill>
                  <a:prstClr val="black"/>
                </a:solidFill>
                <a:latin typeface="Calibri" pitchFamily="34" charset="0"/>
              </a:rPr>
              <a:pPr algn="r" eaLnBrk="1" hangingPunct="1"/>
              <a:t>16</a:t>
            </a:fld>
            <a:endParaRPr lang="fr-FR" sz="120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3797B-3779-49C9-BFE5-C7A685C29007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7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2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36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19221-B0B9-4FF3-972E-7A766B6E19C9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C3E2D-4DB8-448D-B5E5-4130EE72210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02574-B901-407F-8291-7556B54027E7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1A838-4FB6-41CA-BE8D-83FA52EE46B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6A849-573E-437D-81E1-70E6AD5B6C61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DE9E5-B026-4A28-AE8D-961F437689D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E76D-DDB0-448F-81D6-7AF8EDE1DBD6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264D-0FC7-427E-86E5-DBE065E745E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F62B5-5179-4096-8E59-91A4605199D1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55B4B-F3AB-4444-BC5C-D1F76E261D8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4C8D-1289-4E47-BDC8-004C8B92BE8F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83B54-C76F-423F-88DB-1DD40E25E87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50" y="0"/>
            <a:ext cx="9130949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8E6F1-A6B9-4627-A7F4-C36F58220F14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4B1D9-3ED8-465D-BBB6-8B0633D4191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00" y="0"/>
            <a:ext cx="9119199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Lille 2012</a:t>
            </a:r>
          </a:p>
        </p:txBody>
      </p:sp>
    </p:spTree>
    <p:extLst>
      <p:ext uri="{BB962C8B-B14F-4D97-AF65-F5344CB8AC3E}">
        <p14:creationId xmlns:p14="http://schemas.microsoft.com/office/powerpoint/2010/main" val="3595699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0" y="-25133"/>
            <a:ext cx="9144000" cy="1143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7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3B48875-AF5E-4A66-9F54-BC129DEEA863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689E79-D21C-4269-8986-01C473437AA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  <p:sldLayoutId id="2147483666" r:id="rId3"/>
    <p:sldLayoutId id="2147483665" r:id="rId4"/>
    <p:sldLayoutId id="2147483664" r:id="rId5"/>
    <p:sldLayoutId id="2147483663" r:id="rId6"/>
    <p:sldLayoutId id="2147483662" r:id="rId7"/>
    <p:sldLayoutId id="2147483684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800" b="1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gilar.org/antibiogilar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2708771"/>
            <a:ext cx="7992888" cy="129629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400" dirty="0"/>
              <a:t>Mise en place d'une politique du bon usage des antibiotiques </a:t>
            </a:r>
            <a:endParaRPr lang="fr-FR" sz="44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4509121"/>
            <a:ext cx="171005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tx1"/>
                </a:solidFill>
                <a:latin typeface="Calibri" pitchFamily="34" charset="0"/>
              </a:rPr>
              <a:t>Dr S. </a:t>
            </a:r>
            <a:r>
              <a:rPr lang="fr-FR" b="1" dirty="0" smtClean="0">
                <a:solidFill>
                  <a:schemeClr val="tx1"/>
                </a:solidFill>
                <a:latin typeface="Calibri" pitchFamily="34" charset="0"/>
              </a:rPr>
              <a:t>Alfandari</a:t>
            </a:r>
          </a:p>
          <a:p>
            <a:pPr>
              <a:defRPr/>
            </a:pPr>
            <a:r>
              <a:rPr lang="fr-FR" dirty="0" smtClean="0">
                <a:solidFill>
                  <a:schemeClr val="tx1"/>
                </a:solidFill>
                <a:latin typeface="Calibri" pitchFamily="34" charset="0"/>
              </a:rPr>
              <a:t>CH Tourcoing</a:t>
            </a:r>
            <a:endParaRPr lang="fr-FR" b="1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14673" y="6192559"/>
            <a:ext cx="2441103" cy="566738"/>
            <a:chOff x="114673" y="6291262"/>
            <a:chExt cx="2441103" cy="566738"/>
          </a:xfrm>
        </p:grpSpPr>
        <p:pic>
          <p:nvPicPr>
            <p:cNvPr id="9" name="Picture 2" descr="GILA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73" y="6291262"/>
              <a:ext cx="1490662" cy="566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>
              <a:off x="755576" y="6389965"/>
              <a:ext cx="18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2060"/>
                  </a:solidFill>
                </a:rPr>
                <a:t>www.gilar.org  </a:t>
              </a:r>
              <a:endParaRPr lang="fr-FR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1" name="ZoneTexte 3"/>
          <p:cNvSpPr txBox="1">
            <a:spLocks noChangeArrowheads="1"/>
          </p:cNvSpPr>
          <p:nvPr/>
        </p:nvSpPr>
        <p:spPr bwMode="auto">
          <a:xfrm>
            <a:off x="19436" y="0"/>
            <a:ext cx="9144000" cy="646331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r-FR" b="1" dirty="0">
                <a:latin typeface="Calibri" pitchFamily="34" charset="0"/>
              </a:rPr>
              <a:t>DUACAI </a:t>
            </a:r>
            <a:r>
              <a:rPr lang="fr-FR" b="1" dirty="0" smtClean="0">
                <a:latin typeface="Calibri" pitchFamily="34" charset="0"/>
              </a:rPr>
              <a:t>Lille</a:t>
            </a:r>
          </a:p>
          <a:p>
            <a:pPr algn="ctr" eaLnBrk="0" hangingPunct="0">
              <a:defRPr/>
            </a:pPr>
            <a:r>
              <a:rPr lang="fr-FR" b="1" dirty="0" smtClean="0">
                <a:latin typeface="Calibri" pitchFamily="34" charset="0"/>
              </a:rPr>
              <a:t>17-03-2022</a:t>
            </a:r>
            <a:endParaRPr lang="fr-F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87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BLSE en souvenir de voyage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95331"/>
            <a:ext cx="8229600" cy="4090268"/>
          </a:xfrm>
        </p:spPr>
        <p:txBody>
          <a:bodyPr/>
          <a:lstStyle/>
          <a:p>
            <a:r>
              <a:rPr lang="fr-FR" dirty="0" smtClean="0"/>
              <a:t>1847 voyageurs Hollandais</a:t>
            </a:r>
          </a:p>
          <a:p>
            <a:pPr lvl="1"/>
            <a:r>
              <a:rPr lang="fr-FR" dirty="0" smtClean="0"/>
              <a:t>34,3% BLSE+ au retour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 smtClean="0"/>
              <a:t>Ca finit par s’éliminer</a:t>
            </a:r>
            <a:endParaRPr lang="fr-FR" dirty="0"/>
          </a:p>
        </p:txBody>
      </p:sp>
      <p:pic>
        <p:nvPicPr>
          <p:cNvPr id="4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2402757"/>
            <a:ext cx="6953773" cy="33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32649"/>
            <a:ext cx="2382961" cy="232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6396335"/>
            <a:ext cx="3456384" cy="369332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Arcillal</a:t>
            </a:r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Lancet ID 2017; 17 :78-85.</a:t>
            </a:r>
          </a:p>
        </p:txBody>
      </p:sp>
    </p:spTree>
    <p:extLst>
      <p:ext uri="{BB962C8B-B14F-4D97-AF65-F5344CB8AC3E}">
        <p14:creationId xmlns:p14="http://schemas.microsoft.com/office/powerpoint/2010/main" val="173657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Consommation en ville, 2020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	</a:t>
            </a:r>
            <a:r>
              <a:rPr lang="fr-FR" sz="3200" dirty="0" smtClean="0"/>
              <a:t>2,4 fois plus que les Pays bas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776864" cy="440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1760" y="3212976"/>
            <a:ext cx="288032" cy="244827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228184" y="6360474"/>
            <a:ext cx="2369616" cy="369332"/>
          </a:xfrm>
          <a:prstGeom prst="rect">
            <a:avLst/>
          </a:prstGeom>
          <a:solidFill>
            <a:srgbClr val="66FF66"/>
          </a:solidFill>
          <a:extLst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www.ecdc.europa.eu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210181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Consommation à l’hôpital, 2020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3200" dirty="0" smtClean="0"/>
              <a:t>2,2 fois plus que les </a:t>
            </a:r>
            <a:r>
              <a:rPr lang="fr-FR" sz="3200" dirty="0"/>
              <a:t>P</a:t>
            </a:r>
            <a:r>
              <a:rPr lang="fr-FR" sz="3200" dirty="0" smtClean="0"/>
              <a:t>ays bas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8136904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55976" y="3212976"/>
            <a:ext cx="288032" cy="266429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228184" y="6360474"/>
            <a:ext cx="2369616" cy="369332"/>
          </a:xfrm>
          <a:prstGeom prst="rect">
            <a:avLst/>
          </a:prstGeom>
          <a:solidFill>
            <a:srgbClr val="66FF66"/>
          </a:solidFill>
          <a:extLst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www.ecdc.europa.eu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28598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fr-FR" dirty="0" smtClean="0"/>
              <a:t>Ville						Hôpital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 depuis 1997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9" y="3645024"/>
            <a:ext cx="3544383" cy="234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01008"/>
            <a:ext cx="3429933" cy="251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28800"/>
            <a:ext cx="23431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228184" y="6360474"/>
            <a:ext cx="2369616" cy="369332"/>
          </a:xfrm>
          <a:prstGeom prst="rect">
            <a:avLst/>
          </a:prstGeom>
          <a:solidFill>
            <a:srgbClr val="66FF66"/>
          </a:solidFill>
          <a:extLst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www.ecdc.europa.eu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567936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L’impact du confinement Evolution des consommation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228184" y="6360474"/>
            <a:ext cx="2369616" cy="369332"/>
          </a:xfrm>
          <a:prstGeom prst="rect">
            <a:avLst/>
          </a:prstGeom>
          <a:solidFill>
            <a:srgbClr val="66FF66"/>
          </a:solidFill>
          <a:extLst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SPF</a:t>
            </a:r>
            <a:endParaRPr lang="fr-FR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717232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845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fr-FR" dirty="0" smtClean="0"/>
              <a:t>Ville				Hôpital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L’impact du </a:t>
            </a:r>
            <a:r>
              <a:rPr lang="fr-FR" dirty="0" smtClean="0"/>
              <a:t>confinement Evolution des consommation</a:t>
            </a:r>
            <a:endParaRPr lang="fr-FR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228184" y="6360474"/>
            <a:ext cx="2369616" cy="369332"/>
          </a:xfrm>
          <a:prstGeom prst="rect">
            <a:avLst/>
          </a:prstGeom>
          <a:solidFill>
            <a:srgbClr val="66FF66"/>
          </a:solidFill>
          <a:extLst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SPF</a:t>
            </a:r>
            <a:endParaRPr lang="fr-FR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" y="2276872"/>
            <a:ext cx="4443189" cy="353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386" y="3306489"/>
            <a:ext cx="4762614" cy="213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00436"/>
            <a:ext cx="2003459" cy="124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617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Tous les antibiotiques sélectionnent</a:t>
            </a:r>
          </a:p>
          <a:p>
            <a:pPr lvl="1"/>
            <a:r>
              <a:rPr lang="fr-FR" smtClean="0"/>
              <a:t>Exposition de toute la flore</a:t>
            </a:r>
          </a:p>
          <a:p>
            <a:pPr lvl="1"/>
            <a:r>
              <a:rPr lang="fr-FR" smtClean="0"/>
              <a:t>Il n’y a pas d’antibiothérapie « sans risque »</a:t>
            </a:r>
          </a:p>
          <a:p>
            <a:r>
              <a:rPr lang="fr-FR" smtClean="0"/>
              <a:t>Facteurs favorisants</a:t>
            </a:r>
          </a:p>
          <a:p>
            <a:pPr lvl="1"/>
            <a:r>
              <a:rPr lang="fr-FR" smtClean="0"/>
              <a:t>Quantité d’ATB (nombre et durée)	++++</a:t>
            </a:r>
          </a:p>
          <a:p>
            <a:pPr lvl="1"/>
            <a:r>
              <a:rPr lang="fr-FR" smtClean="0"/>
              <a:t>Nature de l’antibiotique			++</a:t>
            </a:r>
          </a:p>
          <a:p>
            <a:pPr lvl="1"/>
            <a:r>
              <a:rPr lang="fr-FR" smtClean="0"/>
              <a:t>Modalités d’utilisation			++</a:t>
            </a:r>
          </a:p>
          <a:p>
            <a:r>
              <a:rPr lang="fr-FR" smtClean="0"/>
              <a:t>Réduire la consommation réduit la résistance</a:t>
            </a:r>
            <a:endParaRPr lang="fr-FR" dirty="0" smtClean="0"/>
          </a:p>
        </p:txBody>
      </p:sp>
      <p:sp>
        <p:nvSpPr>
          <p:cNvPr id="8194" name="Rectang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Pourquoi agir sur les antibiotiques ?</a:t>
            </a:r>
          </a:p>
        </p:txBody>
      </p:sp>
    </p:spTree>
    <p:extLst>
      <p:ext uri="{BB962C8B-B14F-4D97-AF65-F5344CB8AC3E}">
        <p14:creationId xmlns:p14="http://schemas.microsoft.com/office/powerpoint/2010/main" val="1634547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Multiples actions possibles</a:t>
            </a:r>
          </a:p>
          <a:p>
            <a:r>
              <a:rPr lang="fr-FR" dirty="0" smtClean="0"/>
              <a:t>Besoin:</a:t>
            </a:r>
          </a:p>
          <a:p>
            <a:pPr lvl="1"/>
            <a:r>
              <a:rPr lang="fr-FR" dirty="0" smtClean="0"/>
              <a:t>D’un soutien institutionnel</a:t>
            </a:r>
          </a:p>
          <a:p>
            <a:pPr lvl="1"/>
            <a:r>
              <a:rPr lang="fr-FR" dirty="0" smtClean="0"/>
              <a:t>De prioriser les actions selon les ressources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Politique de bon usage en </a:t>
            </a:r>
            <a:r>
              <a:rPr lang="fr-FR" dirty="0" err="1" smtClean="0"/>
              <a:t>EdS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7294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Représentants des services les plus concernés</a:t>
            </a:r>
          </a:p>
          <a:p>
            <a:r>
              <a:rPr lang="fr-FR" dirty="0" smtClean="0"/>
              <a:t>Décide de l’ajout/conditions des nouvelles molécules</a:t>
            </a:r>
          </a:p>
          <a:p>
            <a:r>
              <a:rPr lang="fr-FR" dirty="0" smtClean="0"/>
              <a:t>Elabore des recommandations de traitement</a:t>
            </a:r>
          </a:p>
          <a:p>
            <a:r>
              <a:rPr lang="fr-FR" dirty="0" smtClean="0"/>
              <a:t>Discute les évolutions de consommation</a:t>
            </a:r>
          </a:p>
          <a:p>
            <a:r>
              <a:rPr lang="fr-FR" dirty="0" smtClean="0"/>
              <a:t>Propose des évaluations de </a:t>
            </a:r>
            <a:r>
              <a:rPr lang="fr-FR" dirty="0" smtClean="0"/>
              <a:t>pratiques</a:t>
            </a:r>
          </a:p>
          <a:p>
            <a:r>
              <a:rPr lang="fr-FR" dirty="0" smtClean="0"/>
              <a:t>Organise la formation des prescripteurs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Commission des </a:t>
            </a:r>
            <a:r>
              <a:rPr lang="fr-FR" dirty="0" smtClean="0"/>
              <a:t>anti-infectieux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7365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Outils disponibles en ligne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Guides de prescription</a:t>
            </a:r>
          </a:p>
          <a:p>
            <a:pPr lvl="1"/>
            <a:r>
              <a:rPr lang="fr-FR" dirty="0" err="1" smtClean="0"/>
              <a:t>Antibiogilar</a:t>
            </a:r>
            <a:endParaRPr lang="fr-FR" dirty="0" smtClean="0"/>
          </a:p>
          <a:p>
            <a:pPr lvl="1"/>
            <a:r>
              <a:rPr lang="fr-FR" dirty="0" err="1" smtClean="0"/>
              <a:t>ePopi</a:t>
            </a:r>
            <a:endParaRPr lang="fr-FR" dirty="0" smtClean="0"/>
          </a:p>
          <a:p>
            <a:pPr lvl="1"/>
            <a:r>
              <a:rPr lang="fr-FR" dirty="0" smtClean="0"/>
              <a:t>Autres appli</a:t>
            </a:r>
            <a:endParaRPr lang="fr-FR" dirty="0" smtClean="0"/>
          </a:p>
          <a:p>
            <a:r>
              <a:rPr lang="fr-FR" dirty="0" smtClean="0"/>
              <a:t>Adaptation à des situations particulières</a:t>
            </a:r>
          </a:p>
          <a:p>
            <a:pPr lvl="1"/>
            <a:r>
              <a:rPr lang="fr-FR" dirty="0" smtClean="0"/>
              <a:t>Insuffisance rénale: sitegrp.com</a:t>
            </a:r>
          </a:p>
          <a:p>
            <a:pPr lvl="1"/>
            <a:r>
              <a:rPr lang="fr-FR" dirty="0" smtClean="0"/>
              <a:t>Vaccinations: mesvaccins.net</a:t>
            </a:r>
          </a:p>
          <a:p>
            <a:pPr lvl="1"/>
            <a:r>
              <a:rPr lang="fr-FR" dirty="0" smtClean="0"/>
              <a:t>Médecine de ville: antibioclic.com</a:t>
            </a:r>
          </a:p>
          <a:p>
            <a:pPr lvl="1"/>
            <a:r>
              <a:rPr lang="fr-FR" dirty="0" smtClean="0"/>
              <a:t>Femme enceinte: lecrat.org</a:t>
            </a:r>
          </a:p>
          <a:p>
            <a:pPr lvl="1"/>
            <a:r>
              <a:rPr lang="fr-FR" dirty="0" smtClean="0"/>
              <a:t>Pneumonies médicamenteuses: pneumotox.com</a:t>
            </a:r>
          </a:p>
          <a:p>
            <a:pPr lvl="1"/>
            <a:r>
              <a:rPr lang="fr-FR" dirty="0" smtClean="0"/>
              <a:t>Hépatites </a:t>
            </a:r>
            <a:r>
              <a:rPr lang="fr-FR" dirty="0" smtClean="0"/>
              <a:t>médicamenteuses: </a:t>
            </a:r>
            <a:r>
              <a:rPr lang="fr-FR" dirty="0" smtClean="0"/>
              <a:t>livertox.nih.org</a:t>
            </a:r>
          </a:p>
          <a:p>
            <a:pPr lvl="1"/>
            <a:endParaRPr lang="fr-FR" dirty="0" smtClean="0"/>
          </a:p>
        </p:txBody>
      </p:sp>
      <p:pic>
        <p:nvPicPr>
          <p:cNvPr id="4" name="Image 3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033" y="252172"/>
            <a:ext cx="2448272" cy="324036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131840" y="2492896"/>
            <a:ext cx="2952328" cy="369332"/>
          </a:xfrm>
          <a:prstGeom prst="rect">
            <a:avLst/>
          </a:prstGeom>
          <a:solidFill>
            <a:srgbClr val="66FF66"/>
          </a:solidFill>
          <a:extLst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Durand et al </a:t>
            </a:r>
            <a:r>
              <a:rPr lang="fr-FR" alt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Antibiotics</a:t>
            </a: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2022</a:t>
            </a:r>
            <a:endParaRPr lang="fr-FR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528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Première partie</a:t>
            </a:r>
            <a:endParaRPr lang="fr-FR" dirty="0"/>
          </a:p>
        </p:txBody>
      </p:sp>
      <p:sp>
        <p:nvSpPr>
          <p:cNvPr id="8" name="Sous-titre 4"/>
          <p:cNvSpPr txBox="1">
            <a:spLocks/>
          </p:cNvSpPr>
          <p:nvPr/>
        </p:nvSpPr>
        <p:spPr>
          <a:xfrm>
            <a:off x="755576" y="2780928"/>
            <a:ext cx="7848872" cy="864096"/>
          </a:xfrm>
          <a:prstGeom prst="rect">
            <a:avLst/>
          </a:prstGeom>
          <a:solidFill>
            <a:srgbClr val="FFC000"/>
          </a:solidFill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 prst="coolSlant"/>
            <a:contourClr>
              <a:schemeClr val="accent6">
                <a:satMod val="30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algn="ctr">
              <a:buNone/>
            </a:pPr>
            <a:r>
              <a:rPr lang="fr-FR" sz="4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Pourquoi une politique ATB ?</a:t>
            </a:r>
            <a:endParaRPr lang="fr-FR" sz="4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600" dirty="0" smtClean="0"/>
              <a:t>Niveau macro</a:t>
            </a:r>
          </a:p>
          <a:p>
            <a:pPr lvl="1"/>
            <a:r>
              <a:rPr lang="fr-FR" sz="3200" dirty="0" smtClean="0"/>
              <a:t>Consommation / résistance</a:t>
            </a:r>
          </a:p>
          <a:p>
            <a:pPr lvl="2"/>
            <a:r>
              <a:rPr lang="fr-FR" sz="3200" dirty="0" smtClean="0"/>
              <a:t>Facile à faire mais très peu </a:t>
            </a:r>
            <a:r>
              <a:rPr lang="fr-FR" sz="3200" dirty="0" smtClean="0"/>
              <a:t>informatif</a:t>
            </a:r>
            <a:endParaRPr lang="fr-FR" sz="3200" dirty="0" smtClean="0"/>
          </a:p>
        </p:txBody>
      </p:sp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Actions locales</a:t>
            </a:r>
          </a:p>
        </p:txBody>
      </p:sp>
    </p:spTree>
    <p:extLst>
      <p:ext uri="{BB962C8B-B14F-4D97-AF65-F5344CB8AC3E}">
        <p14:creationId xmlns:p14="http://schemas.microsoft.com/office/powerpoint/2010/main" val="1083769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600" dirty="0" smtClean="0"/>
              <a:t>Aujourd’hui il n’y en a plus pour le curatif</a:t>
            </a:r>
          </a:p>
          <a:p>
            <a:pPr lvl="1"/>
            <a:r>
              <a:rPr lang="fr-FR" sz="2800" dirty="0" smtClean="0"/>
              <a:t>Plus de </a:t>
            </a:r>
            <a:r>
              <a:rPr lang="fr-FR" sz="2800" dirty="0" err="1" smtClean="0"/>
              <a:t>BilanLIN</a:t>
            </a:r>
            <a:r>
              <a:rPr lang="fr-FR" sz="2800" dirty="0" smtClean="0"/>
              <a:t> et donc plus d’ICATB2</a:t>
            </a:r>
          </a:p>
          <a:p>
            <a:pPr lvl="2"/>
            <a:r>
              <a:rPr lang="fr-FR" sz="2800" dirty="0" smtClean="0"/>
              <a:t>Malgré des limites, c’était au moins un indicateur de </a:t>
            </a:r>
            <a:r>
              <a:rPr lang="fr-FR" sz="2800" dirty="0" smtClean="0"/>
              <a:t>moyens</a:t>
            </a:r>
            <a:endParaRPr lang="fr-FR" sz="28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Pas (plus) d’indicateur </a:t>
            </a:r>
            <a:r>
              <a:rPr lang="fr-FR" dirty="0" smtClean="0"/>
              <a:t>obligatoire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5760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Suivi des consommations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718185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953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Consores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" y="980728"/>
            <a:ext cx="9074854" cy="396044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3645024"/>
            <a:ext cx="4752528" cy="284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66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73"/>
            <a:ext cx="4811877" cy="628782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890" y="404665"/>
            <a:ext cx="4371110" cy="141805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2192380"/>
            <a:ext cx="4318414" cy="445539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79449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Consores</a:t>
            </a:r>
            <a:r>
              <a:rPr lang="fr-FR" dirty="0"/>
              <a:t> </a:t>
            </a:r>
            <a:r>
              <a:rPr lang="fr-FR" dirty="0" smtClean="0"/>
              <a:t> Suivi </a:t>
            </a:r>
            <a:r>
              <a:rPr lang="fr-FR" dirty="0"/>
              <a:t>des consommations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4924685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5068"/>
            <a:ext cx="4764955" cy="269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39305"/>
            <a:ext cx="18002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422" y="2310730"/>
            <a:ext cx="307657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182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Consores</a:t>
            </a:r>
            <a:r>
              <a:rPr lang="fr-FR" dirty="0"/>
              <a:t> </a:t>
            </a:r>
            <a:r>
              <a:rPr lang="fr-FR" dirty="0" smtClean="0"/>
              <a:t> Suivi </a:t>
            </a:r>
            <a:r>
              <a:rPr lang="fr-FR" dirty="0"/>
              <a:t>des </a:t>
            </a:r>
            <a:r>
              <a:rPr lang="fr-FR" dirty="0" smtClean="0"/>
              <a:t>résistances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9929"/>
            <a:ext cx="9144000" cy="572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14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Evolution de consommation en MCO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4102100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3534223"/>
              </p:ext>
            </p:extLst>
          </p:nvPr>
        </p:nvGraphicFramePr>
        <p:xfrm>
          <a:off x="2051720" y="1626444"/>
          <a:ext cx="4543425" cy="250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4358636"/>
              </p:ext>
            </p:extLst>
          </p:nvPr>
        </p:nvGraphicFramePr>
        <p:xfrm>
          <a:off x="4499992" y="4221088"/>
          <a:ext cx="4427984" cy="2593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79883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 résistances hémocultures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04864"/>
            <a:ext cx="8752764" cy="426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65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Demande peu de temps</a:t>
            </a:r>
          </a:p>
          <a:p>
            <a:r>
              <a:rPr lang="fr-FR" dirty="0" smtClean="0"/>
              <a:t>Apporte peu d’informations</a:t>
            </a:r>
            <a:endParaRPr lang="fr-FR" dirty="0"/>
          </a:p>
          <a:p>
            <a:r>
              <a:rPr lang="fr-FR" dirty="0" smtClean="0"/>
              <a:t>Exemple: Tourcoing</a:t>
            </a:r>
          </a:p>
          <a:p>
            <a:pPr lvl="1"/>
            <a:r>
              <a:rPr lang="fr-FR" dirty="0" smtClean="0"/>
              <a:t>Dans le top 4 consommateur des CHG</a:t>
            </a:r>
          </a:p>
          <a:p>
            <a:pPr lvl="1"/>
            <a:r>
              <a:rPr lang="fr-FR" dirty="0" smtClean="0"/>
              <a:t>L’essentiel de la conso:</a:t>
            </a:r>
          </a:p>
          <a:p>
            <a:pPr lvl="2"/>
            <a:r>
              <a:rPr lang="fr-FR" dirty="0" smtClean="0"/>
              <a:t>Mal </a:t>
            </a:r>
            <a:r>
              <a:rPr lang="fr-FR" dirty="0" err="1" smtClean="0"/>
              <a:t>Inf</a:t>
            </a:r>
            <a:r>
              <a:rPr lang="fr-FR" dirty="0" smtClean="0"/>
              <a:t>, Réa, Traumato, SSR</a:t>
            </a:r>
          </a:p>
          <a:p>
            <a:pPr lvl="1"/>
            <a:r>
              <a:rPr lang="fr-FR" dirty="0" smtClean="0"/>
              <a:t>Mais</a:t>
            </a:r>
          </a:p>
          <a:p>
            <a:pPr lvl="2"/>
            <a:r>
              <a:rPr lang="fr-FR" dirty="0" smtClean="0"/>
              <a:t>15% des lits de MCO sont de la maladie infectieuse</a:t>
            </a:r>
            <a:endParaRPr lang="fr-FR" dirty="0" smtClean="0"/>
          </a:p>
          <a:p>
            <a:pPr lvl="2"/>
            <a:r>
              <a:rPr lang="fr-FR" dirty="0" smtClean="0"/>
              <a:t>CRIOAC et centre de référence infections vasculaires</a:t>
            </a:r>
          </a:p>
          <a:p>
            <a:pPr lvl="3"/>
            <a:r>
              <a:rPr lang="fr-FR" dirty="0" smtClean="0"/>
              <a:t>Recrutement </a:t>
            </a:r>
            <a:r>
              <a:rPr lang="fr-FR" dirty="0" smtClean="0"/>
              <a:t>régional</a:t>
            </a:r>
          </a:p>
          <a:p>
            <a:pPr lvl="3"/>
            <a:r>
              <a:rPr lang="fr-FR" dirty="0" smtClean="0"/>
              <a:t>Xème main: traitements longs et compliqués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 total, surveillance macro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5707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0"/>
            <a:ext cx="2813376" cy="688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96952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1560" y="188640"/>
            <a:ext cx="1212726" cy="1728192"/>
          </a:xfrm>
          <a:prstGeom prst="wedgeRectCallout">
            <a:avLst>
              <a:gd name="adj1" fmla="val 166647"/>
              <a:gd name="adj2" fmla="val 11053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BLSE</a:t>
            </a:r>
          </a:p>
          <a:p>
            <a:pPr algn="ctr"/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</a:t>
            </a:r>
          </a:p>
          <a:p>
            <a:pPr algn="ctr"/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ABRI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EPC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MCR-1</a:t>
            </a:r>
          </a:p>
        </p:txBody>
      </p:sp>
      <p:sp>
        <p:nvSpPr>
          <p:cNvPr id="4" name="Bulle ronde 3"/>
          <p:cNvSpPr/>
          <p:nvPr/>
        </p:nvSpPr>
        <p:spPr>
          <a:xfrm>
            <a:off x="6744402" y="404664"/>
            <a:ext cx="2232248" cy="4536504"/>
          </a:xfrm>
          <a:prstGeom prst="wedgeEllipseCallout">
            <a:avLst>
              <a:gd name="adj1" fmla="val -142735"/>
              <a:gd name="adj2" fmla="val 4540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Pip</a:t>
            </a:r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/Taz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Coli</a:t>
            </a:r>
          </a:p>
          <a:p>
            <a:pPr algn="ctr"/>
            <a:r>
              <a:rPr lang="fr-FR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Tigé</a:t>
            </a:r>
            <a:endParaRPr lang="fr-FR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Rifam</a:t>
            </a:r>
            <a:endParaRPr lang="fr-FR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Fosfo</a:t>
            </a:r>
            <a:endParaRPr lang="fr-FR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Carba</a:t>
            </a:r>
            <a:endParaRPr lang="fr-FR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Cetfo</a:t>
            </a:r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fr-FR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tazo</a:t>
            </a:r>
            <a:endParaRPr lang="fr-FR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Cefta</a:t>
            </a:r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fr-FR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avi</a:t>
            </a:r>
            <a:endParaRPr lang="fr-FR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</a:t>
            </a:r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fr-FR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</a:t>
            </a:r>
            <a:endParaRPr lang="fr-FR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Mero/</a:t>
            </a:r>
            <a:r>
              <a:rPr lang="fr-FR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vabor</a:t>
            </a:r>
            <a:endParaRPr lang="fr-FR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Cefid</a:t>
            </a:r>
            <a:endParaRPr lang="fr-FR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80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Niveau macro</a:t>
            </a:r>
          </a:p>
          <a:p>
            <a:pPr lvl="1"/>
            <a:r>
              <a:rPr lang="fr-FR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Consommation / résistance</a:t>
            </a:r>
          </a:p>
          <a:p>
            <a:pPr lvl="2"/>
            <a:r>
              <a:rPr lang="fr-FR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Facile à faire mais très peu informatif</a:t>
            </a:r>
          </a:p>
          <a:p>
            <a:r>
              <a:rPr lang="fr-FR" dirty="0" smtClean="0"/>
              <a:t>Niveau patient</a:t>
            </a:r>
          </a:p>
          <a:p>
            <a:pPr lvl="1"/>
            <a:r>
              <a:rPr lang="fr-FR" dirty="0" smtClean="0"/>
              <a:t>Indispensable pour améliorer les pratiques</a:t>
            </a:r>
          </a:p>
          <a:p>
            <a:pPr lvl="1"/>
            <a:r>
              <a:rPr lang="fr-FR" dirty="0" smtClean="0"/>
              <a:t>Chronophage</a:t>
            </a:r>
          </a:p>
          <a:p>
            <a:pPr lvl="1"/>
            <a:r>
              <a:rPr lang="fr-FR" dirty="0" smtClean="0"/>
              <a:t>Travail de clinicien</a:t>
            </a:r>
          </a:p>
        </p:txBody>
      </p:sp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Actions locales</a:t>
            </a:r>
          </a:p>
        </p:txBody>
      </p:sp>
    </p:spTree>
    <p:extLst>
      <p:ext uri="{BB962C8B-B14F-4D97-AF65-F5344CB8AC3E}">
        <p14:creationId xmlns:p14="http://schemas.microsoft.com/office/powerpoint/2010/main" val="1808542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138992"/>
            <a:ext cx="8229600" cy="4090268"/>
          </a:xfrm>
        </p:spPr>
        <p:txBody>
          <a:bodyPr/>
          <a:lstStyle/>
          <a:p>
            <a:r>
              <a:rPr lang="fr-FR" dirty="0" smtClean="0"/>
              <a:t>% IRB avec 7j max d’ATB, hors justification</a:t>
            </a:r>
          </a:p>
          <a:p>
            <a:r>
              <a:rPr lang="fr-FR" dirty="0" smtClean="0"/>
              <a:t>1: questionnaire / politique établissement / IRB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Indicateur (bientôt) obligatoire: HAS IRB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9268"/>
            <a:ext cx="6743700" cy="21812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651113"/>
            <a:ext cx="5653261" cy="207506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3272773"/>
            <a:ext cx="6085284" cy="205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895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% IRB avec 7j max d’ATB, hors justification</a:t>
            </a:r>
          </a:p>
          <a:p>
            <a:r>
              <a:rPr lang="fr-FR" dirty="0" smtClean="0"/>
              <a:t>2 tirage au sort de 80 dossiers par le DIM sur </a:t>
            </a:r>
            <a:r>
              <a:rPr lang="fr-FR" dirty="0" err="1" smtClean="0"/>
              <a:t>méthodo</a:t>
            </a:r>
            <a:r>
              <a:rPr lang="fr-FR" dirty="0" smtClean="0"/>
              <a:t> HAS</a:t>
            </a:r>
          </a:p>
          <a:p>
            <a:r>
              <a:rPr lang="fr-FR" dirty="0" smtClean="0"/>
              <a:t>Saisie des 50 1</a:t>
            </a:r>
            <a:r>
              <a:rPr lang="fr-FR" baseline="30000" dirty="0" smtClean="0"/>
              <a:t>er</a:t>
            </a:r>
            <a:r>
              <a:rPr lang="fr-FR" dirty="0" smtClean="0"/>
              <a:t> dossiers exploitables </a:t>
            </a:r>
          </a:p>
          <a:p>
            <a:pPr lvl="1"/>
            <a:r>
              <a:rPr lang="fr-FR" dirty="0" smtClean="0"/>
              <a:t>Beaucoup d’items sont extraits du PMSI et non modifiables</a:t>
            </a:r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Indicateur (bientôt) obligatoire: HAS IRB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83520"/>
            <a:ext cx="5741897" cy="276795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4266373"/>
            <a:ext cx="4644008" cy="253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Indicateur HAS IRB: </a:t>
            </a:r>
            <a:r>
              <a:rPr lang="fr-FR" dirty="0" err="1" smtClean="0"/>
              <a:t>Benchmarking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9" y="1719261"/>
            <a:ext cx="4391025" cy="14001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966911"/>
            <a:ext cx="2905125" cy="11525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5" y="3573016"/>
            <a:ext cx="4371975" cy="27622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676" y="3173661"/>
            <a:ext cx="433387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794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Exemple 1: 423 IVRB (hors DC/réa…) / 1 ATB surveillé</a:t>
            </a:r>
          </a:p>
          <a:p>
            <a:pPr lvl="1"/>
            <a:r>
              <a:rPr lang="fr-FR" sz="2000" dirty="0"/>
              <a:t>76 (18%) TT &gt; </a:t>
            </a:r>
            <a:r>
              <a:rPr lang="fr-FR" sz="2000" dirty="0" smtClean="0"/>
              <a:t>7j</a:t>
            </a:r>
          </a:p>
          <a:p>
            <a:pPr lvl="2"/>
            <a:r>
              <a:rPr lang="fr-FR" sz="2000" dirty="0" smtClean="0"/>
              <a:t>31: 1 j de trop (12,5% </a:t>
            </a:r>
            <a:r>
              <a:rPr lang="fr-FR" sz="2000" dirty="0" err="1" smtClean="0"/>
              <a:t>gaché</a:t>
            </a:r>
            <a:r>
              <a:rPr lang="fr-FR" sz="2000" dirty="0" smtClean="0"/>
              <a:t>)</a:t>
            </a:r>
          </a:p>
          <a:p>
            <a:pPr lvl="2"/>
            <a:r>
              <a:rPr lang="fr-FR" sz="2000" dirty="0" smtClean="0"/>
              <a:t>41: 1 à 8j de trop sans justification</a:t>
            </a:r>
          </a:p>
          <a:p>
            <a:pPr lvl="2"/>
            <a:r>
              <a:rPr lang="fr-FR" sz="2000" dirty="0" smtClean="0"/>
              <a:t>4 </a:t>
            </a:r>
            <a:r>
              <a:rPr lang="fr-FR" sz="2000" dirty="0" smtClean="0"/>
              <a:t>justifié</a:t>
            </a:r>
            <a:endParaRPr lang="fr-FR" sz="20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Max 7j </a:t>
            </a:r>
            <a:r>
              <a:rPr lang="fr-FR" dirty="0" smtClean="0"/>
              <a:t>pour les pneumonies</a:t>
            </a:r>
            <a:r>
              <a:rPr lang="fr-FR" dirty="0" smtClean="0"/>
              <a:t>: aller plus loin</a:t>
            </a:r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2627784" y="3501008"/>
            <a:ext cx="6264696" cy="3191371"/>
            <a:chOff x="3707904" y="4077072"/>
            <a:chExt cx="5292080" cy="2520280"/>
          </a:xfrm>
        </p:grpSpPr>
        <p:graphicFrame>
          <p:nvGraphicFramePr>
            <p:cNvPr id="6" name="Graphique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5806639"/>
                </p:ext>
              </p:extLst>
            </p:nvPr>
          </p:nvGraphicFramePr>
          <p:xfrm>
            <a:off x="3707904" y="4149080"/>
            <a:ext cx="5292080" cy="24482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ZoneTexte 6"/>
            <p:cNvSpPr txBox="1"/>
            <p:nvPr/>
          </p:nvSpPr>
          <p:spPr>
            <a:xfrm>
              <a:off x="5750197" y="4077072"/>
              <a:ext cx="473480" cy="355276"/>
            </a:xfrm>
            <a:prstGeom prst="rect">
              <a:avLst/>
            </a:prstGeom>
            <a:solidFill>
              <a:srgbClr val="7ACBE0"/>
            </a:solidFill>
          </p:spPr>
          <p:txBody>
            <a:bodyPr wrap="square" lIns="0" tIns="108000" rIns="0" bIns="0" rtlCol="0" anchor="ctr" anchorCtr="0">
              <a:spAutoFit/>
            </a:bodyPr>
            <a:lstStyle/>
            <a:p>
              <a:pPr algn="ctr"/>
              <a:r>
                <a:rPr lang="fr-FR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OK</a:t>
              </a:r>
              <a:endParaRPr lang="fr-FR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211960" y="5075457"/>
              <a:ext cx="726569" cy="601497"/>
            </a:xfrm>
            <a:prstGeom prst="rect">
              <a:avLst/>
            </a:prstGeom>
            <a:solidFill>
              <a:srgbClr val="7ACBE0"/>
            </a:solidFill>
          </p:spPr>
          <p:txBody>
            <a:bodyPr wrap="square" lIns="0" tIns="108000" rIns="0" bIns="0" rtlCol="0" anchor="ctr" anchorCtr="0">
              <a:spAutoFit/>
            </a:bodyPr>
            <a:lstStyle/>
            <a:p>
              <a:pPr algn="ctr"/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↕ sur </a:t>
              </a:r>
              <a:r>
                <a:rPr lang="fr-FR" sz="16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rééval</a:t>
              </a:r>
              <a:endParaRPr lang="fr-FR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5042526" y="5074502"/>
              <a:ext cx="653019" cy="355276"/>
            </a:xfrm>
            <a:prstGeom prst="rect">
              <a:avLst/>
            </a:prstGeom>
            <a:solidFill>
              <a:srgbClr val="7ACBE0"/>
            </a:solidFill>
          </p:spPr>
          <p:txBody>
            <a:bodyPr wrap="square" lIns="0" tIns="108000" rIns="0" bIns="0" rtlCol="0" anchor="ctr" anchorCtr="0">
              <a:spAutoFit/>
            </a:bodyPr>
            <a:lstStyle/>
            <a:p>
              <a:pPr algn="ctr"/>
              <a:r>
                <a:rPr lang="fr-FR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BPCO</a:t>
              </a:r>
              <a:endParaRPr lang="fr-FR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Connecteur droit avec flèche 12"/>
            <p:cNvCxnSpPr/>
            <p:nvPr/>
          </p:nvCxnSpPr>
          <p:spPr bwMode="auto">
            <a:xfrm>
              <a:off x="5369036" y="5429778"/>
              <a:ext cx="0" cy="58457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4" name="ZoneTexte 13"/>
            <p:cNvSpPr txBox="1"/>
            <p:nvPr/>
          </p:nvSpPr>
          <p:spPr>
            <a:xfrm>
              <a:off x="8532441" y="5377980"/>
              <a:ext cx="360039" cy="355276"/>
            </a:xfrm>
            <a:prstGeom prst="rect">
              <a:avLst/>
            </a:prstGeom>
            <a:solidFill>
              <a:srgbClr val="7ACBE0"/>
            </a:solidFill>
          </p:spPr>
          <p:txBody>
            <a:bodyPr wrap="square" lIns="0" tIns="108000" rIns="0" bIns="0" rtlCol="0" anchor="ctr" anchorCtr="0">
              <a:spAutoFit/>
            </a:bodyPr>
            <a:lstStyle/>
            <a:p>
              <a:pPr algn="ctr"/>
              <a:r>
                <a:rPr lang="fr-FR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PP</a:t>
              </a:r>
              <a:endParaRPr lang="fr-FR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5" name="Connecteur droit avec flèche 14"/>
            <p:cNvCxnSpPr/>
            <p:nvPr/>
          </p:nvCxnSpPr>
          <p:spPr bwMode="auto">
            <a:xfrm>
              <a:off x="8676457" y="5721563"/>
              <a:ext cx="0" cy="46191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6" name="Accolade ouvrante 15"/>
            <p:cNvSpPr/>
            <p:nvPr/>
          </p:nvSpPr>
          <p:spPr bwMode="auto">
            <a:xfrm rot="5400000">
              <a:off x="7978260" y="5567356"/>
              <a:ext cx="612069" cy="511822"/>
            </a:xfrm>
            <a:prstGeom prst="leftBrace">
              <a:avLst>
                <a:gd name="adj1" fmla="val 8333"/>
                <a:gd name="adj2" fmla="val 83883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977926" y="5270316"/>
              <a:ext cx="288031" cy="318924"/>
            </a:xfrm>
            <a:prstGeom prst="rect">
              <a:avLst/>
            </a:prstGeom>
            <a:solidFill>
              <a:srgbClr val="7ACBE0"/>
            </a:solidFill>
          </p:spPr>
          <p:txBody>
            <a:bodyPr wrap="square" lIns="0" tIns="72000" rIns="0" bIns="0" rtlCol="0" anchor="ctr" anchorCtr="0">
              <a:spAutoFit/>
            </a:bodyPr>
            <a:lstStyle/>
            <a:p>
              <a:pPr algn="ctr"/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fr-FR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endParaRPr lang="fr-FR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Accolade ouvrante 17"/>
            <p:cNvSpPr/>
            <p:nvPr/>
          </p:nvSpPr>
          <p:spPr bwMode="auto">
            <a:xfrm rot="5400000">
              <a:off x="4262083" y="5611745"/>
              <a:ext cx="612068" cy="727846"/>
            </a:xfrm>
            <a:prstGeom prst="leftBrace">
              <a:avLst>
                <a:gd name="adj1" fmla="val 34315"/>
                <a:gd name="adj2" fmla="val 51996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" name="Accolade ouvrante 18"/>
            <p:cNvSpPr/>
            <p:nvPr/>
          </p:nvSpPr>
          <p:spPr bwMode="auto">
            <a:xfrm rot="5400000">
              <a:off x="6786246" y="5103186"/>
              <a:ext cx="612068" cy="1296144"/>
            </a:xfrm>
            <a:prstGeom prst="leftBrace">
              <a:avLst>
                <a:gd name="adj1" fmla="val 34315"/>
                <a:gd name="adj2" fmla="val 51996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6701664" y="4988859"/>
              <a:ext cx="894672" cy="41343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lIns="0" tIns="108000" rIns="0" bIns="0" rtlCol="0" anchor="ctr" anchorCtr="0">
              <a:spAutoFit/>
            </a:bodyPr>
            <a:lstStyle/>
            <a:p>
              <a:pPr algn="ctr"/>
              <a:r>
                <a:rPr lang="fr-FR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 </a:t>
              </a:r>
              <a:r>
                <a:rPr lang="fr-FR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discuter</a:t>
              </a:r>
              <a:endParaRPr lang="fr-FR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80479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référent heures ouvrables et 1 conseil tel H24</a:t>
            </a:r>
          </a:p>
          <a:p>
            <a:pPr lvl="1"/>
            <a:r>
              <a:rPr lang="fr-FR" dirty="0" smtClean="0"/>
              <a:t>Dossier patient informatisé avec prescription informatisée</a:t>
            </a:r>
          </a:p>
          <a:p>
            <a:pPr lvl="1"/>
            <a:r>
              <a:rPr lang="fr-FR" dirty="0" smtClean="0"/>
              <a:t>Serveur de résultats</a:t>
            </a:r>
          </a:p>
          <a:p>
            <a:r>
              <a:rPr lang="fr-FR" dirty="0" smtClean="0"/>
              <a:t>Vérification systématique DPI</a:t>
            </a:r>
          </a:p>
          <a:p>
            <a:pPr lvl="1"/>
            <a:r>
              <a:rPr lang="fr-FR" dirty="0" smtClean="0"/>
              <a:t>TT bactériémies</a:t>
            </a:r>
          </a:p>
          <a:p>
            <a:pPr lvl="1"/>
            <a:r>
              <a:rPr lang="fr-FR" dirty="0" smtClean="0"/>
              <a:t>~30 molécules</a:t>
            </a:r>
          </a:p>
          <a:p>
            <a:pPr lvl="2"/>
            <a:r>
              <a:rPr lang="fr-FR" dirty="0" smtClean="0"/>
              <a:t>Indication</a:t>
            </a:r>
          </a:p>
          <a:p>
            <a:pPr lvl="2"/>
            <a:r>
              <a:rPr lang="fr-FR" dirty="0" smtClean="0"/>
              <a:t>Posologie</a:t>
            </a:r>
          </a:p>
          <a:p>
            <a:pPr lvl="2"/>
            <a:r>
              <a:rPr lang="fr-FR" dirty="0" smtClean="0"/>
              <a:t>Durée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Aller plus loin: </a:t>
            </a:r>
            <a:r>
              <a:rPr lang="fr-FR" dirty="0" smtClean="0"/>
              <a:t>conseil </a:t>
            </a:r>
            <a:r>
              <a:rPr lang="fr-FR" dirty="0" smtClean="0"/>
              <a:t>en ATB Tourcoing</a:t>
            </a:r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338316"/>
              </p:ext>
            </p:extLst>
          </p:nvPr>
        </p:nvGraphicFramePr>
        <p:xfrm>
          <a:off x="5868144" y="3429000"/>
          <a:ext cx="2969451" cy="18445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4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3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1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29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spc="-5" dirty="0" err="1">
                          <a:effectLst/>
                          <a:latin typeface="Calibri" panose="020F0502020204030204" pitchFamily="34" charset="0"/>
                        </a:rPr>
                        <a:t>Cé</a:t>
                      </a:r>
                      <a:r>
                        <a:rPr lang="en-US" sz="1200" spc="10" dirty="0" err="1"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US" sz="1200" spc="-5" dirty="0" err="1">
                          <a:effectLst/>
                          <a:latin typeface="Calibri" panose="020F0502020204030204" pitchFamily="34" charset="0"/>
                        </a:rPr>
                        <a:t>é</a:t>
                      </a:r>
                      <a:r>
                        <a:rPr lang="en-US" sz="1200" spc="5" dirty="0" err="1"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200" spc="10" dirty="0" err="1"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200" spc="5"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r>
                        <a:rPr lang="en-US" sz="1200" spc="5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1200" spc="-5"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l</a:t>
                      </a:r>
                      <a:r>
                        <a:rPr lang="en-US" sz="1200" spc="5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200" spc="5"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ci</a:t>
                      </a:r>
                      <a:r>
                        <a:rPr lang="en-US" sz="1200" spc="5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US" sz="1200" spc="5" dirty="0">
                          <a:effectLst/>
                          <a:latin typeface="Calibri" panose="020F0502020204030204" pitchFamily="34" charset="0"/>
                        </a:rPr>
                        <a:t>zth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r>
                        <a:rPr lang="en-US" sz="1200" spc="-5" dirty="0">
                          <a:effectLst/>
                          <a:latin typeface="Calibri" panose="020F0502020204030204" pitchFamily="34" charset="0"/>
                        </a:rPr>
                        <a:t>é</a:t>
                      </a:r>
                      <a:r>
                        <a:rPr lang="en-US" sz="1200" spc="5" dirty="0">
                          <a:effectLst/>
                          <a:latin typeface="Calibri" panose="020F0502020204030204" pitchFamily="34" charset="0"/>
                        </a:rPr>
                        <a:t>ona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  <a:latin typeface="Calibri" panose="020F0502020204030204" pitchFamily="34" charset="0"/>
                        </a:rPr>
                        <a:t>Cef</a:t>
                      </a:r>
                      <a:r>
                        <a:rPr lang="en-US" sz="1200" spc="5" dirty="0">
                          <a:effectLst/>
                          <a:latin typeface="Calibri" panose="020F0502020204030204" pitchFamily="34" charset="0"/>
                        </a:rPr>
                        <a:t>taz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200" spc="5" dirty="0"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r>
                        <a:rPr lang="en-US" sz="1200" spc="10" dirty="0"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200" spc="-5" dirty="0"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L</a:t>
                      </a:r>
                      <a:r>
                        <a:rPr lang="en-US" sz="1200" spc="-5">
                          <a:effectLst/>
                          <a:latin typeface="Calibri" panose="020F0502020204030204" pitchFamily="34" charset="0"/>
                        </a:rPr>
                        <a:t>év</a:t>
                      </a:r>
                      <a:r>
                        <a:rPr lang="en-US" sz="1200" spc="15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1200" spc="-5"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l</a:t>
                      </a:r>
                      <a:r>
                        <a:rPr lang="en-US" sz="1200" spc="5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200" spc="5"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ci</a:t>
                      </a:r>
                      <a:r>
                        <a:rPr lang="en-US" sz="1200" spc="5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r>
                        <a:rPr lang="en-US" sz="1200" spc="5">
                          <a:effectLst/>
                          <a:latin typeface="Calibri" panose="020F0502020204030204" pitchFamily="34" charset="0"/>
                        </a:rPr>
                        <a:t>apto</a:t>
                      </a:r>
                      <a:r>
                        <a:rPr lang="en-US" sz="1200" spc="-5"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US" sz="1200" spc="5"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ci</a:t>
                      </a:r>
                      <a:r>
                        <a:rPr lang="en-US" sz="1200" spc="5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  <a:latin typeface="Calibri" panose="020F0502020204030204" pitchFamily="34" charset="0"/>
                        </a:rPr>
                        <a:t>Céf</a:t>
                      </a:r>
                      <a:r>
                        <a:rPr lang="en-US" sz="1200" spc="5">
                          <a:effectLst/>
                          <a:latin typeface="Calibri" panose="020F0502020204030204" pitchFamily="34" charset="0"/>
                        </a:rPr>
                        <a:t>ota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200" spc="10"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200" spc="-5"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1200" spc="-5" dirty="0"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l</a:t>
                      </a:r>
                      <a:r>
                        <a:rPr lang="en-US" sz="1200" spc="5" dirty="0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200" spc="5" dirty="0"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ci</a:t>
                      </a:r>
                      <a:r>
                        <a:rPr lang="en-US" sz="1200" spc="5" dirty="0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Li</a:t>
                      </a:r>
                      <a:r>
                        <a:rPr lang="en-US" sz="1200" spc="5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1200" spc="-5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r>
                        <a:rPr lang="en-US" sz="1200" spc="5">
                          <a:effectLst/>
                          <a:latin typeface="Calibri" panose="020F0502020204030204" pitchFamily="34" charset="0"/>
                        </a:rPr>
                        <a:t>zo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li</a:t>
                      </a:r>
                      <a:r>
                        <a:rPr lang="en-US" sz="1200" spc="5"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  <a:latin typeface="Calibri" panose="020F0502020204030204" pitchFamily="34" charset="0"/>
                        </a:rPr>
                        <a:t>Cef</a:t>
                      </a:r>
                      <a:r>
                        <a:rPr lang="en-US" sz="1200" spc="5"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ri</a:t>
                      </a:r>
                      <a:r>
                        <a:rPr lang="en-US" sz="1200" spc="5"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200" spc="5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1200" spc="15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US" sz="1200" spc="5" dirty="0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xi</a:t>
                      </a:r>
                      <a:r>
                        <a:rPr lang="en-US" sz="1200" spc="-5" dirty="0"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l</a:t>
                      </a:r>
                      <a:r>
                        <a:rPr lang="en-US" sz="1200" spc="5" dirty="0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200" spc="5" dirty="0"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ci</a:t>
                      </a:r>
                      <a:r>
                        <a:rPr lang="en-US" sz="1200" spc="15" dirty="0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Pi</a:t>
                      </a:r>
                      <a:r>
                        <a:rPr lang="en-US" sz="1200" spc="5"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US" sz="1200" spc="-5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200" spc="5">
                          <a:effectLst/>
                          <a:latin typeface="Calibri" panose="020F0502020204030204" pitchFamily="34" charset="0"/>
                        </a:rPr>
                        <a:t>taz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48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  <a:latin typeface="Calibri" panose="020F0502020204030204" pitchFamily="34" charset="0"/>
                        </a:rPr>
                        <a:t>Cef</a:t>
                      </a:r>
                      <a:r>
                        <a:rPr lang="en-US" sz="1200" spc="5">
                          <a:effectLst/>
                          <a:latin typeface="Calibri" panose="020F0502020204030204" pitchFamily="34" charset="0"/>
                        </a:rPr>
                        <a:t>ta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r>
                        <a:rPr lang="en-US" sz="1200" spc="5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li</a:t>
                      </a:r>
                      <a:r>
                        <a:rPr lang="en-US" sz="1200" spc="15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Ca</a:t>
                      </a:r>
                      <a:r>
                        <a:rPr lang="en-US" sz="1200" spc="5" dirty="0">
                          <a:effectLst/>
                          <a:latin typeface="Calibri" panose="020F0502020204030204" pitchFamily="34" charset="0"/>
                        </a:rPr>
                        <a:t>rb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US" sz="1200" spc="5" dirty="0"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é</a:t>
                      </a:r>
                      <a:r>
                        <a:rPr lang="en-US" sz="1200" spc="5" dirty="0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è</a:t>
                      </a:r>
                      <a:r>
                        <a:rPr lang="en-US" sz="1200" spc="5" dirty="0"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es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spc="-5" dirty="0" err="1">
                          <a:effectLst/>
                          <a:latin typeface="Calibri" panose="020F0502020204030204" pitchFamily="34" charset="0"/>
                        </a:rPr>
                        <a:t>Te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</a:rPr>
                        <a:t>ic</a:t>
                      </a:r>
                      <a:r>
                        <a:rPr lang="en-US" sz="1200" spc="5" dirty="0" err="1">
                          <a:effectLst/>
                          <a:latin typeface="Calibri" panose="020F0502020204030204" pitchFamily="34" charset="0"/>
                        </a:rPr>
                        <a:t>op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</a:rPr>
                        <a:t>l</a:t>
                      </a:r>
                      <a:r>
                        <a:rPr lang="en-US" sz="1200" spc="5" dirty="0" err="1">
                          <a:effectLst/>
                          <a:latin typeface="Calibri" panose="020F0502020204030204" pitchFamily="34" charset="0"/>
                        </a:rPr>
                        <a:t>an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200" spc="5" dirty="0" err="1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606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  <a:latin typeface="Calibri" panose="020F0502020204030204" pitchFamily="34" charset="0"/>
                        </a:rPr>
                        <a:t>Cef</a:t>
                      </a:r>
                      <a:r>
                        <a:rPr lang="en-US" sz="1200" spc="10"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xi</a:t>
                      </a:r>
                      <a:r>
                        <a:rPr lang="en-US" sz="1200" spc="10"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spc="5" dirty="0" err="1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r>
                        <a:rPr lang="en-US" sz="1200" spc="5" dirty="0" err="1">
                          <a:effectLst/>
                          <a:latin typeface="Calibri" panose="020F0502020204030204" pitchFamily="34" charset="0"/>
                        </a:rPr>
                        <a:t>tap</a:t>
                      </a:r>
                      <a:r>
                        <a:rPr lang="en-US" sz="1200" spc="-5" dirty="0" err="1">
                          <a:effectLst/>
                          <a:latin typeface="Calibri" panose="020F0502020204030204" pitchFamily="34" charset="0"/>
                        </a:rPr>
                        <a:t>é</a:t>
                      </a:r>
                      <a:r>
                        <a:rPr lang="en-US" sz="1200" spc="5" dirty="0" err="1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1200" spc="-5" dirty="0" err="1">
                          <a:effectLst/>
                          <a:latin typeface="Calibri" panose="020F0502020204030204" pitchFamily="34" charset="0"/>
                        </a:rPr>
                        <a:t>èm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spc="-5" dirty="0" err="1"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200" spc="5" dirty="0" err="1">
                          <a:effectLst/>
                          <a:latin typeface="Calibri" panose="020F0502020204030204" pitchFamily="34" charset="0"/>
                        </a:rPr>
                        <a:t>g</a:t>
                      </a:r>
                      <a:r>
                        <a:rPr lang="en-US" sz="1200" spc="10" dirty="0" err="1">
                          <a:effectLst/>
                          <a:latin typeface="Calibri" panose="020F0502020204030204" pitchFamily="34" charset="0"/>
                        </a:rPr>
                        <a:t>é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US" sz="1200" spc="5" dirty="0" err="1"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</a:rPr>
                        <a:t>cli</a:t>
                      </a:r>
                      <a:r>
                        <a:rPr lang="en-US" sz="1200" spc="5" dirty="0" err="1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200" spc="-5" dirty="0" err="1" smtClean="0">
                          <a:effectLst/>
                          <a:latin typeface="Calibri" panose="020F0502020204030204" pitchFamily="34" charset="0"/>
                        </a:rPr>
                        <a:t>Ceftobiprole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200" spc="-5"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200" spc="5"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US" sz="1200" spc="-5">
                          <a:effectLst/>
                          <a:latin typeface="Calibri" panose="020F0502020204030204" pitchFamily="34" charset="0"/>
                        </a:rPr>
                        <a:t>é</a:t>
                      </a:r>
                      <a:r>
                        <a:rPr lang="en-US" sz="1200" spc="5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1200" spc="10">
                          <a:effectLst/>
                          <a:latin typeface="Calibri" panose="020F0502020204030204" pitchFamily="34" charset="0"/>
                        </a:rPr>
                        <a:t>è</a:t>
                      </a:r>
                      <a:r>
                        <a:rPr lang="en-US" sz="1200" spc="-5"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</a:rPr>
                        <a:t>V</a:t>
                      </a:r>
                      <a:r>
                        <a:rPr lang="en-US" sz="1200" spc="5" dirty="0" err="1">
                          <a:effectLst/>
                          <a:latin typeface="Calibri" panose="020F0502020204030204" pitchFamily="34" charset="0"/>
                        </a:rPr>
                        <a:t>an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US" sz="1200" spc="5" dirty="0" err="1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1200" spc="-5" dirty="0" err="1"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US" sz="1200" spc="10" dirty="0" err="1"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</a:rPr>
                        <a:t>ci</a:t>
                      </a:r>
                      <a:r>
                        <a:rPr lang="en-US" sz="1200" spc="5" dirty="0" err="1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332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200" spc="-5" dirty="0" err="1" smtClean="0">
                          <a:effectLst/>
                          <a:latin typeface="Calibri" panose="020F0502020204030204" pitchFamily="34" charset="0"/>
                        </a:rPr>
                        <a:t>Cefto</a:t>
                      </a:r>
                      <a:r>
                        <a:rPr lang="en-US" sz="1200" spc="-5" dirty="0" smtClean="0"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200" spc="-5" dirty="0" err="1" smtClean="0">
                          <a:effectLst/>
                          <a:latin typeface="Calibri" panose="020F0502020204030204" pitchFamily="34" charset="0"/>
                        </a:rPr>
                        <a:t>tazo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US" sz="1200" spc="-5" dirty="0">
                          <a:effectLst/>
                          <a:latin typeface="Calibri" panose="020F0502020204030204" pitchFamily="34" charset="0"/>
                        </a:rPr>
                        <a:t>é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r>
                        <a:rPr lang="en-US" sz="1200" spc="5" dirty="0">
                          <a:effectLst/>
                          <a:latin typeface="Calibri" panose="020F0502020204030204" pitchFamily="34" charset="0"/>
                        </a:rPr>
                        <a:t>op</a:t>
                      </a:r>
                      <a:r>
                        <a:rPr lang="en-US" sz="1200" spc="-5" dirty="0">
                          <a:effectLst/>
                          <a:latin typeface="Calibri" panose="020F0502020204030204" pitchFamily="34" charset="0"/>
                        </a:rPr>
                        <a:t>é</a:t>
                      </a:r>
                      <a:r>
                        <a:rPr lang="en-US" sz="1200" spc="5" dirty="0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1200" spc="10" dirty="0">
                          <a:effectLst/>
                          <a:latin typeface="Calibri" panose="020F0502020204030204" pitchFamily="34" charset="0"/>
                        </a:rPr>
                        <a:t>è</a:t>
                      </a:r>
                      <a:r>
                        <a:rPr lang="en-US" sz="1200" spc="-5" dirty="0"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spc="-5" dirty="0" err="1"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US" sz="1200" spc="5" dirty="0" err="1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</a:rPr>
                        <a:t>li</a:t>
                      </a:r>
                      <a:r>
                        <a:rPr lang="en-US" sz="1200" spc="-5" dirty="0" err="1"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r>
                        <a:rPr lang="en-US" sz="1200" spc="5" dirty="0" err="1"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200" spc="15" dirty="0" err="1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6332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Tedizolide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Norfloxacine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Témocilline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6332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Cefta</a:t>
                      </a:r>
                      <a:r>
                        <a:rPr lang="fr-FR" sz="12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fr-FR" sz="12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avi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Dalbavancine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535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Conseil </a:t>
            </a:r>
            <a:r>
              <a:rPr lang="fr-FR" dirty="0" smtClean="0"/>
              <a:t>en ATB Tourcoing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Conseils systématiques sollicités, ou non</a:t>
            </a:r>
          </a:p>
          <a:p>
            <a:pPr lvl="1"/>
            <a:r>
              <a:rPr lang="fr-FR" sz="2000" dirty="0"/>
              <a:t>Passage quotidien services de médecine</a:t>
            </a:r>
          </a:p>
          <a:p>
            <a:pPr lvl="1"/>
            <a:r>
              <a:rPr lang="fr-FR" sz="2000" dirty="0" smtClean="0"/>
              <a:t>Appel téléphonique</a:t>
            </a:r>
          </a:p>
          <a:p>
            <a:pPr lvl="1"/>
            <a:r>
              <a:rPr lang="fr-FR" sz="2000" dirty="0" smtClean="0"/>
              <a:t>Message sur le DPI</a:t>
            </a:r>
          </a:p>
          <a:p>
            <a:endParaRPr lang="fr-FR" sz="24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sz="2400" dirty="0"/>
              <a:t>Objectifs</a:t>
            </a:r>
          </a:p>
          <a:p>
            <a:pPr lvl="1"/>
            <a:r>
              <a:rPr lang="fr-FR" sz="2000" dirty="0"/>
              <a:t>Adapter ATB</a:t>
            </a:r>
          </a:p>
          <a:p>
            <a:pPr lvl="1"/>
            <a:r>
              <a:rPr lang="fr-FR" sz="2000" dirty="0"/>
              <a:t>Noter d’emblée la date d’arrêt prévisible TT</a:t>
            </a:r>
          </a:p>
          <a:p>
            <a:pPr lvl="2"/>
            <a:r>
              <a:rPr lang="fr-FR" dirty="0"/>
              <a:t>Privilégier les durées courtes si </a:t>
            </a:r>
            <a:r>
              <a:rPr lang="fr-FR" dirty="0" err="1"/>
              <a:t>recos</a:t>
            </a:r>
            <a:r>
              <a:rPr lang="fr-FR" dirty="0"/>
              <a:t> floues</a:t>
            </a:r>
          </a:p>
          <a:p>
            <a:pPr lvl="1"/>
            <a:r>
              <a:rPr lang="fr-FR" sz="2000" dirty="0"/>
              <a:t>Discuter passage bi =&gt; monothérapie</a:t>
            </a:r>
          </a:p>
          <a:p>
            <a:pPr lvl="1"/>
            <a:r>
              <a:rPr lang="fr-FR" sz="2000" dirty="0"/>
              <a:t>Discuter désescalade</a:t>
            </a:r>
          </a:p>
          <a:p>
            <a:pPr lvl="1"/>
            <a:r>
              <a:rPr lang="fr-FR" sz="2000" dirty="0"/>
              <a:t>Faire noter réévaluation</a:t>
            </a:r>
          </a:p>
          <a:p>
            <a:pPr lvl="1"/>
            <a:endParaRPr lang="fr-FR" sz="2000" dirty="0"/>
          </a:p>
          <a:p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75319"/>
            <a:ext cx="67818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04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z="1800" dirty="0" smtClean="0"/>
              <a:t>Très satisfaisant: traçabilité réévaluation précoce</a:t>
            </a:r>
          </a:p>
          <a:p>
            <a:r>
              <a:rPr lang="fr-FR" altLang="fr-FR" sz="1800" dirty="0" smtClean="0"/>
              <a:t>Insuffisant: traçabilité justification traitements de plus de 7 jours</a:t>
            </a:r>
          </a:p>
          <a:p>
            <a:r>
              <a:rPr lang="fr-FR" altLang="fr-FR" sz="1800" dirty="0" smtClean="0"/>
              <a:t>Médiocre: traçabilité de la durée prévisible dans les 72h suivant le début de la prescription</a:t>
            </a:r>
          </a:p>
          <a:p>
            <a:endParaRPr lang="fr-FR" sz="1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Indicateurs de bon usage: le +</a:t>
            </a:r>
            <a:endParaRPr lang="fr-FR" dirty="0"/>
          </a:p>
        </p:txBody>
      </p:sp>
      <p:sp>
        <p:nvSpPr>
          <p:cNvPr id="4" name="AutoShape 2" descr="Images intégrées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84984"/>
            <a:ext cx="7813151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230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z="1800" dirty="0" smtClean="0"/>
              <a:t>Très satisfaisant: traçabilité réévaluation précoce</a:t>
            </a:r>
          </a:p>
          <a:p>
            <a:r>
              <a:rPr lang="fr-FR" altLang="fr-FR" sz="1800" dirty="0" smtClean="0"/>
              <a:t>Insuffisant: traçabilité justification traitements de plus de 7 jours</a:t>
            </a:r>
          </a:p>
          <a:p>
            <a:r>
              <a:rPr lang="fr-FR" altLang="fr-FR" sz="1800" dirty="0" smtClean="0"/>
              <a:t>Médiocre: traçabilité de la durée prévisible dans les 72h suivant le début de la prescription</a:t>
            </a:r>
          </a:p>
          <a:p>
            <a:endParaRPr lang="fr-FR" sz="1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Indicateurs de bon usage: le +</a:t>
            </a:r>
            <a:endParaRPr lang="fr-FR" dirty="0"/>
          </a:p>
        </p:txBody>
      </p:sp>
      <p:sp>
        <p:nvSpPr>
          <p:cNvPr id="4" name="AutoShape 2" descr="Images intégrées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84984"/>
            <a:ext cx="7813151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698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Indicateurs de bon </a:t>
            </a:r>
            <a:r>
              <a:rPr lang="fr-FR" dirty="0" smtClean="0"/>
              <a:t>usage: le </a:t>
            </a:r>
            <a:r>
              <a:rPr lang="fr-FR" dirty="0" smtClean="0"/>
              <a:t>+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978387"/>
              </p:ext>
            </p:extLst>
          </p:nvPr>
        </p:nvGraphicFramePr>
        <p:xfrm>
          <a:off x="179512" y="2132856"/>
          <a:ext cx="8784975" cy="3762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6793">
                  <a:extLst>
                    <a:ext uri="{9D8B030D-6E8A-4147-A177-3AD203B41FA5}">
                      <a16:colId xmlns:a16="http://schemas.microsoft.com/office/drawing/2014/main" val="4211736017"/>
                    </a:ext>
                  </a:extLst>
                </a:gridCol>
                <a:gridCol w="574227">
                  <a:extLst>
                    <a:ext uri="{9D8B030D-6E8A-4147-A177-3AD203B41FA5}">
                      <a16:colId xmlns:a16="http://schemas.microsoft.com/office/drawing/2014/main" val="2594686779"/>
                    </a:ext>
                  </a:extLst>
                </a:gridCol>
                <a:gridCol w="574227">
                  <a:extLst>
                    <a:ext uri="{9D8B030D-6E8A-4147-A177-3AD203B41FA5}">
                      <a16:colId xmlns:a16="http://schemas.microsoft.com/office/drawing/2014/main" val="1307636985"/>
                    </a:ext>
                  </a:extLst>
                </a:gridCol>
                <a:gridCol w="574227">
                  <a:extLst>
                    <a:ext uri="{9D8B030D-6E8A-4147-A177-3AD203B41FA5}">
                      <a16:colId xmlns:a16="http://schemas.microsoft.com/office/drawing/2014/main" val="85361229"/>
                    </a:ext>
                  </a:extLst>
                </a:gridCol>
                <a:gridCol w="574227">
                  <a:extLst>
                    <a:ext uri="{9D8B030D-6E8A-4147-A177-3AD203B41FA5}">
                      <a16:colId xmlns:a16="http://schemas.microsoft.com/office/drawing/2014/main" val="3193694351"/>
                    </a:ext>
                  </a:extLst>
                </a:gridCol>
                <a:gridCol w="574227">
                  <a:extLst>
                    <a:ext uri="{9D8B030D-6E8A-4147-A177-3AD203B41FA5}">
                      <a16:colId xmlns:a16="http://schemas.microsoft.com/office/drawing/2014/main" val="510271333"/>
                    </a:ext>
                  </a:extLst>
                </a:gridCol>
                <a:gridCol w="574227">
                  <a:extLst>
                    <a:ext uri="{9D8B030D-6E8A-4147-A177-3AD203B41FA5}">
                      <a16:colId xmlns:a16="http://schemas.microsoft.com/office/drawing/2014/main" val="1397965786"/>
                    </a:ext>
                  </a:extLst>
                </a:gridCol>
                <a:gridCol w="518205">
                  <a:extLst>
                    <a:ext uri="{9D8B030D-6E8A-4147-A177-3AD203B41FA5}">
                      <a16:colId xmlns:a16="http://schemas.microsoft.com/office/drawing/2014/main" val="3156678105"/>
                    </a:ext>
                  </a:extLst>
                </a:gridCol>
                <a:gridCol w="518205">
                  <a:extLst>
                    <a:ext uri="{9D8B030D-6E8A-4147-A177-3AD203B41FA5}">
                      <a16:colId xmlns:a16="http://schemas.microsoft.com/office/drawing/2014/main" val="1052738563"/>
                    </a:ext>
                  </a:extLst>
                </a:gridCol>
                <a:gridCol w="518205">
                  <a:extLst>
                    <a:ext uri="{9D8B030D-6E8A-4147-A177-3AD203B41FA5}">
                      <a16:colId xmlns:a16="http://schemas.microsoft.com/office/drawing/2014/main" val="3416947960"/>
                    </a:ext>
                  </a:extLst>
                </a:gridCol>
                <a:gridCol w="518205">
                  <a:extLst>
                    <a:ext uri="{9D8B030D-6E8A-4147-A177-3AD203B41FA5}">
                      <a16:colId xmlns:a16="http://schemas.microsoft.com/office/drawing/2014/main" val="3946284709"/>
                    </a:ext>
                  </a:extLst>
                </a:gridCol>
              </a:tblGrid>
              <a:tr h="46389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Réévaluation à J3</a:t>
                      </a:r>
                      <a:endParaRPr lang="fr-FR" sz="16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fev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avr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jui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aout/sep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oct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nov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 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3129084"/>
                  </a:ext>
                </a:extLst>
              </a:tr>
              <a:tr h="238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Lignes de traitement différentes</a:t>
                      </a:r>
                      <a:endParaRPr lang="fr-FR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314</a:t>
                      </a:r>
                      <a:endParaRPr lang="fr-FR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224</a:t>
                      </a:r>
                      <a:endParaRPr lang="fr-FR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213</a:t>
                      </a:r>
                      <a:endParaRPr lang="fr-FR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251</a:t>
                      </a:r>
                      <a:endParaRPr lang="fr-FR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</a:t>
                      </a:r>
                      <a:endParaRPr lang="fr-FR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218</a:t>
                      </a:r>
                      <a:endParaRPr lang="fr-FR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</a:t>
                      </a:r>
                      <a:endParaRPr lang="fr-FR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</a:t>
                      </a:r>
                      <a:endParaRPr lang="fr-FR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242</a:t>
                      </a:r>
                      <a:endParaRPr lang="fr-FR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236</a:t>
                      </a:r>
                      <a:endParaRPr lang="fr-FR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22571"/>
                  </a:ext>
                </a:extLst>
              </a:tr>
              <a:tr h="238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Réévaluation faite et ATB poursuivi</a:t>
                      </a:r>
                      <a:endParaRPr lang="fr-FR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126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134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117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107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115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8176993"/>
                  </a:ext>
                </a:extLst>
              </a:tr>
              <a:tr h="238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Désescalade sur ATBG</a:t>
                      </a:r>
                      <a:endParaRPr lang="fr-FR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7889114"/>
                  </a:ext>
                </a:extLst>
              </a:tr>
              <a:tr h="46389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 évaluable (ICD, IOA, BK, EI, IPV, Lyme etc…)</a:t>
                      </a:r>
                      <a:endParaRPr lang="fr-FR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8967823"/>
                  </a:ext>
                </a:extLst>
              </a:tr>
              <a:tr h="238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Aucune</a:t>
                      </a:r>
                      <a:endParaRPr lang="fr-FR" sz="16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fr-FR" sz="1600" b="1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fr-FR" sz="1600" b="1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fr-FR" sz="1600" b="1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fr-FR" sz="1600" b="1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fr-FR" sz="1600" b="1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fr-FR" sz="1600" b="1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fr-FR" sz="1600" b="1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fr-FR" sz="1600" b="1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fr-FR" sz="1600" b="1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fr-FR" sz="1600" b="1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0542735"/>
                  </a:ext>
                </a:extLst>
              </a:tr>
              <a:tr h="238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Arret</a:t>
                      </a:r>
                      <a:endParaRPr lang="fr-FR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7375917"/>
                  </a:ext>
                </a:extLst>
              </a:tr>
              <a:tr h="46389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Simplification (relais IV/PO sans documentation)</a:t>
                      </a:r>
                      <a:endParaRPr lang="fr-FR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6489262"/>
                  </a:ext>
                </a:extLst>
              </a:tr>
              <a:tr h="46389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Transfert ou sortie précoce (sans infos sur durée)</a:t>
                      </a:r>
                      <a:endParaRPr lang="fr-FR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9820458"/>
                  </a:ext>
                </a:extLst>
              </a:tr>
              <a:tr h="238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Escalade sur ATBG ou clinique</a:t>
                      </a:r>
                      <a:endParaRPr lang="fr-FR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9325104"/>
                  </a:ext>
                </a:extLst>
              </a:tr>
              <a:tr h="238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DC</a:t>
                      </a:r>
                      <a:endParaRPr lang="fr-FR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fr-FR" sz="16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446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460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54" y="3981644"/>
            <a:ext cx="2505902" cy="225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824" y="1890218"/>
            <a:ext cx="1844581" cy="17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57" y="4008009"/>
            <a:ext cx="2139585" cy="190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14761"/>
            <a:ext cx="2864736" cy="272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629" y="1866082"/>
            <a:ext cx="2656706" cy="216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093" y="3717032"/>
            <a:ext cx="1687513" cy="3714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dirty="0" smtClean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7,2% </a:t>
            </a:r>
            <a:r>
              <a:rPr lang="fr-FR" sz="1800" b="1" dirty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en </a:t>
            </a:r>
            <a:r>
              <a:rPr lang="fr-FR" sz="18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2010</a:t>
            </a:r>
            <a:endParaRPr lang="fr-FR" sz="18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151" name="Text Box 5"/>
          <p:cNvSpPr txBox="1">
            <a:spLocks noChangeArrowheads="1"/>
          </p:cNvSpPr>
          <p:nvPr/>
        </p:nvSpPr>
        <p:spPr bwMode="auto">
          <a:xfrm>
            <a:off x="0" y="5649775"/>
            <a:ext cx="1456146" cy="3715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dirty="0" smtClean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9,5% </a:t>
            </a:r>
            <a:r>
              <a:rPr lang="fr-FR" sz="1800" b="1" dirty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en </a:t>
            </a:r>
            <a:r>
              <a:rPr lang="fr-FR" sz="18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2020</a:t>
            </a:r>
            <a:endParaRPr lang="fr-FR" sz="18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468313" y="260350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endParaRPr lang="fr-FR" sz="3800" b="1">
              <a:latin typeface="+mj-lt"/>
              <a:ea typeface="+mj-ea"/>
              <a:cs typeface="+mj-cs"/>
            </a:endParaRPr>
          </a:p>
        </p:txBody>
      </p:sp>
      <p:sp>
        <p:nvSpPr>
          <p:cNvPr id="366600" name="Titre 17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dirty="0" smtClean="0"/>
              <a:t>Résistances en 2020: infections invasives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6782885" y="3927059"/>
            <a:ext cx="1687513" cy="3715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dirty="0" smtClean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17,5% en 2010</a:t>
            </a:r>
            <a:endParaRPr lang="fr-FR" sz="18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6754064" y="6435928"/>
            <a:ext cx="1626064" cy="3715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dirty="0" smtClean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15,9 </a:t>
            </a:r>
            <a:r>
              <a:rPr lang="fr-FR" sz="1800" b="1" dirty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% en </a:t>
            </a:r>
            <a:r>
              <a:rPr lang="fr-FR" sz="18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2020</a:t>
            </a:r>
            <a:endParaRPr lang="fr-FR" sz="18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22957" y="1592999"/>
            <a:ext cx="2146686" cy="4154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coli</a:t>
            </a:r>
            <a:r>
              <a:rPr lang="fr-FR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fr-FR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aux C3G</a:t>
            </a:r>
            <a:endParaRPr lang="fr-FR" sz="1800" dirty="0"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92280" y="1409545"/>
            <a:ext cx="2047969" cy="4154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1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coli</a:t>
            </a:r>
            <a:r>
              <a:rPr lang="fr-FR" sz="2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I/R aux FQ</a:t>
            </a:r>
            <a:endParaRPr lang="fr-FR" sz="1800">
              <a:latin typeface="Calibri" panose="020F0502020204030204" pitchFamily="34" charset="0"/>
            </a:endParaRPr>
          </a:p>
        </p:txBody>
      </p:sp>
      <p:sp>
        <p:nvSpPr>
          <p:cNvPr id="2" name="AutoShape 2" descr="data:image/png;base64,iVBORw0KGgoAAAANSUhEUgAAAZIAAAECCAYAAADU5FG5AAAJHElEQVR4Xu3VsQ0AAAjDMPr/0xyR1exdLKTsHAECBAgQCAILW1MCBAgQIHBC4gk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g/PUwEDi5BWK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data:image/png;base64,iVBORw0KGgoAAAANSUhEUgAAAZIAAAECCAYAAADU5FG5AAAJHElEQVR4Xu3VsQ0AAAjDMPr/0xyR1exdLKTsHAECBAgQCAILW1MCBAgQIHBC4gk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g/PUwEDi5BWK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 descr="data:image/png;base64,iVBORw0KGgoAAAANSUhEUgAAAyQAAAH0CAYAAADMq+kCAAAfWklEQVR4Xu3XMQ0AAAzDsJU/6cHI4xGoZO3JzhEgQIAAAQIECBAgQCASWLRrlgABAgQIECBAgAABAidIPAE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PArWAH16zbWYw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081873" y="5927083"/>
            <a:ext cx="1172801" cy="83317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600" b="1" dirty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Fr: </a:t>
            </a:r>
            <a:r>
              <a:rPr lang="fr-FR" sz="16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0,5%</a:t>
            </a:r>
            <a:endParaRPr lang="fr-FR" sz="16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6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I:29,5%</a:t>
            </a:r>
          </a:p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6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Gr</a:t>
            </a:r>
            <a:r>
              <a:rPr lang="fr-FR" sz="1600" b="1" dirty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: </a:t>
            </a:r>
            <a:r>
              <a:rPr lang="fr-FR" sz="16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66,3%</a:t>
            </a:r>
            <a:endParaRPr lang="fr-FR" sz="16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371796" y="3589571"/>
            <a:ext cx="2422634" cy="37590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800" dirty="0">
                <a:latin typeface="Calibri" panose="020F0502020204030204" pitchFamily="34" charset="0"/>
              </a:rPr>
              <a:t>KP carbapénèmes </a:t>
            </a:r>
            <a:r>
              <a:rPr lang="fr-FR" sz="1800" dirty="0" smtClean="0">
                <a:latin typeface="Calibri" pitchFamily="34" charset="0"/>
              </a:rPr>
              <a:t>R</a:t>
            </a:r>
            <a:endParaRPr lang="fr-FR" sz="1800" dirty="0">
              <a:latin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35461" y="1499036"/>
            <a:ext cx="1738168" cy="4154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SARM: </a:t>
            </a:r>
            <a:r>
              <a:rPr lang="fr-FR" sz="2100" dirty="0" smtClean="0">
                <a:latin typeface="Calibri" panose="020F0502020204030204" pitchFamily="34" charset="0"/>
              </a:rPr>
              <a:t>12,1%</a:t>
            </a:r>
            <a:endParaRPr lang="fr-FR" sz="1800" dirty="0">
              <a:latin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827838" y="1499113"/>
            <a:ext cx="1426836" cy="4154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PRP 2,7%</a:t>
            </a:r>
            <a:endParaRPr lang="fr-FR" sz="1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" y="2006916"/>
            <a:ext cx="2246795" cy="177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356" y="2136251"/>
            <a:ext cx="1576273" cy="135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46" y="5946816"/>
            <a:ext cx="1881087" cy="88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8230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Très </a:t>
            </a:r>
            <a:r>
              <a:rPr lang="fr-FR" dirty="0" err="1" smtClean="0"/>
              <a:t>très</a:t>
            </a:r>
            <a:r>
              <a:rPr lang="fr-FR" dirty="0" smtClean="0"/>
              <a:t> chronophage</a:t>
            </a:r>
          </a:p>
          <a:p>
            <a:endParaRPr lang="fr-FR" dirty="0"/>
          </a:p>
          <a:p>
            <a:pPr lvl="1"/>
            <a:r>
              <a:rPr lang="fr-FR" dirty="0" smtClean="0"/>
              <a:t>1 à 2h de recueil/j</a:t>
            </a:r>
          </a:p>
          <a:p>
            <a:pPr lvl="1"/>
            <a:r>
              <a:rPr lang="fr-FR" dirty="0" smtClean="0"/>
              <a:t>1 à 2h de passage dans les services et d’avis/ j</a:t>
            </a:r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Indicateurs de bon </a:t>
            </a:r>
            <a:r>
              <a:rPr lang="fr-FR" dirty="0" smtClean="0"/>
              <a:t>usage: le </a:t>
            </a:r>
            <a:r>
              <a:rPr lang="fr-FR" dirty="0" smtClean="0"/>
              <a:t>-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62243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Autre évaluation: Antibioprophylaxie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419247"/>
              </p:ext>
            </p:extLst>
          </p:nvPr>
        </p:nvGraphicFramePr>
        <p:xfrm>
          <a:off x="107504" y="2852936"/>
          <a:ext cx="8928991" cy="3595506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1402547">
                  <a:extLst>
                    <a:ext uri="{9D8B030D-6E8A-4147-A177-3AD203B41FA5}">
                      <a16:colId xmlns:a16="http://schemas.microsoft.com/office/drawing/2014/main" val="3714182318"/>
                    </a:ext>
                  </a:extLst>
                </a:gridCol>
                <a:gridCol w="1415262">
                  <a:extLst>
                    <a:ext uri="{9D8B030D-6E8A-4147-A177-3AD203B41FA5}">
                      <a16:colId xmlns:a16="http://schemas.microsoft.com/office/drawing/2014/main" val="3457061756"/>
                    </a:ext>
                  </a:extLst>
                </a:gridCol>
                <a:gridCol w="863399">
                  <a:extLst>
                    <a:ext uri="{9D8B030D-6E8A-4147-A177-3AD203B41FA5}">
                      <a16:colId xmlns:a16="http://schemas.microsoft.com/office/drawing/2014/main" val="3345768464"/>
                    </a:ext>
                  </a:extLst>
                </a:gridCol>
                <a:gridCol w="773117">
                  <a:extLst>
                    <a:ext uri="{9D8B030D-6E8A-4147-A177-3AD203B41FA5}">
                      <a16:colId xmlns:a16="http://schemas.microsoft.com/office/drawing/2014/main" val="2440992853"/>
                    </a:ext>
                  </a:extLst>
                </a:gridCol>
                <a:gridCol w="999456">
                  <a:extLst>
                    <a:ext uri="{9D8B030D-6E8A-4147-A177-3AD203B41FA5}">
                      <a16:colId xmlns:a16="http://schemas.microsoft.com/office/drawing/2014/main" val="3538760335"/>
                    </a:ext>
                  </a:extLst>
                </a:gridCol>
                <a:gridCol w="876114">
                  <a:extLst>
                    <a:ext uri="{9D8B030D-6E8A-4147-A177-3AD203B41FA5}">
                      <a16:colId xmlns:a16="http://schemas.microsoft.com/office/drawing/2014/main" val="1747092730"/>
                    </a:ext>
                  </a:extLst>
                </a:gridCol>
                <a:gridCol w="740055">
                  <a:extLst>
                    <a:ext uri="{9D8B030D-6E8A-4147-A177-3AD203B41FA5}">
                      <a16:colId xmlns:a16="http://schemas.microsoft.com/office/drawing/2014/main" val="3577520711"/>
                    </a:ext>
                  </a:extLst>
                </a:gridCol>
                <a:gridCol w="732427">
                  <a:extLst>
                    <a:ext uri="{9D8B030D-6E8A-4147-A177-3AD203B41FA5}">
                      <a16:colId xmlns:a16="http://schemas.microsoft.com/office/drawing/2014/main" val="2370380467"/>
                    </a:ext>
                  </a:extLst>
                </a:gridCol>
                <a:gridCol w="1126614">
                  <a:extLst>
                    <a:ext uri="{9D8B030D-6E8A-4147-A177-3AD203B41FA5}">
                      <a16:colId xmlns:a16="http://schemas.microsoft.com/office/drawing/2014/main" val="2345015286"/>
                    </a:ext>
                  </a:extLst>
                </a:gridCol>
              </a:tblGrid>
              <a:tr h="1292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Service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ABP indiquée et faite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Poso </a:t>
                      </a:r>
                      <a:endParaRPr lang="fr-FR" sz="2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OK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Mol </a:t>
                      </a:r>
                      <a:endParaRPr lang="fr-FR" sz="2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OK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Durée 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OK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60mn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60-15</a:t>
                      </a:r>
                      <a:endParaRPr lang="fr-FR" sz="2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15-0</a:t>
                      </a:r>
                      <a:endParaRPr lang="fr-FR" sz="2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Après incision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7939417"/>
                  </a:ext>
                </a:extLst>
              </a:tr>
              <a:tr h="363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Traumato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23/25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7072376"/>
                  </a:ext>
                </a:extLst>
              </a:tr>
              <a:tr h="315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Gyn/obs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16/18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740152"/>
                  </a:ext>
                </a:extLst>
              </a:tr>
              <a:tr h="315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Urologie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19/23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9479228"/>
                  </a:ext>
                </a:extLst>
              </a:tr>
              <a:tr h="315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Viscéral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20/23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341519"/>
                  </a:ext>
                </a:extLst>
              </a:tr>
              <a:tr h="361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Vasculaire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13/13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5257349"/>
                  </a:ext>
                </a:extLst>
              </a:tr>
              <a:tr h="315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OPH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3/3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3507244"/>
                  </a:ext>
                </a:extLst>
              </a:tr>
              <a:tr h="315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94/105</a:t>
                      </a:r>
                      <a:endParaRPr lang="fr-FR" sz="2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92/94</a:t>
                      </a:r>
                      <a:r>
                        <a:rPr lang="fr-FR" sz="18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2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fr-FR" sz="1800" dirty="0" smtClean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92/94</a:t>
                      </a:r>
                      <a:endParaRPr lang="fr-FR" sz="2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fr-FR" sz="1800" dirty="0" smtClean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93/94</a:t>
                      </a:r>
                      <a:endParaRPr lang="fr-FR" sz="2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fr-FR" sz="2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lang="fr-FR" sz="2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lang="fr-FR" sz="2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fr-FR" sz="2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08047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99592" y="1616069"/>
            <a:ext cx="32583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151 dossiers </a:t>
            </a:r>
            <a:r>
              <a:rPr lang="fr-FR" dirty="0" smtClean="0"/>
              <a:t>évalués</a:t>
            </a:r>
          </a:p>
          <a:p>
            <a:r>
              <a:rPr lang="fr-FR" dirty="0"/>
              <a:t>	</a:t>
            </a:r>
            <a:r>
              <a:rPr lang="fr-FR" dirty="0" smtClean="0"/>
              <a:t>105 ABP indiquée</a:t>
            </a:r>
          </a:p>
          <a:p>
            <a:r>
              <a:rPr lang="fr-FR" dirty="0"/>
              <a:t>	</a:t>
            </a:r>
            <a:r>
              <a:rPr lang="fr-FR" dirty="0" smtClean="0"/>
              <a:t>46 </a:t>
            </a:r>
            <a:r>
              <a:rPr lang="fr-FR" dirty="0"/>
              <a:t>ABP </a:t>
            </a:r>
            <a:r>
              <a:rPr lang="fr-FR" dirty="0" smtClean="0"/>
              <a:t>non indiquée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62318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Avec ou sans indication d’ATB</a:t>
            </a:r>
            <a:endParaRPr lang="fr-FR" dirty="0"/>
          </a:p>
          <a:p>
            <a:pPr lvl="1"/>
            <a:r>
              <a:rPr lang="fr-FR" dirty="0" smtClean="0"/>
              <a:t>Injection </a:t>
            </a:r>
            <a:r>
              <a:rPr lang="fr-FR" dirty="0"/>
              <a:t>de </a:t>
            </a:r>
            <a:r>
              <a:rPr lang="fr-FR" dirty="0" smtClean="0"/>
              <a:t>60 à 0 mn avant l’incision:  123/151 </a:t>
            </a:r>
            <a:r>
              <a:rPr lang="fr-FR" dirty="0"/>
              <a:t>(</a:t>
            </a:r>
            <a:r>
              <a:rPr lang="fr-FR" dirty="0">
                <a:solidFill>
                  <a:srgbClr val="FF0000"/>
                </a:solidFill>
              </a:rPr>
              <a:t>81%</a:t>
            </a:r>
            <a:r>
              <a:rPr lang="fr-FR" dirty="0"/>
              <a:t>)</a:t>
            </a:r>
          </a:p>
          <a:p>
            <a:pPr lvl="1"/>
            <a:r>
              <a:rPr lang="fr-FR" dirty="0" smtClean="0"/>
              <a:t>Injection </a:t>
            </a:r>
            <a:r>
              <a:rPr lang="fr-FR" dirty="0"/>
              <a:t>de </a:t>
            </a:r>
            <a:r>
              <a:rPr lang="fr-FR" dirty="0" smtClean="0"/>
              <a:t>60 à 15 mn </a:t>
            </a:r>
            <a:r>
              <a:rPr lang="fr-FR" dirty="0"/>
              <a:t>avant </a:t>
            </a:r>
            <a:r>
              <a:rPr lang="fr-FR" dirty="0" smtClean="0"/>
              <a:t>l’incision (que </a:t>
            </a:r>
            <a:r>
              <a:rPr lang="fr-FR" dirty="0"/>
              <a:t>l’ATB ait le temps d’arriver sur le site avant le bistouri</a:t>
            </a:r>
            <a:r>
              <a:rPr lang="fr-FR" dirty="0" smtClean="0"/>
              <a:t>): 81/151 </a:t>
            </a:r>
            <a:r>
              <a:rPr lang="fr-FR" dirty="0"/>
              <a:t>(</a:t>
            </a:r>
            <a:r>
              <a:rPr lang="fr-FR" b="1" dirty="0">
                <a:solidFill>
                  <a:srgbClr val="FF0000"/>
                </a:solidFill>
              </a:rPr>
              <a:t>55%</a:t>
            </a:r>
            <a:r>
              <a:rPr lang="fr-FR" dirty="0"/>
              <a:t>)</a:t>
            </a:r>
          </a:p>
          <a:p>
            <a:r>
              <a:rPr lang="fr-FR" b="1" dirty="0"/>
              <a:t>Uniquement ceux avec indication d’ATB</a:t>
            </a:r>
            <a:endParaRPr lang="fr-FR" dirty="0"/>
          </a:p>
          <a:p>
            <a:pPr lvl="1"/>
            <a:r>
              <a:rPr lang="fr-FR" dirty="0"/>
              <a:t>Injection de 60 à 0 mn avant l’incision:</a:t>
            </a:r>
            <a:r>
              <a:rPr lang="fr-FR" dirty="0" smtClean="0"/>
              <a:t> 80/105 </a:t>
            </a:r>
            <a:r>
              <a:rPr lang="fr-FR" dirty="0"/>
              <a:t>(</a:t>
            </a:r>
            <a:r>
              <a:rPr lang="fr-FR" b="1" dirty="0">
                <a:solidFill>
                  <a:srgbClr val="FF0000"/>
                </a:solidFill>
              </a:rPr>
              <a:t>77%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Injection de 60 à 15 mn avant l’incision </a:t>
            </a:r>
            <a:r>
              <a:rPr lang="fr-FR" dirty="0" smtClean="0"/>
              <a:t>(que </a:t>
            </a:r>
            <a:r>
              <a:rPr lang="fr-FR" dirty="0"/>
              <a:t>l’ATB ait le temps d’arriver sur le site avant le bistouri</a:t>
            </a:r>
            <a:r>
              <a:rPr lang="fr-FR" dirty="0" smtClean="0"/>
              <a:t>): 40/105 </a:t>
            </a:r>
            <a:r>
              <a:rPr lang="fr-FR" dirty="0"/>
              <a:t>(</a:t>
            </a:r>
            <a:r>
              <a:rPr lang="fr-FR" sz="2700" b="1" dirty="0">
                <a:solidFill>
                  <a:srgbClr val="FF0000"/>
                </a:solidFill>
              </a:rPr>
              <a:t>38</a:t>
            </a:r>
            <a:r>
              <a:rPr lang="fr-FR" sz="2700" b="1" dirty="0" smtClean="0">
                <a:solidFill>
                  <a:srgbClr val="FF0000"/>
                </a:solidFill>
              </a:rPr>
              <a:t>%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 smtClean="0"/>
              <a:t>Objectif national pour 2025  = </a:t>
            </a:r>
            <a:r>
              <a:rPr lang="fr-FR" b="1" dirty="0" smtClean="0">
                <a:solidFill>
                  <a:srgbClr val="FF0000"/>
                </a:solidFill>
              </a:rPr>
              <a:t>90%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Evaluation antibioprophylaxie</a:t>
            </a:r>
            <a:br>
              <a:rPr lang="fr-FR" dirty="0" smtClean="0"/>
            </a:br>
            <a:r>
              <a:rPr lang="fr-FR" dirty="0" smtClean="0"/>
              <a:t>Correct </a:t>
            </a:r>
            <a:r>
              <a:rPr lang="fr-FR" dirty="0"/>
              <a:t>sur tous les critères </a:t>
            </a:r>
            <a:r>
              <a:rPr lang="fr-FR" dirty="0" smtClean="0"/>
              <a:t>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41365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Choix des molécules dans le formulaire et rédaction de </a:t>
            </a:r>
            <a:r>
              <a:rPr lang="fr-FR" dirty="0" smtClean="0"/>
              <a:t>recommandations sur les infections les plus fréquentes</a:t>
            </a:r>
            <a:endParaRPr lang="fr-FR" dirty="0"/>
          </a:p>
          <a:p>
            <a:pPr lvl="1"/>
            <a:r>
              <a:rPr lang="fr-FR" dirty="0" smtClean="0"/>
              <a:t>Ou adopter un référentiel existant</a:t>
            </a:r>
            <a:endParaRPr lang="fr-FR" dirty="0"/>
          </a:p>
          <a:p>
            <a:r>
              <a:rPr lang="fr-FR" dirty="0"/>
              <a:t>Mails d’information aux </a:t>
            </a:r>
            <a:r>
              <a:rPr lang="fr-FR" dirty="0" smtClean="0"/>
              <a:t>prescripteurs</a:t>
            </a:r>
          </a:p>
          <a:p>
            <a:pPr lvl="1"/>
            <a:r>
              <a:rPr lang="fr-FR" dirty="0" smtClean="0"/>
              <a:t>Grandes modifications</a:t>
            </a:r>
          </a:p>
          <a:p>
            <a:pPr lvl="1"/>
            <a:r>
              <a:rPr lang="fr-FR" dirty="0" smtClean="0"/>
              <a:t>Actions spécifiques</a:t>
            </a:r>
            <a:endParaRPr lang="fr-FR" dirty="0"/>
          </a:p>
          <a:p>
            <a:r>
              <a:rPr lang="fr-FR" dirty="0"/>
              <a:t>Formation</a:t>
            </a:r>
          </a:p>
          <a:p>
            <a:pPr lvl="1"/>
            <a:r>
              <a:rPr lang="fr-FR" dirty="0" smtClean="0"/>
              <a:t>Internes</a:t>
            </a:r>
            <a:r>
              <a:rPr lang="fr-FR" dirty="0"/>
              <a:t>: 2/an</a:t>
            </a:r>
          </a:p>
          <a:p>
            <a:r>
              <a:rPr lang="fr-FR" dirty="0" smtClean="0"/>
              <a:t>Suivi des consommations</a:t>
            </a:r>
            <a:endParaRPr lang="fr-FR" dirty="0" smtClean="0"/>
          </a:p>
        </p:txBody>
      </p:sp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Prioriser les actions locales: </a:t>
            </a:r>
            <a:r>
              <a:rPr lang="fr-FR" dirty="0" smtClean="0"/>
              <a:t>CAI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188046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Evaluation des pratiques</a:t>
            </a:r>
            <a:r>
              <a:rPr lang="fr-FR" dirty="0" smtClean="0"/>
              <a:t>: </a:t>
            </a:r>
            <a:r>
              <a:rPr lang="fr-FR" dirty="0"/>
              <a:t>qualité </a:t>
            </a:r>
            <a:r>
              <a:rPr lang="fr-FR" dirty="0" smtClean="0"/>
              <a:t>ATB: </a:t>
            </a:r>
          </a:p>
          <a:p>
            <a:pPr lvl="1"/>
            <a:r>
              <a:rPr lang="fr-FR" dirty="0" smtClean="0"/>
              <a:t>au </a:t>
            </a:r>
            <a:r>
              <a:rPr lang="fr-FR" dirty="0"/>
              <a:t>moins 1 </a:t>
            </a:r>
            <a:r>
              <a:rPr lang="fr-FR" dirty="0" smtClean="0"/>
              <a:t>enquête/an</a:t>
            </a:r>
            <a:endParaRPr lang="fr-FR" dirty="0"/>
          </a:p>
          <a:p>
            <a:r>
              <a:rPr lang="fr-FR" dirty="0" smtClean="0"/>
              <a:t>Adapter </a:t>
            </a:r>
            <a:r>
              <a:rPr lang="fr-FR" dirty="0" smtClean="0"/>
              <a:t>au niveau de temps disponible</a:t>
            </a:r>
          </a:p>
          <a:p>
            <a:pPr lvl="1"/>
            <a:r>
              <a:rPr lang="fr-FR" dirty="0" smtClean="0"/>
              <a:t>Minimum souhaitable:</a:t>
            </a:r>
          </a:p>
          <a:p>
            <a:pPr lvl="2"/>
            <a:r>
              <a:rPr lang="fr-FR" dirty="0" smtClean="0"/>
              <a:t>Bactériémies</a:t>
            </a:r>
          </a:p>
          <a:p>
            <a:pPr lvl="2"/>
            <a:r>
              <a:rPr lang="fr-FR" dirty="0" err="1" smtClean="0"/>
              <a:t>Carbapénèmes</a:t>
            </a:r>
            <a:endParaRPr lang="fr-FR" dirty="0" smtClean="0"/>
          </a:p>
          <a:p>
            <a:pPr lvl="2"/>
            <a:r>
              <a:rPr lang="fr-FR" dirty="0" smtClean="0"/>
              <a:t>Nouveaux anti BGN</a:t>
            </a:r>
            <a:endParaRPr lang="fr-FR" dirty="0" smtClean="0"/>
          </a:p>
          <a:p>
            <a:pPr lvl="1"/>
            <a:r>
              <a:rPr lang="fr-FR" dirty="0" smtClean="0"/>
              <a:t>Niveau supérieur:	</a:t>
            </a:r>
          </a:p>
          <a:p>
            <a:pPr lvl="2"/>
            <a:r>
              <a:rPr lang="fr-FR" dirty="0" smtClean="0"/>
              <a:t>Autres molécules les plus à risque de </a:t>
            </a:r>
            <a:r>
              <a:rPr lang="fr-FR" dirty="0" smtClean="0"/>
              <a:t>sélection</a:t>
            </a:r>
          </a:p>
          <a:p>
            <a:pPr lvl="3"/>
            <a:r>
              <a:rPr lang="fr-FR" dirty="0" smtClean="0"/>
              <a:t>Liste antibiotiques critiques</a:t>
            </a:r>
            <a:endParaRPr lang="fr-FR" dirty="0" smtClean="0"/>
          </a:p>
          <a:p>
            <a:r>
              <a:rPr lang="fr-FR" dirty="0" smtClean="0"/>
              <a:t>Moment </a:t>
            </a:r>
            <a:r>
              <a:rPr lang="fr-FR" dirty="0" smtClean="0"/>
              <a:t>de </a:t>
            </a:r>
            <a:r>
              <a:rPr lang="fr-FR" dirty="0" smtClean="0"/>
              <a:t>l’intervention selon possibilités</a:t>
            </a:r>
            <a:endParaRPr lang="fr-FR" dirty="0" smtClean="0"/>
          </a:p>
          <a:p>
            <a:pPr lvl="1"/>
            <a:r>
              <a:rPr lang="fr-FR" dirty="0" smtClean="0"/>
              <a:t>A l’initiation ?</a:t>
            </a:r>
          </a:p>
          <a:p>
            <a:pPr lvl="1"/>
            <a:r>
              <a:rPr lang="fr-FR" dirty="0" smtClean="0"/>
              <a:t>A J2/J3 ?</a:t>
            </a:r>
          </a:p>
          <a:p>
            <a:pPr lvl="1"/>
            <a:r>
              <a:rPr lang="fr-FR" dirty="0" smtClean="0"/>
              <a:t>A J7 si poursuite</a:t>
            </a:r>
          </a:p>
        </p:txBody>
      </p:sp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Prioriser les actions locales: niveau patient</a:t>
            </a:r>
          </a:p>
        </p:txBody>
      </p:sp>
    </p:spTree>
    <p:extLst>
      <p:ext uri="{BB962C8B-B14F-4D97-AF65-F5344CB8AC3E}">
        <p14:creationId xmlns:p14="http://schemas.microsoft.com/office/powerpoint/2010/main" val="4288509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Liste d’antibiotiques critiques: </a:t>
            </a:r>
            <a:br>
              <a:rPr lang="fr-FR" dirty="0" smtClean="0"/>
            </a:br>
            <a:r>
              <a:rPr lang="fr-FR" sz="2800" dirty="0" smtClean="0"/>
              <a:t>recommandations SPILF 2022 à la demande de la DGS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type="body" sz="half" idx="1"/>
          </p:nvPr>
        </p:nvSpPr>
        <p:spPr>
          <a:xfrm>
            <a:off x="45801" y="2276872"/>
            <a:ext cx="4038600" cy="4017962"/>
          </a:xfrm>
        </p:spPr>
        <p:txBody>
          <a:bodyPr>
            <a:normAutofit/>
          </a:bodyPr>
          <a:lstStyle/>
          <a:p>
            <a:r>
              <a:rPr lang="fr-FR" dirty="0" smtClean="0"/>
              <a:t>3 catégories</a:t>
            </a:r>
          </a:p>
          <a:p>
            <a:pPr lvl="1"/>
            <a:r>
              <a:rPr lang="fr-FR" dirty="0"/>
              <a:t>Molécules à utilisation </a:t>
            </a:r>
            <a:r>
              <a:rPr lang="fr-FR" dirty="0" smtClean="0"/>
              <a:t>préférentielle</a:t>
            </a:r>
          </a:p>
          <a:p>
            <a:pPr lvl="1"/>
            <a:r>
              <a:rPr lang="fr-FR" dirty="0"/>
              <a:t>Molécules à indication restreintes </a:t>
            </a:r>
            <a:endParaRPr lang="fr-FR" dirty="0" smtClean="0"/>
          </a:p>
          <a:p>
            <a:pPr lvl="1"/>
            <a:r>
              <a:rPr lang="fr-FR" dirty="0"/>
              <a:t>Molécules réservées 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19873" y="1268760"/>
            <a:ext cx="5724126" cy="5589240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fr-FR" dirty="0" smtClean="0"/>
              <a:t>Céphalosporines</a:t>
            </a:r>
            <a:endParaRPr lang="fr-FR" dirty="0"/>
          </a:p>
          <a:p>
            <a:pPr lvl="2"/>
            <a:r>
              <a:rPr lang="fr-FR" dirty="0" err="1"/>
              <a:t>Ceftazidime</a:t>
            </a:r>
            <a:r>
              <a:rPr lang="fr-FR" dirty="0"/>
              <a:t>/</a:t>
            </a:r>
            <a:r>
              <a:rPr lang="fr-FR" dirty="0" err="1"/>
              <a:t>avibactam</a:t>
            </a:r>
            <a:endParaRPr lang="fr-FR" dirty="0"/>
          </a:p>
          <a:p>
            <a:pPr lvl="2"/>
            <a:r>
              <a:rPr lang="fr-FR" dirty="0" err="1"/>
              <a:t>Ceftolozane</a:t>
            </a:r>
            <a:r>
              <a:rPr lang="fr-FR" dirty="0"/>
              <a:t>/</a:t>
            </a:r>
            <a:r>
              <a:rPr lang="fr-FR" dirty="0" err="1"/>
              <a:t>tazobactam</a:t>
            </a:r>
            <a:endParaRPr lang="fr-FR" dirty="0"/>
          </a:p>
          <a:p>
            <a:pPr lvl="2"/>
            <a:r>
              <a:rPr lang="fr-FR" dirty="0" err="1"/>
              <a:t>Céfidérocol</a:t>
            </a:r>
            <a:endParaRPr lang="fr-FR" dirty="0"/>
          </a:p>
          <a:p>
            <a:pPr lvl="1"/>
            <a:r>
              <a:rPr lang="fr-FR" dirty="0" err="1"/>
              <a:t>Carbapénèmes</a:t>
            </a:r>
            <a:endParaRPr lang="fr-FR" dirty="0"/>
          </a:p>
          <a:p>
            <a:pPr lvl="2"/>
            <a:r>
              <a:rPr lang="fr-FR" dirty="0" err="1" smtClean="0"/>
              <a:t>Ertapénème</a:t>
            </a:r>
            <a:endParaRPr lang="fr-FR" dirty="0" smtClean="0"/>
          </a:p>
          <a:p>
            <a:pPr lvl="2"/>
            <a:r>
              <a:rPr lang="fr-FR" dirty="0" err="1" smtClean="0"/>
              <a:t>Imipénème</a:t>
            </a:r>
            <a:r>
              <a:rPr lang="fr-FR" dirty="0" smtClean="0"/>
              <a:t>/</a:t>
            </a:r>
            <a:r>
              <a:rPr lang="fr-FR" dirty="0" err="1" smtClean="0"/>
              <a:t>cilastatine</a:t>
            </a:r>
            <a:endParaRPr lang="fr-FR" dirty="0" smtClean="0"/>
          </a:p>
          <a:p>
            <a:pPr lvl="2"/>
            <a:r>
              <a:rPr lang="fr-FR" dirty="0" err="1" smtClean="0"/>
              <a:t>Méropénème</a:t>
            </a:r>
            <a:endParaRPr lang="fr-FR" dirty="0"/>
          </a:p>
          <a:p>
            <a:pPr lvl="2"/>
            <a:r>
              <a:rPr lang="fr-FR" dirty="0" err="1"/>
              <a:t>Imipénème</a:t>
            </a:r>
            <a:r>
              <a:rPr lang="fr-FR" dirty="0"/>
              <a:t>/</a:t>
            </a:r>
            <a:r>
              <a:rPr lang="fr-FR" dirty="0" err="1"/>
              <a:t>cilastatine</a:t>
            </a:r>
            <a:r>
              <a:rPr lang="fr-FR" dirty="0"/>
              <a:t>/</a:t>
            </a:r>
            <a:r>
              <a:rPr lang="fr-FR" dirty="0" err="1"/>
              <a:t>rélébactam</a:t>
            </a:r>
            <a:endParaRPr lang="fr-FR" dirty="0"/>
          </a:p>
          <a:p>
            <a:pPr lvl="2"/>
            <a:r>
              <a:rPr lang="fr-FR" dirty="0" err="1"/>
              <a:t>Méropénème</a:t>
            </a:r>
            <a:r>
              <a:rPr lang="fr-FR" dirty="0"/>
              <a:t>/</a:t>
            </a:r>
            <a:r>
              <a:rPr lang="fr-FR" dirty="0" err="1"/>
              <a:t>vaborbactam</a:t>
            </a:r>
            <a:endParaRPr lang="fr-FR" dirty="0"/>
          </a:p>
          <a:p>
            <a:pPr lvl="1"/>
            <a:r>
              <a:rPr lang="fr-FR" dirty="0" err="1"/>
              <a:t>Fluoroquinolones</a:t>
            </a:r>
            <a:endParaRPr lang="fr-FR" dirty="0"/>
          </a:p>
          <a:p>
            <a:pPr lvl="2"/>
            <a:r>
              <a:rPr lang="fr-FR" dirty="0" err="1"/>
              <a:t>Delafloxacine</a:t>
            </a:r>
            <a:endParaRPr lang="fr-FR" dirty="0"/>
          </a:p>
          <a:p>
            <a:pPr lvl="1"/>
            <a:r>
              <a:rPr lang="fr-FR" dirty="0" err="1"/>
              <a:t>Glycopeptides</a:t>
            </a:r>
            <a:r>
              <a:rPr lang="fr-FR" dirty="0"/>
              <a:t> et dérivés</a:t>
            </a:r>
          </a:p>
          <a:p>
            <a:pPr lvl="2"/>
            <a:r>
              <a:rPr lang="fr-FR" dirty="0" err="1"/>
              <a:t>Dalbavancine</a:t>
            </a:r>
            <a:r>
              <a:rPr lang="fr-FR" dirty="0"/>
              <a:t>*</a:t>
            </a:r>
          </a:p>
          <a:p>
            <a:pPr lvl="1"/>
            <a:r>
              <a:rPr lang="fr-FR" dirty="0"/>
              <a:t>Cyclines</a:t>
            </a:r>
          </a:p>
          <a:p>
            <a:pPr lvl="2"/>
            <a:r>
              <a:rPr lang="fr-FR" dirty="0" err="1"/>
              <a:t>Tygécycline</a:t>
            </a:r>
            <a:endParaRPr lang="fr-FR" dirty="0"/>
          </a:p>
          <a:p>
            <a:pPr lvl="1"/>
            <a:r>
              <a:rPr lang="fr-FR" dirty="0"/>
              <a:t>Divers</a:t>
            </a:r>
          </a:p>
          <a:p>
            <a:pPr lvl="2"/>
            <a:r>
              <a:rPr lang="fr-FR" dirty="0"/>
              <a:t>Colistine</a:t>
            </a:r>
          </a:p>
          <a:p>
            <a:pPr lvl="2"/>
            <a:r>
              <a:rPr lang="fr-FR" dirty="0" err="1"/>
              <a:t>Fosfomycine</a:t>
            </a:r>
            <a:endParaRPr lang="fr-FR" dirty="0"/>
          </a:p>
          <a:p>
            <a:pPr lvl="2"/>
            <a:r>
              <a:rPr lang="fr-FR" dirty="0" smtClean="0"/>
              <a:t>Streptomycine</a:t>
            </a:r>
            <a:endParaRPr lang="fr-FR" dirty="0"/>
          </a:p>
        </p:txBody>
      </p:sp>
      <p:sp>
        <p:nvSpPr>
          <p:cNvPr id="5" name="Flèche droite 4"/>
          <p:cNvSpPr/>
          <p:nvPr/>
        </p:nvSpPr>
        <p:spPr>
          <a:xfrm>
            <a:off x="3347864" y="4437112"/>
            <a:ext cx="432048" cy="72008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51528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Outil de saisie en ligne</a:t>
            </a:r>
          </a:p>
          <a:p>
            <a:pPr lvl="1"/>
            <a:r>
              <a:rPr lang="fr-FR" dirty="0" smtClean="0"/>
              <a:t>Agrée hébergement données de santé si avis nominatifs</a:t>
            </a:r>
          </a:p>
          <a:p>
            <a:r>
              <a:rPr lang="fr-FR" dirty="0" smtClean="0"/>
              <a:t>Note dans le DPI</a:t>
            </a:r>
          </a:p>
          <a:p>
            <a:r>
              <a:rPr lang="fr-FR" dirty="0" smtClean="0"/>
              <a:t>Cahier « papier »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truc dont on ne parle pas, la traçabilité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15511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36693" y="1153969"/>
            <a:ext cx="8229600" cy="4090268"/>
          </a:xfrm>
        </p:spPr>
        <p:txBody>
          <a:bodyPr/>
          <a:lstStyle/>
          <a:p>
            <a:r>
              <a:rPr lang="fr-FR" dirty="0" smtClean="0"/>
              <a:t>Ordonnance de non prescription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marL="109537" indent="0">
              <a:buNone/>
            </a:pPr>
            <a:endParaRPr lang="fr-FR" dirty="0" smtClean="0"/>
          </a:p>
          <a:p>
            <a:r>
              <a:rPr lang="fr-FR" dirty="0" smtClean="0"/>
              <a:t>Antibiogramme restreint / ECBU</a:t>
            </a:r>
            <a:endParaRPr lang="fr-FR" dirty="0" smtClean="0"/>
          </a:p>
          <a:p>
            <a:pPr lvl="1"/>
            <a:r>
              <a:rPr lang="fr-FR" dirty="0" smtClean="0"/>
              <a:t>En déploiement dans les </a:t>
            </a:r>
            <a:r>
              <a:rPr lang="fr-FR" dirty="0" err="1" smtClean="0"/>
              <a:t>HdF</a:t>
            </a:r>
            <a:endParaRPr lang="fr-FR" dirty="0" smtClean="0"/>
          </a:p>
          <a:p>
            <a:pPr lvl="1"/>
            <a:r>
              <a:rPr lang="fr-FR" dirty="0" smtClean="0"/>
              <a:t>C3G et FQ masqués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Pour la ville; quelques outils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0503"/>
            <a:ext cx="6480720" cy="369166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263" y="5146581"/>
            <a:ext cx="3046487" cy="168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828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093" y="1268760"/>
            <a:ext cx="2317411" cy="2092942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Rôles : </a:t>
            </a:r>
            <a:endParaRPr lang="fr-FR" dirty="0" smtClean="0"/>
          </a:p>
          <a:p>
            <a:pPr lvl="1"/>
            <a:r>
              <a:rPr lang="fr-FR" dirty="0" smtClean="0"/>
              <a:t>Pilotage </a:t>
            </a:r>
            <a:r>
              <a:rPr lang="fr-FR" dirty="0"/>
              <a:t>de la politique régionale de bon usage </a:t>
            </a:r>
            <a:endParaRPr lang="fr-FR" dirty="0" smtClean="0"/>
          </a:p>
          <a:p>
            <a:pPr lvl="1"/>
            <a:r>
              <a:rPr lang="fr-FR" dirty="0" smtClean="0"/>
              <a:t>En </a:t>
            </a:r>
            <a:r>
              <a:rPr lang="fr-FR" dirty="0"/>
              <a:t>appui à l’ARS </a:t>
            </a:r>
            <a:endParaRPr lang="fr-FR" dirty="0" smtClean="0"/>
          </a:p>
          <a:p>
            <a:pPr lvl="1"/>
            <a:r>
              <a:rPr lang="fr-FR" dirty="0" smtClean="0"/>
              <a:t>Coordination </a:t>
            </a:r>
            <a:r>
              <a:rPr lang="fr-FR" dirty="0"/>
              <a:t>des EMA, des réseaux </a:t>
            </a:r>
            <a:r>
              <a:rPr lang="fr-FR" dirty="0" smtClean="0"/>
              <a:t>d’</a:t>
            </a:r>
            <a:r>
              <a:rPr lang="fr-FR" dirty="0" err="1" smtClean="0"/>
              <a:t>antibioréférents</a:t>
            </a:r>
            <a:endParaRPr lang="fr-FR" dirty="0" smtClean="0"/>
          </a:p>
          <a:p>
            <a:pPr lvl="1"/>
            <a:r>
              <a:rPr lang="fr-FR" dirty="0"/>
              <a:t>Binôme responsable : infectiologue – médecin </a:t>
            </a:r>
            <a:r>
              <a:rPr lang="fr-FR" dirty="0" smtClean="0"/>
              <a:t>généraliste</a:t>
            </a:r>
          </a:p>
          <a:p>
            <a:pPr lvl="1"/>
            <a:r>
              <a:rPr lang="fr-FR" dirty="0" smtClean="0"/>
              <a:t>Pb de recrutement et de financement pérenne</a:t>
            </a:r>
          </a:p>
          <a:p>
            <a:r>
              <a:rPr lang="fr-FR" dirty="0" smtClean="0"/>
              <a:t>Equipes mobiles d’antibiothérapie</a:t>
            </a:r>
          </a:p>
          <a:p>
            <a:pPr lvl="1"/>
            <a:r>
              <a:rPr lang="fr-FR" dirty="0"/>
              <a:t>Effecteurs de la politique de bon usage au niveau local (avis, formations…) </a:t>
            </a:r>
            <a:endParaRPr lang="fr-FR" dirty="0" smtClean="0"/>
          </a:p>
          <a:p>
            <a:pPr lvl="1"/>
            <a:r>
              <a:rPr lang="fr-FR" dirty="0" smtClean="0"/>
              <a:t>Relations </a:t>
            </a:r>
            <a:r>
              <a:rPr lang="fr-FR" dirty="0"/>
              <a:t>étroites avec </a:t>
            </a:r>
            <a:r>
              <a:rPr lang="fr-FR" dirty="0" err="1"/>
              <a:t>antibioréférents</a:t>
            </a:r>
            <a:r>
              <a:rPr lang="fr-FR" dirty="0"/>
              <a:t> (petits ES), les généralistes, les EMS </a:t>
            </a:r>
            <a:endParaRPr lang="fr-FR" dirty="0" smtClean="0"/>
          </a:p>
          <a:p>
            <a:pPr lvl="1"/>
            <a:r>
              <a:rPr lang="fr-FR" dirty="0" smtClean="0"/>
              <a:t>Collaboration </a:t>
            </a:r>
            <a:r>
              <a:rPr lang="fr-FR" dirty="0"/>
              <a:t>avec les </a:t>
            </a:r>
            <a:r>
              <a:rPr lang="fr-FR" dirty="0" smtClean="0"/>
              <a:t>EOH</a:t>
            </a:r>
          </a:p>
          <a:p>
            <a:pPr lvl="1"/>
            <a:r>
              <a:rPr lang="fr-FR" dirty="0"/>
              <a:t>Trio : infectiologue – pharmacien – microbiologiste - + IDE formé(e ) en </a:t>
            </a:r>
            <a:r>
              <a:rPr lang="fr-FR" dirty="0" smtClean="0"/>
              <a:t>infectiologie</a:t>
            </a:r>
          </a:p>
          <a:p>
            <a:pPr lvl="2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régional, </a:t>
            </a:r>
            <a:r>
              <a:rPr lang="fr-FR" dirty="0"/>
              <a:t>les CRATB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Centres </a:t>
            </a:r>
            <a:r>
              <a:rPr lang="fr-FR" dirty="0"/>
              <a:t>régionaux en antibiothérapie</a:t>
            </a:r>
          </a:p>
        </p:txBody>
      </p:sp>
    </p:spTree>
    <p:extLst>
      <p:ext uri="{BB962C8B-B14F-4D97-AF65-F5344CB8AC3E}">
        <p14:creationId xmlns:p14="http://schemas.microsoft.com/office/powerpoint/2010/main" val="26067667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Il y a des outils</a:t>
            </a:r>
          </a:p>
          <a:p>
            <a:r>
              <a:rPr lang="fr-FR" dirty="0" smtClean="0"/>
              <a:t>Il faut une volonté institutionnelle</a:t>
            </a:r>
          </a:p>
          <a:p>
            <a:r>
              <a:rPr lang="fr-FR" dirty="0" smtClean="0"/>
              <a:t>Et du temps médical</a:t>
            </a:r>
            <a:endParaRPr lang="fr-FR" dirty="0" smtClean="0"/>
          </a:p>
        </p:txBody>
      </p:sp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46538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0"/>
            <a:ext cx="9180512" cy="1196752"/>
          </a:xfrm>
        </p:spPr>
        <p:txBody>
          <a:bodyPr/>
          <a:lstStyle/>
          <a:p>
            <a:r>
              <a:rPr lang="fr-FR" sz="3600" dirty="0" smtClean="0"/>
              <a:t>Les carbapénémases: données CNR 2012-2020</a:t>
            </a:r>
            <a:endParaRPr lang="fr-FR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653584" y="6360474"/>
            <a:ext cx="1944216" cy="400110"/>
          </a:xfrm>
          <a:prstGeom prst="rect">
            <a:avLst/>
          </a:prstGeom>
          <a:solidFill>
            <a:srgbClr val="66FF66"/>
          </a:solidFill>
          <a:extLst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BEH 16/11/21</a:t>
            </a:r>
            <a:endParaRPr lang="fr-FR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396" y="1419225"/>
            <a:ext cx="2314376" cy="258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090" y="4224300"/>
            <a:ext cx="1595239" cy="193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424" y="4221088"/>
            <a:ext cx="1778279" cy="194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179" y="4221088"/>
            <a:ext cx="1687129" cy="194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5" y="4226256"/>
            <a:ext cx="3166212" cy="253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90" y="1248414"/>
            <a:ext cx="3051659" cy="297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890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Poids de la </a:t>
            </a:r>
            <a:r>
              <a:rPr lang="fr-FR" dirty="0" err="1" smtClean="0"/>
              <a:t>multirésistance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Poids de la résistance actuelle</a:t>
            </a:r>
          </a:p>
          <a:p>
            <a:pPr lvl="1"/>
            <a:r>
              <a:rPr lang="fr-FR" dirty="0" smtClean="0"/>
              <a:t>4,95 millions de DC associés à la résistance en 2019</a:t>
            </a:r>
          </a:p>
          <a:p>
            <a:pPr lvl="2"/>
            <a:r>
              <a:rPr lang="fr-FR" dirty="0" smtClean="0"/>
              <a:t>Dont 1,5 millions / infections respiratoires basses</a:t>
            </a:r>
          </a:p>
          <a:p>
            <a:pPr lvl="2"/>
            <a:endParaRPr lang="fr-FR" dirty="0" smtClean="0"/>
          </a:p>
          <a:p>
            <a:endParaRPr lang="fr-FR" dirty="0"/>
          </a:p>
          <a:p>
            <a:r>
              <a:rPr lang="fr-FR" dirty="0" smtClean="0"/>
              <a:t>Estimations pour 2050 si la tendance actuelle continue</a:t>
            </a:r>
          </a:p>
          <a:p>
            <a:pPr lvl="1"/>
            <a:r>
              <a:rPr lang="fr-FR" dirty="0" smtClean="0"/>
              <a:t>10 millions DC/an</a:t>
            </a:r>
          </a:p>
          <a:p>
            <a:pPr lvl="1"/>
            <a:r>
              <a:rPr lang="fr-FR" dirty="0" smtClean="0"/>
              <a:t>100 000 milliards de $ /an (~le PIB annuel de la terre)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115616" y="5390661"/>
            <a:ext cx="7056784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1600" b="1" dirty="0">
                <a:solidFill>
                  <a:schemeClr val="lt1"/>
                </a:solidFill>
                <a:latin typeface="Calibri" panose="020F0502020204030204" pitchFamily="34" charset="0"/>
              </a:rPr>
              <a:t>The Review on Antimicrobial Resistance, Chaired by Jim O’Neill</a:t>
            </a:r>
          </a:p>
          <a:p>
            <a:r>
              <a:rPr lang="en-US" sz="1600" b="1" dirty="0">
                <a:solidFill>
                  <a:schemeClr val="lt1"/>
                </a:solidFill>
                <a:latin typeface="Calibri" panose="020F0502020204030204" pitchFamily="34" charset="0"/>
              </a:rPr>
              <a:t>Tackling a global health crisis: initial steps, </a:t>
            </a:r>
            <a:r>
              <a:rPr lang="en-US" sz="1600" b="1" dirty="0" err="1">
                <a:solidFill>
                  <a:schemeClr val="lt1"/>
                </a:solidFill>
                <a:latin typeface="Calibri" panose="020F0502020204030204" pitchFamily="34" charset="0"/>
              </a:rPr>
              <a:t>fevrier</a:t>
            </a:r>
            <a:r>
              <a:rPr lang="en-US" sz="1600" b="1" dirty="0">
                <a:solidFill>
                  <a:schemeClr val="lt1"/>
                </a:solidFill>
                <a:latin typeface="Calibri" panose="020F0502020204030204" pitchFamily="34" charset="0"/>
              </a:rPr>
              <a:t> 2015</a:t>
            </a:r>
            <a:endParaRPr lang="fr-FR" sz="1600" b="1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5656" y="3284984"/>
            <a:ext cx="7056784" cy="3385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Antimicrobial Resistance Collaborators Lancet 2022; 399: 629–55</a:t>
            </a:r>
            <a:endParaRPr lang="fr-FR" sz="1600" b="1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308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152 cas appariés à 152 coli non BLSE et 152 culture -</a:t>
            </a:r>
          </a:p>
          <a:p>
            <a:r>
              <a:rPr lang="fr-FR" dirty="0" err="1" smtClean="0"/>
              <a:t>FdR</a:t>
            </a:r>
            <a:r>
              <a:rPr lang="fr-FR" dirty="0" smtClean="0"/>
              <a:t> en multivariée</a:t>
            </a:r>
          </a:p>
          <a:p>
            <a:r>
              <a:rPr lang="fr-FR" dirty="0" smtClean="0"/>
              <a:t>Coli BSLE vs non BLSE</a:t>
            </a:r>
          </a:p>
          <a:p>
            <a:pPr lvl="1"/>
            <a:r>
              <a:rPr lang="fr-FR" dirty="0" smtClean="0"/>
              <a:t>Pays de naissance hors Europe: 		OR 2,4 </a:t>
            </a:r>
          </a:p>
          <a:p>
            <a:pPr lvl="1"/>
            <a:r>
              <a:rPr lang="fr-FR" dirty="0" smtClean="0"/>
              <a:t>Infection chronique/récidivante peau/urine:  	OR 2,9</a:t>
            </a:r>
          </a:p>
          <a:p>
            <a:pPr lvl="1"/>
            <a:r>
              <a:rPr lang="fr-FR" dirty="0" smtClean="0"/>
              <a:t>Hospitalisation dans les 6 mois: 		OR 2</a:t>
            </a:r>
          </a:p>
          <a:p>
            <a:pPr lvl="1"/>
            <a:r>
              <a:rPr lang="fr-FR" dirty="0" smtClean="0"/>
              <a:t>Séjour en réanimation:			OR 2,3</a:t>
            </a:r>
          </a:p>
          <a:p>
            <a:pPr lvl="1"/>
            <a:r>
              <a:rPr lang="fr-FR" b="1" dirty="0" smtClean="0">
                <a:solidFill>
                  <a:srgbClr val="FF0000"/>
                </a:solidFill>
              </a:rPr>
              <a:t>Antibiothérapie depuis l’inclusion: 		OR 2</a:t>
            </a:r>
          </a:p>
          <a:p>
            <a:r>
              <a:rPr lang="fr-FR" dirty="0" smtClean="0"/>
              <a:t>Coli BLSE vs culture –</a:t>
            </a:r>
          </a:p>
          <a:p>
            <a:pPr lvl="1"/>
            <a:r>
              <a:rPr lang="fr-FR" dirty="0"/>
              <a:t>Pays de naissance hors Europe: </a:t>
            </a:r>
            <a:r>
              <a:rPr lang="fr-FR" dirty="0" smtClean="0"/>
              <a:t>		OR 3,1</a:t>
            </a:r>
          </a:p>
          <a:p>
            <a:pPr lvl="1"/>
            <a:r>
              <a:rPr lang="fr-FR" dirty="0" smtClean="0"/>
              <a:t>Sexe féminin: 				OR 2,5</a:t>
            </a:r>
          </a:p>
          <a:p>
            <a:pPr lvl="1"/>
            <a:r>
              <a:rPr lang="fr-FR" dirty="0" smtClean="0"/>
              <a:t>Dépendance: 				OR 7 </a:t>
            </a:r>
            <a:endParaRPr lang="fr-FR" dirty="0"/>
          </a:p>
          <a:p>
            <a:pPr lvl="1"/>
            <a:r>
              <a:rPr lang="fr-FR" dirty="0"/>
              <a:t>Infection chronique/récidivante peau/urine:  </a:t>
            </a:r>
            <a:r>
              <a:rPr lang="fr-FR" dirty="0" smtClean="0"/>
              <a:t>	OR 8,7</a:t>
            </a:r>
          </a:p>
          <a:p>
            <a:pPr lvl="1"/>
            <a:r>
              <a:rPr lang="fr-FR" dirty="0" smtClean="0"/>
              <a:t>Sonde urinaire dans les 6 mois: 		OR 4,4</a:t>
            </a:r>
          </a:p>
          <a:p>
            <a:pPr lvl="1"/>
            <a:r>
              <a:rPr lang="fr-FR" dirty="0" smtClean="0"/>
              <a:t>1 dispositif invasif depuis l’admission: 	OR 4,2</a:t>
            </a:r>
            <a:endParaRPr lang="fr-FR" dirty="0"/>
          </a:p>
          <a:p>
            <a:pPr lvl="1"/>
            <a:r>
              <a:rPr lang="fr-FR" b="1" dirty="0">
                <a:solidFill>
                  <a:srgbClr val="FF0000"/>
                </a:solidFill>
              </a:rPr>
              <a:t>Antibiothérapie depuis l’inclusion: </a:t>
            </a:r>
            <a:r>
              <a:rPr lang="fr-FR" b="1" dirty="0" smtClean="0">
                <a:solidFill>
                  <a:srgbClr val="FF0000"/>
                </a:solidFill>
              </a:rPr>
              <a:t>		OR 3,3</a:t>
            </a:r>
            <a:endParaRPr lang="fr-FR" b="1" dirty="0">
              <a:solidFill>
                <a:srgbClr val="FF0000"/>
              </a:solidFill>
            </a:endParaRPr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FdR</a:t>
            </a:r>
            <a:r>
              <a:rPr lang="fr-FR" dirty="0" smtClean="0"/>
              <a:t> de Coli BLSE à Paris</a:t>
            </a:r>
            <a:endParaRPr lang="fr-FR" dirty="0"/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3563938" y="6092825"/>
            <a:ext cx="3528342" cy="336550"/>
          </a:xfrm>
          <a:prstGeom prst="rect">
            <a:avLst/>
          </a:prstGeom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lt1"/>
                </a:solidFill>
                <a:latin typeface="Calibri" panose="020F0502020204030204" pitchFamily="34" charset="0"/>
                <a:cs typeface="+mn-cs"/>
              </a:rPr>
              <a:t>Nicolas-</a:t>
            </a:r>
            <a:r>
              <a:rPr lang="en-US" sz="1600" b="1" dirty="0" err="1">
                <a:solidFill>
                  <a:schemeClr val="lt1"/>
                </a:solidFill>
                <a:latin typeface="Calibri" panose="020F0502020204030204" pitchFamily="34" charset="0"/>
                <a:cs typeface="+mn-cs"/>
              </a:rPr>
              <a:t>Chanoine</a:t>
            </a:r>
            <a:r>
              <a:rPr lang="en-US" sz="1600" b="1" dirty="0">
                <a:solidFill>
                  <a:schemeClr val="lt1"/>
                </a:solidFill>
                <a:latin typeface="Calibri" panose="020F0502020204030204" pitchFamily="34" charset="0"/>
                <a:cs typeface="+mn-cs"/>
              </a:rPr>
              <a:t> et al, </a:t>
            </a:r>
            <a:r>
              <a:rPr lang="en-US" sz="1600" b="1" dirty="0" err="1">
                <a:solidFill>
                  <a:schemeClr val="lt1"/>
                </a:solidFill>
                <a:latin typeface="Calibri" panose="020F0502020204030204" pitchFamily="34" charset="0"/>
                <a:cs typeface="+mn-cs"/>
              </a:rPr>
              <a:t>PLoS</a:t>
            </a:r>
            <a:r>
              <a:rPr lang="en-US" sz="1600" b="1" dirty="0">
                <a:solidFill>
                  <a:schemeClr val="lt1"/>
                </a:solidFill>
                <a:latin typeface="Calibri" panose="020F0502020204030204" pitchFamily="34" charset="0"/>
                <a:cs typeface="+mn-cs"/>
              </a:rPr>
              <a:t> One 2012</a:t>
            </a:r>
            <a:endParaRPr lang="fr-FR" sz="1600" b="1" dirty="0">
              <a:solidFill>
                <a:schemeClr val="lt1"/>
              </a:solidFill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93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5013" y="5229225"/>
            <a:ext cx="1512887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Espace réservé du contenu 3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dirty="0" smtClean="0"/>
              <a:t>Réanimation Bichat</a:t>
            </a:r>
          </a:p>
          <a:p>
            <a:r>
              <a:rPr lang="fr-FR" dirty="0" smtClean="0"/>
              <a:t>Dépistage entrée puis hebdo de 523 patients</a:t>
            </a:r>
          </a:p>
          <a:p>
            <a:r>
              <a:rPr lang="fr-FR" dirty="0" smtClean="0"/>
              <a:t>Colonisation </a:t>
            </a:r>
            <a:r>
              <a:rPr lang="fr-FR" dirty="0" err="1" smtClean="0"/>
              <a:t>Carba</a:t>
            </a:r>
            <a:r>
              <a:rPr lang="fr-FR" dirty="0" smtClean="0"/>
              <a:t>-R: </a:t>
            </a:r>
          </a:p>
          <a:p>
            <a:pPr lvl="1"/>
            <a:r>
              <a:rPr lang="fr-FR" dirty="0" smtClean="0"/>
              <a:t>5,6% à 1 </a:t>
            </a:r>
            <a:r>
              <a:rPr lang="fr-FR" dirty="0" err="1" smtClean="0"/>
              <a:t>sem</a:t>
            </a:r>
            <a:endParaRPr lang="fr-FR" dirty="0" smtClean="0"/>
          </a:p>
          <a:p>
            <a:pPr lvl="1"/>
            <a:r>
              <a:rPr lang="fr-FR" dirty="0" smtClean="0"/>
              <a:t>58,6% - 6 </a:t>
            </a:r>
            <a:r>
              <a:rPr lang="fr-FR" dirty="0" err="1" smtClean="0"/>
              <a:t>sem</a:t>
            </a:r>
            <a:endParaRPr lang="fr-FR" dirty="0" smtClean="0"/>
          </a:p>
          <a:p>
            <a:pPr lvl="1"/>
            <a:r>
              <a:rPr lang="fr-FR" dirty="0" smtClean="0"/>
              <a:t>Majorité PARC</a:t>
            </a:r>
          </a:p>
          <a:p>
            <a:r>
              <a:rPr lang="fr-FR" dirty="0" smtClean="0"/>
              <a:t>Seul </a:t>
            </a:r>
            <a:r>
              <a:rPr lang="fr-FR" dirty="0" err="1" smtClean="0"/>
              <a:t>FdR</a:t>
            </a:r>
            <a:r>
              <a:rPr lang="fr-FR" dirty="0" smtClean="0"/>
              <a:t> en multivarié: exposition </a:t>
            </a:r>
            <a:r>
              <a:rPr lang="fr-FR" dirty="0" err="1" smtClean="0"/>
              <a:t>imipénème</a:t>
            </a:r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err="1"/>
              <a:t>FdR</a:t>
            </a:r>
            <a:r>
              <a:rPr lang="fr-FR" dirty="0"/>
              <a:t> de </a:t>
            </a:r>
            <a:r>
              <a:rPr lang="fr-FR" dirty="0" smtClean="0"/>
              <a:t>BGN IMP-R </a:t>
            </a:r>
            <a:r>
              <a:rPr lang="fr-FR" dirty="0"/>
              <a:t>à Paris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508625" y="6334125"/>
            <a:ext cx="3600450" cy="3397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600" b="1" dirty="0">
                <a:latin typeface="Calibri" panose="020F0502020204030204" pitchFamily="34" charset="0"/>
              </a:rPr>
              <a:t>Armand-Lefèvre AAC  2013;57:1448-95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5241925"/>
            <a:ext cx="3024188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ZoneTexte 4"/>
          <p:cNvSpPr txBox="1">
            <a:spLocks noChangeArrowheads="1"/>
          </p:cNvSpPr>
          <p:nvPr/>
        </p:nvSpPr>
        <p:spPr bwMode="auto">
          <a:xfrm>
            <a:off x="3276600" y="5157788"/>
            <a:ext cx="1296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Odds ratio</a:t>
            </a:r>
          </a:p>
        </p:txBody>
      </p:sp>
    </p:spTree>
    <p:extLst>
      <p:ext uri="{BB962C8B-B14F-4D97-AF65-F5344CB8AC3E}">
        <p14:creationId xmlns:p14="http://schemas.microsoft.com/office/powerpoint/2010/main" val="3041853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CA634D6-79EF-4827-AEAA-BF6B6196C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/>
              <a:t>Escherichia coli: </a:t>
            </a:r>
            <a:r>
              <a:rPr lang="fr-FR" dirty="0">
                <a:solidFill>
                  <a:prstClr val="black"/>
                </a:solidFill>
                <a:cs typeface="Calibri" panose="020F0502020204030204" pitchFamily="34" charset="0"/>
              </a:rPr>
              <a:t>infections urinaires </a:t>
            </a:r>
            <a:r>
              <a:rPr lang="fr-FR" dirty="0" smtClean="0"/>
              <a:t>ville + EHPAD 2018</a:t>
            </a:r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D65941F-DFAF-4CA0-9B47-9095084D00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569639" y="5805264"/>
            <a:ext cx="3498171" cy="369332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pPr marL="109537" indent="0">
              <a:spcBef>
                <a:spcPct val="0"/>
              </a:spcBef>
              <a:buNone/>
            </a:pPr>
            <a:r>
              <a:rPr lang="en-US" sz="1800" dirty="0" err="1" smtClean="0">
                <a:cs typeface="Calibri" panose="020F0502020204030204" pitchFamily="34" charset="0"/>
              </a:rPr>
              <a:t>Medqual</a:t>
            </a:r>
            <a:r>
              <a:rPr lang="en-US" sz="1800" dirty="0" smtClean="0">
                <a:cs typeface="Calibri" panose="020F0502020204030204" pitchFamily="34" charset="0"/>
              </a:rPr>
              <a:t>/PRIMO/SPF</a:t>
            </a:r>
            <a:endParaRPr lang="en-US" sz="1800" dirty="0">
              <a:cs typeface="Calibri" panose="020F0502020204030204" pitchFamily="34" charset="0"/>
            </a:endParaRP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C77D43B7-53D3-4CC5-A37D-8D454C23C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029579"/>
              </p:ext>
            </p:extLst>
          </p:nvPr>
        </p:nvGraphicFramePr>
        <p:xfrm>
          <a:off x="1424450" y="1312725"/>
          <a:ext cx="5894274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518">
                  <a:extLst>
                    <a:ext uri="{9D8B030D-6E8A-4147-A177-3AD203B41FA5}">
                      <a16:colId xmlns:a16="http://schemas.microsoft.com/office/drawing/2014/main" val="3117802883"/>
                    </a:ext>
                  </a:extLst>
                </a:gridCol>
                <a:gridCol w="778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6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5005">
                  <a:extLst>
                    <a:ext uri="{9D8B030D-6E8A-4147-A177-3AD203B41FA5}">
                      <a16:colId xmlns:a16="http://schemas.microsoft.com/office/drawing/2014/main" val="18250122"/>
                    </a:ext>
                  </a:extLst>
                </a:gridCol>
              </a:tblGrid>
              <a:tr h="288692"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Antibiotiques </a:t>
                      </a:r>
                      <a:endParaRPr lang="fr-FR" sz="18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~300000</a:t>
                      </a:r>
                      <a:r>
                        <a:rPr lang="fr-FR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souches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Ville</a:t>
                      </a:r>
                      <a:endParaRPr lang="fr-FR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Ehpad</a:t>
                      </a:r>
                      <a:r>
                        <a:rPr lang="fr-FR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isolé</a:t>
                      </a:r>
                      <a:endParaRPr lang="fr-FR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Ehpad</a:t>
                      </a:r>
                      <a:r>
                        <a:rPr lang="fr-FR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lié à un </a:t>
                      </a:r>
                      <a:r>
                        <a:rPr lang="fr-FR" sz="18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eds</a:t>
                      </a:r>
                      <a:endParaRPr lang="fr-FR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884193"/>
                  </a:ext>
                </a:extLst>
              </a:tr>
              <a:tr h="288692">
                <a:tc>
                  <a:txBody>
                    <a:bodyPr/>
                    <a:lstStyle/>
                    <a:p>
                      <a:r>
                        <a:rPr lang="fr-FR" sz="18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Amox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41,8%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52,8%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55,6%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968173"/>
                  </a:ext>
                </a:extLst>
              </a:tr>
              <a:tr h="288692">
                <a:tc>
                  <a:txBody>
                    <a:bodyPr/>
                    <a:lstStyle/>
                    <a:p>
                      <a:r>
                        <a:rPr lang="fr-FR" sz="18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Amoxi</a:t>
                      </a:r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8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clav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16,9%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25,6%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33,5%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139870"/>
                  </a:ext>
                </a:extLst>
              </a:tr>
              <a:tr h="288692">
                <a:tc>
                  <a:txBody>
                    <a:bodyPr/>
                    <a:lstStyle/>
                    <a:p>
                      <a:r>
                        <a:rPr lang="fr-FR" sz="18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Mecillinam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6,7%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10,6%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11,4%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692">
                <a:tc>
                  <a:txBody>
                    <a:bodyPr/>
                    <a:lstStyle/>
                    <a:p>
                      <a:r>
                        <a:rPr lang="fr-FR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Cefixime</a:t>
                      </a:r>
                      <a:r>
                        <a:rPr lang="fr-F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4,3%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11,2%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13,7%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163228"/>
                  </a:ext>
                </a:extLst>
              </a:tr>
              <a:tr h="288692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C3G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3,2%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8,6%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11,4%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701783"/>
                  </a:ext>
                </a:extLst>
              </a:tr>
              <a:tr h="288692">
                <a:tc>
                  <a:txBody>
                    <a:bodyPr/>
                    <a:lstStyle/>
                    <a:p>
                      <a:r>
                        <a:rPr lang="fr-FR" sz="18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Ertapeneme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0,07%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0,02%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0,2%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976619"/>
                  </a:ext>
                </a:extLst>
              </a:tr>
              <a:tr h="288692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FQ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18,7%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21,8%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343222"/>
                  </a:ext>
                </a:extLst>
              </a:tr>
              <a:tr h="288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Cotrimoxazole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19,8%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22,6%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21,2%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692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Fosfomycine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0,9%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1,8%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1,6%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692">
                <a:tc>
                  <a:txBody>
                    <a:bodyPr/>
                    <a:lstStyle/>
                    <a:p>
                      <a:r>
                        <a:rPr lang="fr-FR" sz="18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Nitrofurantoine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0,6%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1,2%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08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12177</TotalTime>
  <Words>1935</Words>
  <Application>Microsoft Office PowerPoint</Application>
  <PresentationFormat>Affichage à l'écran (4:3)</PresentationFormat>
  <Paragraphs>608</Paragraphs>
  <Slides>49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61" baseType="lpstr">
      <vt:lpstr>ＭＳ Ｐゴシック</vt:lpstr>
      <vt:lpstr>ＭＳ Ｐゴシック</vt:lpstr>
      <vt:lpstr>SimSun</vt:lpstr>
      <vt:lpstr>Arial</vt:lpstr>
      <vt:lpstr>Arial Narrow</vt:lpstr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Mise en place d'une politique du bon usage des antibiotiques </vt:lpstr>
      <vt:lpstr>Première partie</vt:lpstr>
      <vt:lpstr>Présentation PowerPoint</vt:lpstr>
      <vt:lpstr>Résistances en 2020: infections invasives</vt:lpstr>
      <vt:lpstr>Les carbapénémases: données CNR 2012-2020</vt:lpstr>
      <vt:lpstr>Poids de la multirésistance</vt:lpstr>
      <vt:lpstr>FdR de Coli BLSE à Paris</vt:lpstr>
      <vt:lpstr>FdR de BGN IMP-R à Paris</vt:lpstr>
      <vt:lpstr>Escherichia coli: infections urinaires ville + EHPAD 2018</vt:lpstr>
      <vt:lpstr>Une BLSE en souvenir de voyage</vt:lpstr>
      <vt:lpstr>Consommation en ville, 2020  2,4 fois plus que les Pays bas</vt:lpstr>
      <vt:lpstr>Consommation à l’hôpital, 2020  2,2 fois plus que les Pays bas</vt:lpstr>
      <vt:lpstr>Evolution depuis 1997</vt:lpstr>
      <vt:lpstr>L’impact du confinement Evolution des consommation</vt:lpstr>
      <vt:lpstr>L’impact du confinement Evolution des consommation</vt:lpstr>
      <vt:lpstr>Pourquoi agir sur les antibiotiques ?</vt:lpstr>
      <vt:lpstr>Politique de bon usage en EdS</vt:lpstr>
      <vt:lpstr>Commission des anti-infectieux</vt:lpstr>
      <vt:lpstr>Outils disponibles en ligne</vt:lpstr>
      <vt:lpstr>Actions locales</vt:lpstr>
      <vt:lpstr>Pas (plus) d’indicateur obligatoire</vt:lpstr>
      <vt:lpstr>Suivi des consommations</vt:lpstr>
      <vt:lpstr>Consores</vt:lpstr>
      <vt:lpstr>Présentation PowerPoint</vt:lpstr>
      <vt:lpstr>Consores  Suivi des consommations</vt:lpstr>
      <vt:lpstr>Consores  Suivi des résistances</vt:lpstr>
      <vt:lpstr>Evolution de consommation en MCO</vt:lpstr>
      <vt:lpstr>Evolution résistances hémocultures</vt:lpstr>
      <vt:lpstr>Au total, surveillance macro</vt:lpstr>
      <vt:lpstr>Actions locales</vt:lpstr>
      <vt:lpstr>Indicateur (bientôt) obligatoire: HAS IRB</vt:lpstr>
      <vt:lpstr>Indicateur (bientôt) obligatoire: HAS IRB</vt:lpstr>
      <vt:lpstr>Indicateur HAS IRB: Benchmarking</vt:lpstr>
      <vt:lpstr>Max 7j pour les pneumonies: aller plus loin</vt:lpstr>
      <vt:lpstr>Aller plus loin: conseil en ATB Tourcoing</vt:lpstr>
      <vt:lpstr>Conseil en ATB Tourcoing</vt:lpstr>
      <vt:lpstr>Indicateurs de bon usage: le +</vt:lpstr>
      <vt:lpstr>Indicateurs de bon usage: le +</vt:lpstr>
      <vt:lpstr>Indicateurs de bon usage: le +</vt:lpstr>
      <vt:lpstr>Indicateurs de bon usage: le -</vt:lpstr>
      <vt:lpstr>Autre évaluation: Antibioprophylaxie</vt:lpstr>
      <vt:lpstr>Evaluation antibioprophylaxie Correct sur tous les critères :</vt:lpstr>
      <vt:lpstr>Prioriser les actions locales: CAI</vt:lpstr>
      <vt:lpstr>Prioriser les actions locales: niveau patient</vt:lpstr>
      <vt:lpstr>Liste d’antibiotiques critiques:  recommandations SPILF 2022 à la demande de la DGS</vt:lpstr>
      <vt:lpstr>Un truc dont on ne parle pas, la traçabilité</vt:lpstr>
      <vt:lpstr>Pour la ville; quelques outils</vt:lpstr>
      <vt:lpstr>En régional, les CRATB  Centres régionaux en antibiothérapie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ABT-SOT</dc:title>
  <dc:creator>Serge Alfandari</dc:creator>
  <cp:lastModifiedBy>salfandari</cp:lastModifiedBy>
  <cp:revision>909</cp:revision>
  <dcterms:created xsi:type="dcterms:W3CDTF">2010-11-21T17:00:31Z</dcterms:created>
  <dcterms:modified xsi:type="dcterms:W3CDTF">2022-03-16T17:26:45Z</dcterms:modified>
</cp:coreProperties>
</file>