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71" r:id="rId2"/>
    <p:sldId id="274" r:id="rId3"/>
    <p:sldId id="276" r:id="rId4"/>
    <p:sldId id="280" r:id="rId5"/>
    <p:sldId id="292" r:id="rId6"/>
    <p:sldId id="277" r:id="rId7"/>
    <p:sldId id="275" r:id="rId8"/>
    <p:sldId id="282" r:id="rId9"/>
    <p:sldId id="281" r:id="rId10"/>
    <p:sldId id="289" r:id="rId11"/>
    <p:sldId id="290" r:id="rId12"/>
    <p:sldId id="296" r:id="rId13"/>
    <p:sldId id="297" r:id="rId14"/>
    <p:sldId id="295" r:id="rId15"/>
    <p:sldId id="287" r:id="rId16"/>
    <p:sldId id="285" r:id="rId17"/>
    <p:sldId id="278" r:id="rId18"/>
    <p:sldId id="291" r:id="rId19"/>
    <p:sldId id="294" r:id="rId20"/>
    <p:sldId id="286" r:id="rId21"/>
  </p:sldIdLst>
  <p:sldSz cx="9144000" cy="5143500" type="screen16x9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 baseline="300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 baseline="300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 baseline="300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 baseline="300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 baseline="300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 baseline="300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 baseline="300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 baseline="300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 baseline="300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4583"/>
    <a:srgbClr val="65BA4E"/>
    <a:srgbClr val="73BA66"/>
    <a:srgbClr val="00AA45"/>
    <a:srgbClr val="BDCB11"/>
    <a:srgbClr val="2385C3"/>
    <a:srgbClr val="174CC2"/>
    <a:srgbClr val="76A833"/>
    <a:srgbClr val="314C8C"/>
    <a:srgbClr val="D53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/>
    <p:restoredTop sz="94694"/>
  </p:normalViewPr>
  <p:slideViewPr>
    <p:cSldViewPr>
      <p:cViewPr varScale="1">
        <p:scale>
          <a:sx n="74" d="100"/>
          <a:sy n="74" d="100"/>
        </p:scale>
        <p:origin x="77" y="5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4328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pPr>
              <a:defRPr/>
            </a:pPr>
            <a:fld id="{7EFF9024-DFF5-9244-9A5F-B8D18FA3ED4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9239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pPr>
              <a:defRPr/>
            </a:pPr>
            <a:fld id="{64C916F6-F198-4F40-AA50-C9A7F296B6F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62457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30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5243B7D-9BA4-5E4B-8D57-2AE38E2BF8EA}" type="slidenum">
              <a:rPr lang="fr-FR" sz="1200" baseline="0"/>
              <a:pPr/>
              <a:t>1</a:t>
            </a:fld>
            <a:endParaRPr lang="fr-FR" sz="1200" baseline="0"/>
          </a:p>
        </p:txBody>
      </p:sp>
      <p:sp>
        <p:nvSpPr>
          <p:cNvPr id="6758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D940845A-ACF5-D845-8109-8905D4263D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8283B5C-553B-4A46-AEB7-1772CEE2F258}" type="slidenum">
              <a:rPr lang="fr-FR" altLang="fr-FR" sz="1200" baseline="0" smtClean="0"/>
              <a:pPr/>
              <a:t>2</a:t>
            </a:fld>
            <a:endParaRPr lang="fr-FR" altLang="fr-FR" sz="1200" baseline="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D8718809-520F-AA42-90EC-D271168835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C848CE1-4339-3240-896F-A06FE56D7C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fr-FR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314C8C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dirty="0"/>
              <a:t>Cliquez pour modifier le style des sous-titres du masque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98247-2835-334F-9570-D0EE6898CED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055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171451"/>
            <a:ext cx="8915400" cy="539354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3F13E-E7E6-2B4D-991E-DB1F1762008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8563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915150" y="171450"/>
            <a:ext cx="2228850" cy="4114800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28600" y="171450"/>
            <a:ext cx="6534150" cy="41148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BCD41-76F0-6643-BB74-A039C43A88E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5104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171451"/>
            <a:ext cx="8915400" cy="539354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73BA66"/>
              </a:buClr>
              <a:defRPr>
                <a:solidFill>
                  <a:srgbClr val="314C8C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F98D7-E57B-5E40-BAE5-1531F77C536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168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314C8C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89306-2A05-C446-9067-8A6C58F5A37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209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171451"/>
            <a:ext cx="8915400" cy="539354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3400" y="1200150"/>
            <a:ext cx="3810000" cy="3086100"/>
          </a:xfrm>
        </p:spPr>
        <p:txBody>
          <a:bodyPr/>
          <a:lstStyle>
            <a:lvl1pPr>
              <a:defRPr sz="2800">
                <a:solidFill>
                  <a:srgbClr val="314C8C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495800" y="1200150"/>
            <a:ext cx="3810000" cy="3086100"/>
          </a:xfrm>
        </p:spPr>
        <p:txBody>
          <a:bodyPr/>
          <a:lstStyle>
            <a:lvl1pPr>
              <a:defRPr sz="2800">
                <a:solidFill>
                  <a:srgbClr val="314C8C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8E142-791B-D04B-A146-58F68976803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5090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14C8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>
                <a:solidFill>
                  <a:srgbClr val="314C8C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14C8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>
                <a:solidFill>
                  <a:srgbClr val="314C8C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38432-4C74-9545-AFF0-FDA119FBC23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0248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171451"/>
            <a:ext cx="8915400" cy="539354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5729D-A66C-3543-BEF2-2F125974712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96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66C89-117A-D643-BA36-EA50F597BB0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463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86761-7BE1-E043-92C3-3A9C25A2D67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080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31571-CB7F-EA47-A27D-E4B7E52778D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8799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0015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4800600"/>
            <a:ext cx="1905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/>
            </a:lvl1pPr>
          </a:lstStyle>
          <a:p>
            <a:pPr>
              <a:defRPr/>
            </a:pPr>
            <a:fld id="{F466A809-3E2B-4F4C-8936-E62A5D6D091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29" name="Rectangle 19"/>
          <p:cNvSpPr>
            <a:spLocks noChangeArrowheads="1"/>
          </p:cNvSpPr>
          <p:nvPr userDrawn="1"/>
        </p:nvSpPr>
        <p:spPr bwMode="auto">
          <a:xfrm>
            <a:off x="0" y="1"/>
            <a:ext cx="9144000" cy="863600"/>
          </a:xfrm>
          <a:prstGeom prst="rect">
            <a:avLst/>
          </a:prstGeom>
          <a:solidFill>
            <a:srgbClr val="65BA4E"/>
          </a:solidFill>
          <a:ln>
            <a:noFill/>
          </a:ln>
        </p:spPr>
        <p:txBody>
          <a:bodyPr anchor="ctr"/>
          <a:lstStyle/>
          <a:p>
            <a:pPr eaLnBrk="1" hangingPunct="1"/>
            <a:endParaRPr lang="fr-FR" b="1" dirty="0">
              <a:solidFill>
                <a:srgbClr val="000090"/>
              </a:solidFill>
              <a:highlight>
                <a:srgbClr val="00AA45"/>
              </a:highlight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71451"/>
            <a:ext cx="89154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0141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8" name="Text Box 20"/>
          <p:cNvSpPr txBox="1">
            <a:spLocks noChangeArrowheads="1"/>
          </p:cNvSpPr>
          <p:nvPr userDrawn="1"/>
        </p:nvSpPr>
        <p:spPr bwMode="auto">
          <a:xfrm>
            <a:off x="476250" y="4864327"/>
            <a:ext cx="216023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fr-FR" sz="800" b="1" baseline="0" dirty="0">
                <a:solidFill>
                  <a:schemeClr val="tx1"/>
                </a:solidFill>
                <a:latin typeface="Arial Narrow" charset="0"/>
              </a:rPr>
              <a:t>23</a:t>
            </a:r>
            <a:r>
              <a:rPr lang="fr-FR" sz="800" b="1" dirty="0">
                <a:solidFill>
                  <a:schemeClr val="tx1"/>
                </a:solidFill>
                <a:latin typeface="Arial Narrow" charset="0"/>
              </a:rPr>
              <a:t>es</a:t>
            </a:r>
            <a:r>
              <a:rPr lang="fr-FR" sz="800" b="1" baseline="0" dirty="0">
                <a:solidFill>
                  <a:schemeClr val="tx1"/>
                </a:solidFill>
                <a:latin typeface="Arial Narrow" charset="0"/>
              </a:rPr>
              <a:t> JNI, Bordeaux </a:t>
            </a:r>
            <a:r>
              <a:rPr lang="fr-FR" sz="800" baseline="0" dirty="0">
                <a:solidFill>
                  <a:schemeClr val="tx1"/>
                </a:solidFill>
                <a:latin typeface="Arial Narrow" charset="0"/>
              </a:rPr>
              <a:t>du 15 au 17/06/2022</a:t>
            </a:r>
            <a:endParaRPr lang="fr-FR" sz="1000" baseline="0" dirty="0">
              <a:solidFill>
                <a:schemeClr val="tx1"/>
              </a:solidFill>
              <a:latin typeface="Arial Narrow" charset="0"/>
            </a:endParaRPr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5877A09C-4000-9E45-865E-03801A77243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33350" y="4722558"/>
            <a:ext cx="342900" cy="3429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184482"/>
          </a:solidFill>
          <a:latin typeface="Arial Narrow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184482"/>
          </a:solidFill>
          <a:latin typeface="Arial Narrow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184482"/>
          </a:solidFill>
          <a:latin typeface="Arial Narrow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184482"/>
          </a:solidFill>
          <a:latin typeface="Arial Narrow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5BA4E"/>
        </a:buClr>
        <a:buChar char="•"/>
        <a:defRPr sz="2800" b="1">
          <a:solidFill>
            <a:srgbClr val="314C8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E4583"/>
        </a:buClr>
        <a:buFont typeface="Wingdings" charset="2"/>
        <a:buChar char="§"/>
        <a:defRPr sz="2400">
          <a:solidFill>
            <a:srgbClr val="314C8C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314C8C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314C8C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314C8C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 baseline="30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F3FD85C-BCF8-154E-9520-E5E7DBB7CCED}" type="slidenum">
              <a:rPr lang="fr-FR" sz="1400" baseline="0" smtClean="0"/>
              <a:pPr/>
              <a:t>1</a:t>
            </a:fld>
            <a:endParaRPr lang="fr-FR" sz="1400" baseline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2622" y="1816467"/>
            <a:ext cx="8353178" cy="1152649"/>
          </a:xfrm>
        </p:spPr>
        <p:txBody>
          <a:bodyPr/>
          <a:lstStyle/>
          <a:p>
            <a:pPr algn="ctr" eaLnBrk="1" hangingPunct="1"/>
            <a:br>
              <a:rPr lang="fr-FR" sz="4400" dirty="0">
                <a:solidFill>
                  <a:srgbClr val="6E4583"/>
                </a:solidFill>
                <a:ea typeface="ＭＳ Ｐゴシック" charset="0"/>
                <a:cs typeface="Arial Narrow"/>
              </a:rPr>
            </a:br>
            <a:br>
              <a:rPr lang="fr-FR" sz="4400" dirty="0">
                <a:solidFill>
                  <a:srgbClr val="6E4583"/>
                </a:solidFill>
                <a:ea typeface="ＭＳ Ｐゴシック" charset="0"/>
                <a:cs typeface="Arial Narrow"/>
              </a:rPr>
            </a:br>
            <a:r>
              <a:rPr lang="fr-FR" sz="4400" dirty="0" err="1">
                <a:solidFill>
                  <a:srgbClr val="6E4583"/>
                </a:solidFill>
                <a:ea typeface="ＭＳ Ｐゴシック" charset="0"/>
                <a:cs typeface="Arial Narrow"/>
              </a:rPr>
              <a:t>Séroimmunologie</a:t>
            </a:r>
            <a:r>
              <a:rPr lang="fr-FR" sz="4400" dirty="0">
                <a:solidFill>
                  <a:srgbClr val="6E4583"/>
                </a:solidFill>
                <a:ea typeface="ＭＳ Ｐゴシック" charset="0"/>
                <a:cs typeface="Arial Narrow"/>
              </a:rPr>
              <a:t> et infections fongiques : quel bilan au 21e siècle ?</a:t>
            </a:r>
            <a:br>
              <a:rPr lang="fr-FR" sz="4000" dirty="0">
                <a:solidFill>
                  <a:srgbClr val="314C8C"/>
                </a:solidFill>
                <a:latin typeface="Arial Narrow"/>
                <a:ea typeface="ＭＳ Ｐゴシック" charset="0"/>
                <a:cs typeface="Arial Narrow"/>
              </a:rPr>
            </a:br>
            <a:r>
              <a:rPr lang="fr-FR" sz="2000" dirty="0">
                <a:solidFill>
                  <a:srgbClr val="314C8C"/>
                </a:solidFill>
                <a:latin typeface="Arial Narrow"/>
                <a:ea typeface="ＭＳ Ｐゴシック" charset="0"/>
                <a:cs typeface="Arial Narrow"/>
              </a:rPr>
              <a:t> </a:t>
            </a:r>
            <a:br>
              <a:rPr lang="fr-FR" sz="4000" dirty="0">
                <a:solidFill>
                  <a:srgbClr val="314C8C"/>
                </a:solidFill>
                <a:latin typeface="Arial Narrow"/>
                <a:ea typeface="ＭＳ Ｐゴシック" charset="0"/>
                <a:cs typeface="Arial Narrow"/>
              </a:rPr>
            </a:br>
            <a:r>
              <a:rPr lang="fr-FR" sz="2400" b="0" dirty="0">
                <a:solidFill>
                  <a:schemeClr val="tx1"/>
                </a:solidFill>
                <a:latin typeface="Arial Narrow"/>
                <a:ea typeface="ＭＳ Ｐゴシック" charset="0"/>
                <a:cs typeface="Arial Narrow"/>
              </a:rPr>
              <a:t>Dr Serge </a:t>
            </a:r>
            <a:r>
              <a:rPr lang="fr-FR" sz="2400" b="0" dirty="0" err="1">
                <a:solidFill>
                  <a:schemeClr val="tx1"/>
                </a:solidFill>
                <a:latin typeface="Arial Narrow"/>
                <a:ea typeface="ＭＳ Ｐゴシック" charset="0"/>
                <a:cs typeface="Arial Narrow"/>
              </a:rPr>
              <a:t>Alfandari</a:t>
            </a:r>
            <a:r>
              <a:rPr lang="fr-FR" sz="2400" b="0" dirty="0">
                <a:solidFill>
                  <a:schemeClr val="tx1"/>
                </a:solidFill>
                <a:latin typeface="Arial Narrow"/>
                <a:ea typeface="ＭＳ Ｐゴシック" charset="0"/>
                <a:cs typeface="Arial Narrow"/>
              </a:rPr>
              <a:t>, </a:t>
            </a:r>
            <a:r>
              <a:rPr lang="fr-FR" sz="2400" b="0" dirty="0">
                <a:solidFill>
                  <a:schemeClr val="tx1"/>
                </a:solidFill>
                <a:ea typeface="ＭＳ Ｐゴシック" charset="0"/>
                <a:cs typeface="Arial Narrow"/>
              </a:rPr>
              <a:t>Infectiologue</a:t>
            </a:r>
            <a:br>
              <a:rPr lang="fr-FR" sz="2400" b="0" dirty="0">
                <a:solidFill>
                  <a:schemeClr val="tx1"/>
                </a:solidFill>
                <a:ea typeface="ＭＳ Ｐゴシック" charset="0"/>
                <a:cs typeface="Arial Narrow"/>
              </a:rPr>
            </a:br>
            <a:r>
              <a:rPr lang="fr-FR" sz="2400" b="0" dirty="0">
                <a:solidFill>
                  <a:schemeClr val="tx1"/>
                </a:solidFill>
                <a:ea typeface="ＭＳ Ｐゴシック" charset="0"/>
                <a:cs typeface="Arial Narrow"/>
              </a:rPr>
              <a:t>CH Tourcoing &amp; </a:t>
            </a:r>
            <a:r>
              <a:rPr lang="fr-FR" sz="2400" b="0" dirty="0">
                <a:solidFill>
                  <a:schemeClr val="tx1"/>
                </a:solidFill>
                <a:latin typeface="Arial Narrow"/>
                <a:ea typeface="ＭＳ Ｐゴシック" charset="0"/>
                <a:cs typeface="Arial Narrow"/>
              </a:rPr>
              <a:t>service des Maladies du Sang, CHU Lille</a:t>
            </a:r>
            <a:endParaRPr lang="fr-FR" b="0" dirty="0">
              <a:solidFill>
                <a:schemeClr val="tx1"/>
              </a:solidFill>
              <a:latin typeface="Arial Narrow"/>
              <a:ea typeface="ＭＳ Ｐゴシック" charset="0"/>
              <a:cs typeface="Arial Narrow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A531402-F29D-E64D-8DBD-AD98F2CB11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789" y="0"/>
            <a:ext cx="9144000" cy="113763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79512" y="1347614"/>
            <a:ext cx="410561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Nouveautés en diagnostic mycologique </a:t>
            </a:r>
            <a:endParaRPr lang="fr-FR" dirty="0"/>
          </a:p>
        </p:txBody>
      </p:sp>
      <p:grpSp>
        <p:nvGrpSpPr>
          <p:cNvPr id="9" name="Groupe 8"/>
          <p:cNvGrpSpPr/>
          <p:nvPr/>
        </p:nvGrpSpPr>
        <p:grpSpPr>
          <a:xfrm>
            <a:off x="6012160" y="4371950"/>
            <a:ext cx="2441103" cy="566738"/>
            <a:chOff x="114673" y="6291262"/>
            <a:chExt cx="2441103" cy="566738"/>
          </a:xfrm>
        </p:grpSpPr>
        <p:pic>
          <p:nvPicPr>
            <p:cNvPr id="10" name="Picture 2" descr="GILA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673" y="6291262"/>
              <a:ext cx="1490662" cy="5667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ZoneTexte 10"/>
            <p:cNvSpPr txBox="1"/>
            <p:nvPr/>
          </p:nvSpPr>
          <p:spPr>
            <a:xfrm>
              <a:off x="755576" y="6389965"/>
              <a:ext cx="18002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rgbClr val="002060"/>
                  </a:solidFill>
                </a:rPr>
                <a:t>www.gilar.org  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ECIL 2012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3400" y="1200150"/>
            <a:ext cx="8503096" cy="3086100"/>
          </a:xfrm>
        </p:spPr>
        <p:txBody>
          <a:bodyPr>
            <a:normAutofit fontScale="92500"/>
          </a:bodyPr>
          <a:lstStyle/>
          <a:p>
            <a:r>
              <a:rPr lang="fr-FR" dirty="0" err="1"/>
              <a:t>Galactomannane</a:t>
            </a:r>
            <a:r>
              <a:rPr lang="fr-FR" dirty="0"/>
              <a:t> /Aspergillose:  </a:t>
            </a:r>
            <a:r>
              <a:rPr lang="fr-FR" sz="2600" dirty="0">
                <a:solidFill>
                  <a:srgbClr val="FF0000"/>
                </a:solidFill>
              </a:rPr>
              <a:t>Gradé AII</a:t>
            </a:r>
            <a:endParaRPr lang="fr-FR" dirty="0"/>
          </a:p>
          <a:p>
            <a:pPr lvl="1"/>
            <a:r>
              <a:rPr lang="fr-FR" dirty="0"/>
              <a:t>LBA/LCS ou  sang, 1 test </a:t>
            </a:r>
            <a:r>
              <a:rPr lang="fr-FR" dirty="0">
                <a:solidFill>
                  <a:srgbClr val="FF0000"/>
                </a:solidFill>
              </a:rPr>
              <a:t>≥ 0,7</a:t>
            </a:r>
            <a:r>
              <a:rPr lang="fr-FR" dirty="0"/>
              <a:t> ou 2 tests consécutifs </a:t>
            </a:r>
            <a:r>
              <a:rPr lang="fr-FR" dirty="0">
                <a:solidFill>
                  <a:srgbClr val="FF0000"/>
                </a:solidFill>
              </a:rPr>
              <a:t>&gt;0,5</a:t>
            </a:r>
            <a:endParaRPr lang="fr-FR" b="1" dirty="0">
              <a:solidFill>
                <a:srgbClr val="FF0000"/>
              </a:solidFill>
            </a:endParaRPr>
          </a:p>
          <a:p>
            <a:pPr lvl="1"/>
            <a:r>
              <a:rPr lang="fr-FR" dirty="0"/>
              <a:t>Persistance GM élevé: facteur de mauvais pronostic</a:t>
            </a:r>
          </a:p>
          <a:p>
            <a:r>
              <a:rPr lang="fr-FR" dirty="0"/>
              <a:t>B-d-</a:t>
            </a:r>
            <a:r>
              <a:rPr lang="fr-FR" dirty="0" err="1"/>
              <a:t>glucane</a:t>
            </a:r>
            <a:r>
              <a:rPr lang="fr-FR" dirty="0"/>
              <a:t> sérum IFI sauf crypto/mucor:</a:t>
            </a:r>
            <a:r>
              <a:rPr lang="fr-FR" sz="2600" dirty="0"/>
              <a:t> </a:t>
            </a:r>
            <a:r>
              <a:rPr lang="fr-FR" sz="2600" dirty="0">
                <a:solidFill>
                  <a:srgbClr val="FF0000"/>
                </a:solidFill>
              </a:rPr>
              <a:t>Gradé AII</a:t>
            </a:r>
            <a:endParaRPr lang="fr-FR" dirty="0"/>
          </a:p>
          <a:p>
            <a:pPr lvl="1"/>
            <a:r>
              <a:rPr lang="fr-FR" dirty="0"/>
              <a:t>Nombreuses incertitudes</a:t>
            </a:r>
          </a:p>
          <a:p>
            <a:r>
              <a:rPr lang="fr-FR" dirty="0"/>
              <a:t>Ag/</a:t>
            </a:r>
            <a:r>
              <a:rPr lang="fr-FR" dirty="0" err="1"/>
              <a:t>Ac</a:t>
            </a:r>
            <a:r>
              <a:rPr lang="fr-FR" dirty="0"/>
              <a:t> </a:t>
            </a:r>
            <a:r>
              <a:rPr lang="fr-FR" dirty="0" err="1"/>
              <a:t>Mannane</a:t>
            </a:r>
            <a:r>
              <a:rPr lang="fr-FR" dirty="0"/>
              <a:t>/anti-</a:t>
            </a:r>
            <a:r>
              <a:rPr lang="fr-FR" dirty="0" err="1"/>
              <a:t>mannane</a:t>
            </a:r>
            <a:r>
              <a:rPr lang="fr-FR" dirty="0"/>
              <a:t> </a:t>
            </a:r>
            <a:r>
              <a:rPr lang="fr-FR" sz="2600" dirty="0">
                <a:solidFill>
                  <a:srgbClr val="FF0000"/>
                </a:solidFill>
              </a:rPr>
              <a:t>Gradé BIII/CHS et CII/</a:t>
            </a:r>
            <a:r>
              <a:rPr lang="fr-FR" sz="2600" dirty="0" err="1">
                <a:solidFill>
                  <a:srgbClr val="FF0000"/>
                </a:solidFill>
              </a:rPr>
              <a:t>candidémie</a:t>
            </a:r>
            <a:endParaRPr lang="fr-FR" dirty="0"/>
          </a:p>
          <a:p>
            <a:pPr marL="742950" lvl="2" indent="-342900">
              <a:buClr>
                <a:srgbClr val="73BA66"/>
              </a:buClr>
            </a:pPr>
            <a:r>
              <a:rPr lang="fr-FR" dirty="0"/>
              <a:t>Nombreuses incertitudes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F98D7-E57B-5E40-BAE5-1531F77C536A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5724128" y="4371950"/>
            <a:ext cx="2516523" cy="277641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92075" tIns="46038" rIns="92075" bIns="46038" anchor="ctr">
            <a:spAutoFit/>
          </a:bodyPr>
          <a:lstStyle>
            <a:defPPr>
              <a:defRPr lang="fr-FR"/>
            </a:defPPr>
            <a:lvl1pPr>
              <a:defRPr sz="18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altLang="fr-FR" dirty="0" err="1"/>
              <a:t>Marchetti</a:t>
            </a:r>
            <a:r>
              <a:rPr lang="fr-FR" altLang="fr-FR" dirty="0"/>
              <a:t> el al, BMT 2012;47:846-54</a:t>
            </a:r>
          </a:p>
        </p:txBody>
      </p:sp>
    </p:spTree>
    <p:extLst>
      <p:ext uri="{BB962C8B-B14F-4D97-AF65-F5344CB8AC3E}">
        <p14:creationId xmlns:p14="http://schemas.microsoft.com/office/powerpoint/2010/main" val="211519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ESCMID 2018: Aspergillose - </a:t>
            </a:r>
            <a:r>
              <a:rPr lang="fr-FR" dirty="0" err="1"/>
              <a:t>galactomannane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3400" y="1200150"/>
            <a:ext cx="8287072" cy="3086100"/>
          </a:xfrm>
        </p:spPr>
        <p:txBody>
          <a:bodyPr>
            <a:noAutofit/>
          </a:bodyPr>
          <a:lstStyle/>
          <a:p>
            <a:r>
              <a:rPr lang="fr-FR" sz="1800" dirty="0"/>
              <a:t>Gradation par population de patients</a:t>
            </a:r>
          </a:p>
          <a:p>
            <a:pPr marL="742950" lvl="2" indent="-342900">
              <a:buClr>
                <a:srgbClr val="73BA66"/>
              </a:buClr>
            </a:pPr>
            <a:r>
              <a:rPr lang="fr-FR" sz="1400" dirty="0"/>
              <a:t>Seuil </a:t>
            </a:r>
            <a:r>
              <a:rPr lang="fr-FR" sz="1400" b="1" dirty="0">
                <a:solidFill>
                  <a:srgbClr val="FF0000"/>
                </a:solidFill>
              </a:rPr>
              <a:t>≥ 0,5 </a:t>
            </a:r>
            <a:r>
              <a:rPr lang="fr-FR" sz="1400" dirty="0"/>
              <a:t>(double prélèvement, ou double passage recommandé)</a:t>
            </a:r>
          </a:p>
          <a:p>
            <a:pPr marL="342900" lvl="1" indent="-342900">
              <a:buClr>
                <a:srgbClr val="73BA66"/>
              </a:buClr>
            </a:pPr>
            <a:r>
              <a:rPr lang="fr-FR" sz="1800" b="1" dirty="0"/>
              <a:t>Diagnostic</a:t>
            </a:r>
            <a:r>
              <a:rPr lang="fr-FR" sz="1800" dirty="0"/>
              <a:t>:</a:t>
            </a:r>
          </a:p>
          <a:p>
            <a:pPr marL="742950" lvl="2" indent="-342900">
              <a:buClr>
                <a:srgbClr val="73BA66"/>
              </a:buClr>
            </a:pPr>
            <a:r>
              <a:rPr lang="fr-FR" sz="1800" dirty="0"/>
              <a:t>Sang </a:t>
            </a:r>
            <a:r>
              <a:rPr lang="fr-FR" sz="1800" dirty="0" err="1"/>
              <a:t>Onco</a:t>
            </a:r>
            <a:r>
              <a:rPr lang="fr-FR" sz="1800" dirty="0"/>
              <a:t>-hémato </a:t>
            </a:r>
            <a:r>
              <a:rPr lang="fr-FR" sz="1800" dirty="0" err="1"/>
              <a:t>neutropéniques</a:t>
            </a:r>
            <a:r>
              <a:rPr lang="fr-FR" dirty="0"/>
              <a:t> </a:t>
            </a:r>
            <a:r>
              <a:rPr lang="fr-FR" b="1" dirty="0">
                <a:solidFill>
                  <a:srgbClr val="FF0000"/>
                </a:solidFill>
              </a:rPr>
              <a:t>AII</a:t>
            </a:r>
            <a:r>
              <a:rPr lang="fr-FR" sz="1400" dirty="0"/>
              <a:t>,</a:t>
            </a:r>
            <a:r>
              <a:rPr lang="fr-FR" sz="1800" dirty="0"/>
              <a:t> non </a:t>
            </a:r>
            <a:r>
              <a:rPr lang="fr-FR" sz="1800" dirty="0" err="1"/>
              <a:t>neutropéniques</a:t>
            </a:r>
            <a:r>
              <a:rPr lang="fr-FR" sz="1400" dirty="0"/>
              <a:t> </a:t>
            </a:r>
            <a:r>
              <a:rPr lang="fr-FR" b="1" dirty="0">
                <a:solidFill>
                  <a:srgbClr val="FF0000"/>
                </a:solidFill>
              </a:rPr>
              <a:t>BII</a:t>
            </a:r>
            <a:r>
              <a:rPr lang="fr-FR" sz="1400" dirty="0"/>
              <a:t>, </a:t>
            </a:r>
            <a:r>
              <a:rPr lang="fr-FR" sz="1800" dirty="0"/>
              <a:t>autres</a:t>
            </a:r>
            <a:r>
              <a:rPr lang="fr-FR" dirty="0"/>
              <a:t> </a:t>
            </a:r>
            <a:r>
              <a:rPr lang="fr-FR" b="1" dirty="0">
                <a:solidFill>
                  <a:srgbClr val="FF0000"/>
                </a:solidFill>
              </a:rPr>
              <a:t>CII</a:t>
            </a:r>
          </a:p>
          <a:p>
            <a:pPr marL="742950" lvl="2" indent="-342900">
              <a:buClr>
                <a:srgbClr val="73BA66"/>
              </a:buClr>
            </a:pPr>
            <a:r>
              <a:rPr lang="fr-FR" sz="1800" dirty="0"/>
              <a:t>LBA</a:t>
            </a:r>
            <a:r>
              <a:rPr lang="fr-FR" sz="1400" dirty="0"/>
              <a:t> </a:t>
            </a:r>
            <a:r>
              <a:rPr lang="fr-FR" b="1" dirty="0">
                <a:solidFill>
                  <a:srgbClr val="FF0000"/>
                </a:solidFill>
              </a:rPr>
              <a:t>AII</a:t>
            </a:r>
            <a:r>
              <a:rPr lang="fr-FR" sz="1400" dirty="0"/>
              <a:t> – </a:t>
            </a:r>
            <a:r>
              <a:rPr lang="fr-FR" sz="1800" dirty="0"/>
              <a:t>LCS</a:t>
            </a:r>
            <a:r>
              <a:rPr lang="fr-FR" sz="1400" dirty="0"/>
              <a:t> </a:t>
            </a:r>
            <a:r>
              <a:rPr lang="fr-FR" b="1" dirty="0">
                <a:solidFill>
                  <a:srgbClr val="FF0000"/>
                </a:solidFill>
              </a:rPr>
              <a:t>BII</a:t>
            </a:r>
            <a:r>
              <a:rPr lang="fr-FR" sz="1400" dirty="0"/>
              <a:t> –</a:t>
            </a:r>
            <a:r>
              <a:rPr lang="fr-FR" sz="1800" dirty="0"/>
              <a:t> biopsies </a:t>
            </a:r>
            <a:r>
              <a:rPr lang="fr-FR" sz="1800" dirty="0" err="1"/>
              <a:t>pulm</a:t>
            </a:r>
            <a:r>
              <a:rPr lang="fr-FR" sz="1800" dirty="0"/>
              <a:t> </a:t>
            </a:r>
            <a:r>
              <a:rPr lang="fr-FR" b="1" dirty="0">
                <a:solidFill>
                  <a:srgbClr val="FF0000"/>
                </a:solidFill>
              </a:rPr>
              <a:t>BII</a:t>
            </a:r>
          </a:p>
          <a:p>
            <a:r>
              <a:rPr lang="fr-FR" sz="1800" dirty="0"/>
              <a:t>Dépistage</a:t>
            </a:r>
          </a:p>
          <a:p>
            <a:pPr lvl="1"/>
            <a:r>
              <a:rPr lang="fr-FR" sz="1600" dirty="0"/>
              <a:t>Neutropénie prolongée, allo HSCT sans prophylaxie: </a:t>
            </a:r>
            <a:r>
              <a:rPr lang="fr-FR" sz="1800" b="1" dirty="0">
                <a:solidFill>
                  <a:srgbClr val="FF0000"/>
                </a:solidFill>
              </a:rPr>
              <a:t>AI</a:t>
            </a:r>
          </a:p>
          <a:p>
            <a:pPr lvl="1"/>
            <a:r>
              <a:rPr lang="fr-FR" sz="1600" dirty="0"/>
              <a:t>Neutropénie prolongée, allo HSCT avec prophylaxie: </a:t>
            </a:r>
            <a:r>
              <a:rPr lang="fr-FR" sz="1800" b="1" dirty="0">
                <a:solidFill>
                  <a:srgbClr val="FF0000"/>
                </a:solidFill>
              </a:rPr>
              <a:t>DIII</a:t>
            </a:r>
          </a:p>
          <a:p>
            <a:r>
              <a:rPr lang="fr-FR" sz="1800" dirty="0"/>
              <a:t>B-D-</a:t>
            </a:r>
            <a:r>
              <a:rPr lang="fr-FR" sz="1800" dirty="0" err="1"/>
              <a:t>glucane</a:t>
            </a:r>
            <a:r>
              <a:rPr lang="fr-FR" sz="1800" dirty="0"/>
              <a:t>: diagnostic et dépistage: </a:t>
            </a:r>
            <a:r>
              <a:rPr lang="fr-FR" sz="1800" b="1" dirty="0">
                <a:solidFill>
                  <a:srgbClr val="FF0000"/>
                </a:solidFill>
              </a:rPr>
              <a:t>CII à CIII</a:t>
            </a:r>
          </a:p>
          <a:p>
            <a:r>
              <a:rPr lang="fr-FR" sz="1800" dirty="0" err="1"/>
              <a:t>Lateral</a:t>
            </a:r>
            <a:r>
              <a:rPr lang="fr-FR" sz="1800" dirty="0"/>
              <a:t> flow </a:t>
            </a:r>
            <a:r>
              <a:rPr lang="fr-FR" sz="1800" dirty="0" err="1"/>
              <a:t>device</a:t>
            </a:r>
            <a:r>
              <a:rPr lang="fr-FR" sz="1800" dirty="0"/>
              <a:t>: Diagnostic: </a:t>
            </a:r>
            <a:r>
              <a:rPr lang="fr-FR" sz="1800" b="1" dirty="0">
                <a:solidFill>
                  <a:srgbClr val="FF0000"/>
                </a:solidFill>
              </a:rPr>
              <a:t>BII</a:t>
            </a:r>
          </a:p>
          <a:p>
            <a:pPr lvl="1"/>
            <a:endParaRPr lang="fr-FR" sz="1600" b="1" dirty="0">
              <a:solidFill>
                <a:srgbClr val="FF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EF98D7-E57B-5E40-BAE5-1531F77C536A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5724128" y="4371950"/>
            <a:ext cx="2326534" cy="277641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92075" tIns="46038" rIns="92075" bIns="46038" anchor="ctr">
            <a:spAutoFit/>
          </a:bodyPr>
          <a:lstStyle>
            <a:defPPr>
              <a:defRPr lang="fr-FR"/>
            </a:defPPr>
            <a:lvl1pPr>
              <a:defRPr sz="18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altLang="fr-FR" dirty="0"/>
              <a:t>Ullmann et al, CMI 2018;24:e1-28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7497417" y="2643758"/>
            <a:ext cx="1398060" cy="720080"/>
          </a:xfrm>
          <a:prstGeom prst="wedgeRectCallout">
            <a:avLst>
              <a:gd name="adj1" fmla="val -140443"/>
              <a:gd name="adj2" fmla="val 8247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aseline="0" dirty="0">
                <a:solidFill>
                  <a:srgbClr val="000000"/>
                </a:solidFill>
              </a:rPr>
              <a:t>Trouble in </a:t>
            </a:r>
            <a:r>
              <a:rPr lang="fr-FR" sz="2000" baseline="0" dirty="0" err="1">
                <a:solidFill>
                  <a:srgbClr val="000000"/>
                </a:solidFill>
              </a:rPr>
              <a:t>paradise</a:t>
            </a:r>
            <a:endParaRPr kumimoji="0" lang="fr-FR" sz="2000" b="0" i="0" u="none" strike="noStrike" cap="none" normalizeH="0" baseline="30000" dirty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7156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Performance du </a:t>
            </a:r>
            <a:r>
              <a:rPr lang="fr-FR" dirty="0" err="1"/>
              <a:t>galactomannane</a:t>
            </a:r>
            <a:r>
              <a:rPr lang="fr-FR" dirty="0"/>
              <a:t> dans le sérum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C5729D-A66C-3543-BEF2-2F125974712B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4788024" y="4587974"/>
            <a:ext cx="4180119" cy="369974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92075" tIns="46038" rIns="92075" bIns="46038" anchor="ctr">
            <a:spAutoFit/>
          </a:bodyPr>
          <a:lstStyle>
            <a:defPPr>
              <a:defRPr lang="fr-FR"/>
            </a:defPPr>
            <a:lvl1pPr>
              <a:defRPr sz="18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altLang="fr-FR" dirty="0" err="1"/>
              <a:t>Leeflang</a:t>
            </a:r>
            <a:r>
              <a:rPr lang="fr-FR" altLang="fr-FR" baseline="0" dirty="0"/>
              <a:t> </a:t>
            </a:r>
            <a:r>
              <a:rPr lang="fr-FR" altLang="fr-FR" dirty="0"/>
              <a:t>et al, Cochrane </a:t>
            </a:r>
            <a:r>
              <a:rPr lang="fr-FR" altLang="fr-FR" dirty="0" err="1"/>
              <a:t>Dartabase</a:t>
            </a:r>
            <a:r>
              <a:rPr lang="fr-FR" altLang="fr-FR" dirty="0"/>
              <a:t> </a:t>
            </a:r>
            <a:r>
              <a:rPr lang="fr-FR" altLang="fr-FR" dirty="0" err="1"/>
              <a:t>Syst</a:t>
            </a:r>
            <a:r>
              <a:rPr lang="fr-FR" altLang="fr-FR" dirty="0"/>
              <a:t> </a:t>
            </a:r>
            <a:r>
              <a:rPr lang="fr-FR" altLang="fr-FR" dirty="0" err="1"/>
              <a:t>Rev</a:t>
            </a:r>
            <a:r>
              <a:rPr lang="fr-FR" altLang="fr-FR" dirty="0"/>
              <a:t> 2015;12:cd007394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915566"/>
            <a:ext cx="4152900" cy="367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38765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DB87FE-28F7-B7E6-44B5-C39E7ED78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Différence de sensibilité selon les sous populations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58C94A3-A646-C499-5205-B8506AE0A3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Meilleur chez les patients neutropéniques 78%</a:t>
            </a:r>
          </a:p>
          <a:p>
            <a:pPr lvl="1"/>
            <a:r>
              <a:rPr lang="fr-FR" dirty="0"/>
              <a:t>Mécanisme </a:t>
            </a:r>
            <a:r>
              <a:rPr lang="fr-FR" dirty="0" err="1"/>
              <a:t>angioinvasif</a:t>
            </a:r>
            <a:endParaRPr lang="fr-FR" dirty="0"/>
          </a:p>
          <a:p>
            <a:r>
              <a:rPr lang="fr-FR" dirty="0"/>
              <a:t>Transplantés d’organe solide 51%</a:t>
            </a:r>
          </a:p>
          <a:p>
            <a:r>
              <a:rPr lang="fr-FR" dirty="0"/>
              <a:t>Patients de réanimation 42%</a:t>
            </a:r>
          </a:p>
          <a:p>
            <a:r>
              <a:rPr lang="fr-FR" dirty="0"/>
              <a:t>Médiocre au cours des CAPA 3-20%</a:t>
            </a:r>
          </a:p>
          <a:p>
            <a:pPr lvl="1"/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751AFC3-C3F3-4160-C8EC-AD8E1B178D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C5729D-A66C-3543-BEF2-2F125974712B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35CFC1E-D2C5-7713-27FC-5694FA068942}"/>
              </a:ext>
            </a:extLst>
          </p:cNvPr>
          <p:cNvSpPr txBox="1"/>
          <p:nvPr/>
        </p:nvSpPr>
        <p:spPr>
          <a:xfrm>
            <a:off x="4760277" y="3867894"/>
            <a:ext cx="4180119" cy="1108638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92075" tIns="46038" rIns="92075" bIns="46038" anchor="ctr">
            <a:spAutoFit/>
          </a:bodyPr>
          <a:lstStyle>
            <a:defPPr>
              <a:defRPr lang="fr-FR"/>
            </a:defPPr>
            <a:lvl1pPr>
              <a:defRPr sz="18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just"/>
            <a:r>
              <a:rPr lang="fr-FR" altLang="fr-FR" dirty="0" err="1"/>
              <a:t>Leeflang</a:t>
            </a:r>
            <a:r>
              <a:rPr lang="fr-FR" altLang="fr-FR" baseline="0" dirty="0"/>
              <a:t> </a:t>
            </a:r>
            <a:r>
              <a:rPr lang="fr-FR" altLang="fr-FR" dirty="0"/>
              <a:t>et al, Cochrane </a:t>
            </a:r>
            <a:r>
              <a:rPr lang="fr-FR" altLang="fr-FR" dirty="0" err="1"/>
              <a:t>Dartabase</a:t>
            </a:r>
            <a:r>
              <a:rPr lang="fr-FR" altLang="fr-FR" dirty="0"/>
              <a:t> </a:t>
            </a:r>
            <a:r>
              <a:rPr lang="fr-FR" altLang="fr-FR" dirty="0" err="1"/>
              <a:t>Syst</a:t>
            </a:r>
            <a:r>
              <a:rPr lang="fr-FR" altLang="fr-FR" dirty="0"/>
              <a:t> </a:t>
            </a:r>
            <a:r>
              <a:rPr lang="fr-FR" altLang="fr-FR" dirty="0" err="1"/>
              <a:t>Rev</a:t>
            </a:r>
            <a:r>
              <a:rPr lang="fr-FR" altLang="fr-FR" dirty="0"/>
              <a:t> 2015;12:cd007394</a:t>
            </a:r>
          </a:p>
          <a:p>
            <a:pPr algn="just"/>
            <a:r>
              <a:rPr lang="it-IT" sz="1800" dirty="0"/>
              <a:t>Gioia et al., Mycoses, 2021</a:t>
            </a:r>
            <a:endParaRPr lang="fr-FR" sz="1800" dirty="0"/>
          </a:p>
          <a:p>
            <a:pPr algn="just"/>
            <a:r>
              <a:rPr lang="fr-FR" sz="1800" dirty="0" err="1"/>
              <a:t>Meersseman</a:t>
            </a:r>
            <a:r>
              <a:rPr lang="fr-FR" sz="1800" dirty="0"/>
              <a:t> </a:t>
            </a:r>
            <a:r>
              <a:rPr lang="fr-FR" sz="1800" i="1" dirty="0"/>
              <a:t>et al., </a:t>
            </a:r>
            <a:r>
              <a:rPr lang="fr-FR" sz="1800" dirty="0"/>
              <a:t>Am J </a:t>
            </a:r>
            <a:r>
              <a:rPr lang="fr-FR" sz="1800" dirty="0" err="1"/>
              <a:t>Respir</a:t>
            </a:r>
            <a:r>
              <a:rPr lang="fr-FR" sz="1800" dirty="0"/>
              <a:t> Crit Care Med, 2008;177:27-34</a:t>
            </a:r>
          </a:p>
          <a:p>
            <a:pPr algn="just"/>
            <a:r>
              <a:rPr lang="fr-FR" dirty="0" err="1"/>
              <a:t>Bartoletti</a:t>
            </a:r>
            <a:r>
              <a:rPr lang="fr-FR" dirty="0"/>
              <a:t> et al, Clin Infect Dis  2021; 73: e3606-14</a:t>
            </a:r>
          </a:p>
          <a:p>
            <a:pPr algn="just"/>
            <a:r>
              <a:rPr lang="fr-FR" dirty="0"/>
              <a:t>White et al, Clin Infect Dis 2021;73:e1634-44</a:t>
            </a:r>
          </a:p>
        </p:txBody>
      </p:sp>
    </p:spTree>
    <p:extLst>
      <p:ext uri="{BB962C8B-B14F-4D97-AF65-F5344CB8AC3E}">
        <p14:creationId xmlns:p14="http://schemas.microsoft.com/office/powerpoint/2010/main" val="10362745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Performance du </a:t>
            </a:r>
            <a:r>
              <a:rPr lang="fr-FR" dirty="0" err="1"/>
              <a:t>galactomannane</a:t>
            </a:r>
            <a:r>
              <a:rPr lang="fr-FR" dirty="0"/>
              <a:t> dans le LBA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C5729D-A66C-3543-BEF2-2F125974712B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5724128" y="4814389"/>
            <a:ext cx="3178434" cy="277641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92075" tIns="46038" rIns="92075" bIns="46038" anchor="ctr">
            <a:spAutoFit/>
          </a:bodyPr>
          <a:lstStyle>
            <a:defPPr>
              <a:defRPr lang="fr-FR"/>
            </a:defPPr>
            <a:lvl1pPr>
              <a:defRPr sz="18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altLang="fr-FR" dirty="0"/>
              <a:t>Mercier et al </a:t>
            </a:r>
            <a:r>
              <a:rPr lang="fr-FR" altLang="fr-FR"/>
              <a:t>Clin Infect Dis 2021;72(S2):s89-Sç’</a:t>
            </a:r>
            <a:endParaRPr lang="fr-FR" alt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122D6BD5-BBF8-E001-8C42-7E90850F1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274" y="915566"/>
            <a:ext cx="8430181" cy="3506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000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Impact de la prophylaxie antifongique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3400" y="1200150"/>
            <a:ext cx="8305800" cy="3086100"/>
          </a:xfrm>
        </p:spPr>
        <p:txBody>
          <a:bodyPr/>
          <a:lstStyle/>
          <a:p>
            <a:r>
              <a:rPr lang="fr-FR" sz="2400" dirty="0"/>
              <a:t>121 patients pour 262 épisodes à risque en 4 ans</a:t>
            </a:r>
          </a:p>
          <a:p>
            <a:pPr lvl="1"/>
            <a:r>
              <a:rPr lang="fr-FR" sz="2000" dirty="0"/>
              <a:t>Prophylaxie </a:t>
            </a:r>
            <a:r>
              <a:rPr lang="fr-FR" sz="2000" dirty="0" err="1"/>
              <a:t>posaconazole</a:t>
            </a:r>
            <a:r>
              <a:rPr lang="fr-FR" sz="2000" dirty="0"/>
              <a:t> et Dosage GM 2/</a:t>
            </a:r>
            <a:r>
              <a:rPr lang="fr-FR" sz="2000" dirty="0" err="1"/>
              <a:t>sem</a:t>
            </a:r>
            <a:endParaRPr lang="fr-FR" sz="2000" dirty="0"/>
          </a:p>
          <a:p>
            <a:pPr lvl="1"/>
            <a:r>
              <a:rPr lang="fr-FR" dirty="0"/>
              <a:t>2972 prélèvements</a:t>
            </a:r>
          </a:p>
          <a:p>
            <a:pPr lvl="2"/>
            <a:r>
              <a:rPr lang="fr-FR" sz="1600" dirty="0"/>
              <a:t>5 API diagnostiquées avec GM +</a:t>
            </a:r>
          </a:p>
          <a:p>
            <a:pPr lvl="2"/>
            <a:r>
              <a:rPr lang="fr-FR" sz="1600" dirty="0"/>
              <a:t>30 épisodes avec GM+ dont 26 faits en surveillance</a:t>
            </a:r>
          </a:p>
          <a:p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EF98D7-E57B-5E40-BAE5-1531F77C536A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EC5710C-15AA-299E-4083-5C095948B047}"/>
              </a:ext>
            </a:extLst>
          </p:cNvPr>
          <p:cNvSpPr txBox="1"/>
          <p:nvPr/>
        </p:nvSpPr>
        <p:spPr>
          <a:xfrm>
            <a:off x="5740976" y="4008609"/>
            <a:ext cx="3151504" cy="277641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92075" tIns="46038" rIns="92075" bIns="46038" anchor="ctr">
            <a:spAutoFit/>
          </a:bodyPr>
          <a:lstStyle>
            <a:defPPr>
              <a:defRPr lang="fr-FR"/>
            </a:defPPr>
            <a:lvl1pPr>
              <a:defRPr sz="18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altLang="fr-FR" dirty="0"/>
              <a:t>Duarte et al, Clin Infect Dis 2014;59:1696-1702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CA05960-A41B-10B9-C8FE-1A9DCC025D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22" y="3003798"/>
            <a:ext cx="5093298" cy="1888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2871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Tests rapides: pas une vraie solution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2 marqueurs</a:t>
            </a:r>
          </a:p>
          <a:p>
            <a:pPr lvl="1"/>
            <a:r>
              <a:rPr lang="fr-FR" dirty="0"/>
              <a:t>LFD: </a:t>
            </a:r>
            <a:r>
              <a:rPr lang="fr-FR" dirty="0" err="1"/>
              <a:t>mannoproteine</a:t>
            </a:r>
            <a:endParaRPr lang="fr-FR" dirty="0"/>
          </a:p>
          <a:p>
            <a:pPr lvl="1"/>
            <a:r>
              <a:rPr lang="fr-FR" dirty="0"/>
              <a:t>LFA: </a:t>
            </a:r>
            <a:r>
              <a:rPr lang="fr-FR" dirty="0" err="1"/>
              <a:t>galactomannane</a:t>
            </a:r>
            <a:endParaRPr lang="fr-FR" dirty="0"/>
          </a:p>
          <a:p>
            <a:r>
              <a:rPr lang="fr-FR" dirty="0"/>
              <a:t>Un vrai avantage pratique</a:t>
            </a:r>
          </a:p>
          <a:p>
            <a:pPr lvl="1"/>
            <a:r>
              <a:rPr lang="fr-FR" dirty="0"/>
              <a:t>Accessible sans plateau de mycologie</a:t>
            </a:r>
          </a:p>
          <a:p>
            <a:r>
              <a:rPr lang="fr-FR" dirty="0"/>
              <a:t>Avec lecture manuelle ou, mieux, lecteur numérique</a:t>
            </a:r>
          </a:p>
          <a:p>
            <a:r>
              <a:rPr lang="fr-FR" dirty="0"/>
              <a:t>Spécificité globalement moins bonne que GM sanguin</a:t>
            </a:r>
          </a:p>
          <a:p>
            <a:r>
              <a:rPr lang="fr-FR" dirty="0"/>
              <a:t>Test d’orientation demandant confirmation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EF98D7-E57B-5E40-BAE5-1531F77C536A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5724128" y="4371950"/>
            <a:ext cx="2645019" cy="277641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92075" tIns="46038" rIns="92075" bIns="46038" anchor="ctr">
            <a:spAutoFit/>
          </a:bodyPr>
          <a:lstStyle>
            <a:defPPr>
              <a:defRPr lang="fr-FR"/>
            </a:defPPr>
            <a:lvl1pPr>
              <a:defRPr sz="18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altLang="fr-FR" dirty="0" err="1"/>
              <a:t>Mikulska</a:t>
            </a:r>
            <a:r>
              <a:rPr lang="fr-FR" altLang="fr-FR" dirty="0"/>
              <a:t> M et al, CID 2021;73:a1783-4</a:t>
            </a:r>
          </a:p>
        </p:txBody>
      </p:sp>
    </p:spTree>
    <p:extLst>
      <p:ext uri="{BB962C8B-B14F-4D97-AF65-F5344CB8AC3E}">
        <p14:creationId xmlns:p14="http://schemas.microsoft.com/office/powerpoint/2010/main" val="3829759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Les leçons du COVID: impact de la probabilité « pré test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Exemple: API au cours des inductions de LAM</a:t>
            </a:r>
          </a:p>
          <a:p>
            <a:pPr lvl="1"/>
            <a:r>
              <a:rPr lang="fr-FR" dirty="0"/>
              <a:t>Probabilité ~5%</a:t>
            </a:r>
          </a:p>
          <a:p>
            <a:r>
              <a:rPr lang="fr-FR" dirty="0"/>
              <a:t>Si on a un test avec</a:t>
            </a:r>
          </a:p>
          <a:p>
            <a:pPr lvl="1"/>
            <a:r>
              <a:rPr lang="fr-FR" dirty="0"/>
              <a:t>100% de sensibilité et 95% de spécificité </a:t>
            </a:r>
          </a:p>
          <a:p>
            <a:r>
              <a:rPr lang="fr-FR" dirty="0"/>
              <a:t>Sur 100 patients</a:t>
            </a:r>
          </a:p>
          <a:p>
            <a:pPr lvl="1"/>
            <a:r>
              <a:rPr lang="fr-FR" dirty="0"/>
              <a:t>5 API attendues</a:t>
            </a:r>
          </a:p>
          <a:p>
            <a:pPr lvl="1"/>
            <a:r>
              <a:rPr lang="fr-FR" dirty="0"/>
              <a:t>Mais 10 tests positifs: 5 vrais +;  5 faux +</a:t>
            </a:r>
          </a:p>
          <a:p>
            <a:pPr lvl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EF98D7-E57B-5E40-BAE5-1531F77C536A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83444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Comment </a:t>
            </a:r>
            <a:r>
              <a:rPr lang="fr-FR" dirty="0" err="1"/>
              <a:t>gérér</a:t>
            </a:r>
            <a:r>
              <a:rPr lang="fr-FR" dirty="0"/>
              <a:t> les incertitudes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Mail des mycologues aux cliniciens les plus impliqués (mal </a:t>
            </a:r>
            <a:r>
              <a:rPr lang="fr-FR" dirty="0" err="1"/>
              <a:t>inf</a:t>
            </a:r>
            <a:r>
              <a:rPr lang="fr-FR" dirty="0"/>
              <a:t>, hémato, réa)</a:t>
            </a:r>
          </a:p>
          <a:p>
            <a:r>
              <a:rPr lang="fr-FR" dirty="0"/>
              <a:t>Demandant notre avis sur modalités de communication des résultats de GM</a:t>
            </a:r>
          </a:p>
          <a:p>
            <a:pPr lvl="1"/>
            <a:r>
              <a:rPr lang="fr-FR" dirty="0"/>
              <a:t>20% de faux positifs analytiques (dans population à très haut risque), en dépistage ou en diagnostic</a:t>
            </a:r>
          </a:p>
          <a:p>
            <a:r>
              <a:rPr lang="fr-FR" dirty="0"/>
              <a:t>Faut il annoncer le 1</a:t>
            </a:r>
            <a:r>
              <a:rPr lang="fr-FR" baseline="30000" dirty="0"/>
              <a:t>er</a:t>
            </a:r>
            <a:r>
              <a:rPr lang="fr-FR" dirty="0"/>
              <a:t>, ou attendre la vérification sur une 2</a:t>
            </a:r>
            <a:r>
              <a:rPr lang="fr-FR" baseline="30000" dirty="0"/>
              <a:t>ème</a:t>
            </a:r>
            <a:r>
              <a:rPr lang="fr-FR" dirty="0"/>
              <a:t> série ?</a:t>
            </a:r>
          </a:p>
          <a:p>
            <a:pPr lvl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EF98D7-E57B-5E40-BAE5-1531F77C536A}" type="slidenum">
              <a:rPr lang="fr-FR" smtClean="0"/>
              <a:pPr>
                <a:defRPr/>
              </a:pPr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34910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GM ne suffit pas toujours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Patient de 44 ans, rechute LAM post allogreffe</a:t>
            </a:r>
          </a:p>
          <a:p>
            <a:pPr lvl="1"/>
            <a:r>
              <a:rPr lang="fr-FR" dirty="0"/>
              <a:t>12/4: hyperthermie – TDM: nodule LSD – LBA – GM 2,6</a:t>
            </a:r>
          </a:p>
          <a:p>
            <a:pPr lvl="2"/>
            <a:r>
              <a:rPr lang="fr-FR" dirty="0"/>
              <a:t>Apparait sous IZV: mis sous AMB-L</a:t>
            </a:r>
          </a:p>
          <a:p>
            <a:pPr lvl="1"/>
            <a:r>
              <a:rPr lang="fr-FR" dirty="0"/>
              <a:t>12/5: hyperthermie – SIB – TDM: progression / AMB-L</a:t>
            </a:r>
          </a:p>
          <a:p>
            <a:pPr lvl="2"/>
            <a:r>
              <a:rPr lang="fr-FR" dirty="0"/>
              <a:t>Ponction sous scan plutôt que nouveau LBA</a:t>
            </a:r>
          </a:p>
          <a:p>
            <a:pPr lvl="2"/>
            <a:r>
              <a:rPr lang="fr-FR" dirty="0"/>
              <a:t>Pas de matériel pour culture (tout est dans le formol)</a:t>
            </a:r>
          </a:p>
          <a:p>
            <a:pPr lvl="2"/>
            <a:r>
              <a:rPr lang="fr-FR" dirty="0"/>
              <a:t>PCR </a:t>
            </a:r>
            <a:r>
              <a:rPr lang="fr-FR" i="1" dirty="0"/>
              <a:t>A. </a:t>
            </a:r>
            <a:r>
              <a:rPr lang="fr-FR" i="1" dirty="0" err="1"/>
              <a:t>fumigatus</a:t>
            </a:r>
            <a:r>
              <a:rPr lang="fr-FR" dirty="0"/>
              <a:t> (Ct 27)</a:t>
            </a:r>
          </a:p>
          <a:p>
            <a:pPr lvl="2"/>
            <a:r>
              <a:rPr lang="fr-FR" dirty="0"/>
              <a:t>Mutation TR34/L98H</a:t>
            </a:r>
          </a:p>
          <a:p>
            <a:pPr lvl="2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EF98D7-E57B-5E40-BAE5-1531F77C536A}" type="slidenum">
              <a:rPr lang="fr-FR" smtClean="0"/>
              <a:pPr>
                <a:defRPr/>
              </a:pPr>
              <a:t>19</a:t>
            </a:fld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6394" y="0"/>
            <a:ext cx="1677606" cy="1593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5" y="3075806"/>
            <a:ext cx="1571625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3855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ce réservé du numéro de diapositive 3">
            <a:extLst>
              <a:ext uri="{FF2B5EF4-FFF2-40B4-BE49-F238E27FC236}">
                <a16:creationId xmlns:a16="http://schemas.microsoft.com/office/drawing/2014/main" id="{1DDB78FD-D986-994F-928A-37B28BDBF3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34200" y="4764088"/>
            <a:ext cx="1905000" cy="342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7B63F"/>
              </a:buClr>
              <a:buChar char="•"/>
              <a:defRPr sz="2800" b="1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8F4DAD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6E72682-DCF2-5842-B280-D14C13B78822}" type="slidenum">
              <a:rPr lang="fr-FR" altLang="fr-FR" sz="1400" b="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fr-FR" altLang="fr-FR" sz="1400" b="0">
              <a:latin typeface="Arial" panose="020B0604020202020204" pitchFamily="34" charset="0"/>
            </a:endParaRPr>
          </a:p>
        </p:txBody>
      </p:sp>
      <p:sp>
        <p:nvSpPr>
          <p:cNvPr id="15364" name="Rectangle 1">
            <a:extLst>
              <a:ext uri="{FF2B5EF4-FFF2-40B4-BE49-F238E27FC236}">
                <a16:creationId xmlns:a16="http://schemas.microsoft.com/office/drawing/2014/main" id="{99DBD019-D950-9444-9773-726EA7CEE4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438" y="1276350"/>
            <a:ext cx="873125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77B63F"/>
              </a:buClr>
              <a:buChar char="•"/>
              <a:defRPr sz="2800" b="1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8F4DAD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fr-FR" altLang="fr-FR" sz="2200" dirty="0">
                <a:solidFill>
                  <a:srgbClr val="D53E42"/>
                </a:solidFill>
                <a:latin typeface="Arial" panose="020B0604020202020204" pitchFamily="34" charset="0"/>
              </a:rPr>
              <a:t>Déclaration de liens d’</a:t>
            </a:r>
            <a:r>
              <a:rPr lang="fr-FR" altLang="ja-JP" sz="2200" dirty="0">
                <a:solidFill>
                  <a:srgbClr val="D53E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intérêt avec les industries de santé en rapport avec le thème </a:t>
            </a:r>
            <a:br>
              <a:rPr lang="fr-FR" altLang="ja-JP" sz="2200" dirty="0">
                <a:solidFill>
                  <a:srgbClr val="D53E4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altLang="ja-JP" sz="2200" dirty="0">
                <a:solidFill>
                  <a:srgbClr val="D53E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 présentation (loi du 04/03/2002) :</a:t>
            </a:r>
          </a:p>
        </p:txBody>
      </p:sp>
      <p:sp>
        <p:nvSpPr>
          <p:cNvPr id="15365" name="Rectangle 12">
            <a:extLst>
              <a:ext uri="{FF2B5EF4-FFF2-40B4-BE49-F238E27FC236}">
                <a16:creationId xmlns:a16="http://schemas.microsoft.com/office/drawing/2014/main" id="{96C7C1DB-4E0A-2D40-BF0C-40CD456E60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711450"/>
            <a:ext cx="6480175" cy="297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77B63F"/>
              </a:buClr>
              <a:buChar char="•"/>
              <a:defRPr sz="2800" b="1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8F4DAD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fr-FR" altLang="fr-FR" sz="2000" b="0">
                <a:solidFill>
                  <a:srgbClr val="D53E42"/>
                </a:solidFill>
                <a:latin typeface="Arial" panose="020B0604020202020204" pitchFamily="34" charset="0"/>
              </a:rPr>
              <a:t>Consultant ou membre d’</a:t>
            </a:r>
            <a:r>
              <a:rPr lang="fr-FR" altLang="ja-JP" sz="2000" b="0">
                <a:solidFill>
                  <a:srgbClr val="D53E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conseil scientifique</a:t>
            </a:r>
            <a:r>
              <a:rPr lang="fr-FR" altLang="ja-JP" sz="2000">
                <a:solidFill>
                  <a:srgbClr val="D53E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3" name="Larme 12">
            <a:extLst>
              <a:ext uri="{FF2B5EF4-FFF2-40B4-BE49-F238E27FC236}">
                <a16:creationId xmlns:a16="http://schemas.microsoft.com/office/drawing/2014/main" id="{9FD9804C-F0E3-8F45-9BBD-297D9DBA5A16}"/>
              </a:ext>
            </a:extLst>
          </p:cNvPr>
          <p:cNvSpPr/>
          <p:nvPr/>
        </p:nvSpPr>
        <p:spPr bwMode="auto">
          <a:xfrm rot="2700000">
            <a:off x="267494" y="3101181"/>
            <a:ext cx="269875" cy="360363"/>
          </a:xfrm>
          <a:prstGeom prst="teardrop">
            <a:avLst/>
          </a:prstGeom>
          <a:solidFill>
            <a:srgbClr val="D53E4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 sz="1200" b="1" dirty="0">
              <a:ln>
                <a:solidFill>
                  <a:srgbClr val="92D050"/>
                </a:solidFill>
              </a:ln>
              <a:solidFill>
                <a:schemeClr val="bg1"/>
              </a:solidFill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15367" name="Rectangle 13">
            <a:extLst>
              <a:ext uri="{FF2B5EF4-FFF2-40B4-BE49-F238E27FC236}">
                <a16:creationId xmlns:a16="http://schemas.microsoft.com/office/drawing/2014/main" id="{006332B2-7F9F-BB43-B407-51EF6DEF67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2" y="3109913"/>
            <a:ext cx="6264275" cy="502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77B63F"/>
              </a:buClr>
              <a:buChar char="•"/>
              <a:defRPr sz="2800" b="1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8F4DAD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fr-FR" altLang="fr-FR" sz="2000" b="0" dirty="0">
                <a:solidFill>
                  <a:srgbClr val="D53E42"/>
                </a:solidFill>
                <a:latin typeface="Arial" panose="020B0604020202020204" pitchFamily="34" charset="0"/>
              </a:rPr>
              <a:t>Conférencier ou auteur/rédacteur rémunéré d’</a:t>
            </a:r>
            <a:r>
              <a:rPr lang="fr-FR" altLang="ja-JP" sz="2000" b="0" dirty="0">
                <a:solidFill>
                  <a:srgbClr val="D53E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articles ou documents</a:t>
            </a:r>
          </a:p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fr-FR" altLang="ja-JP" sz="2000" dirty="0" err="1">
                <a:cs typeface="Arial" panose="020B0604020202020204" pitchFamily="34" charset="0"/>
              </a:rPr>
              <a:t>Astellas</a:t>
            </a:r>
            <a:r>
              <a:rPr lang="fr-FR" altLang="ja-JP" sz="2000" dirty="0">
                <a:cs typeface="Arial" panose="020B0604020202020204" pitchFamily="34" charset="0"/>
              </a:rPr>
              <a:t> (2018), </a:t>
            </a:r>
            <a:r>
              <a:rPr lang="fr-FR" altLang="ja-JP" sz="2000" dirty="0" err="1">
                <a:cs typeface="Arial" panose="020B0604020202020204" pitchFamily="34" charset="0"/>
              </a:rPr>
              <a:t>Gilead</a:t>
            </a:r>
            <a:r>
              <a:rPr lang="fr-FR" altLang="ja-JP" sz="2000" dirty="0">
                <a:cs typeface="Arial" panose="020B0604020202020204" pitchFamily="34" charset="0"/>
              </a:rPr>
              <a:t> (2018, 2019), </a:t>
            </a:r>
            <a:r>
              <a:rPr lang="fr-FR" altLang="ja-JP" sz="2000" dirty="0" err="1">
                <a:cs typeface="Arial" panose="020B0604020202020204" pitchFamily="34" charset="0"/>
              </a:rPr>
              <a:t>Novex</a:t>
            </a:r>
            <a:r>
              <a:rPr lang="fr-FR" altLang="ja-JP" sz="2000" dirty="0">
                <a:cs typeface="Arial" panose="020B0604020202020204" pitchFamily="34" charset="0"/>
              </a:rPr>
              <a:t> (2017)</a:t>
            </a:r>
            <a:endParaRPr lang="fr-FR" altLang="ja-JP" sz="2000" dirty="0">
              <a:solidFill>
                <a:srgbClr val="D53E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Larme 14">
            <a:extLst>
              <a:ext uri="{FF2B5EF4-FFF2-40B4-BE49-F238E27FC236}">
                <a16:creationId xmlns:a16="http://schemas.microsoft.com/office/drawing/2014/main" id="{9D20C017-7843-D343-999B-6326401C18D0}"/>
              </a:ext>
            </a:extLst>
          </p:cNvPr>
          <p:cNvSpPr/>
          <p:nvPr/>
        </p:nvSpPr>
        <p:spPr bwMode="auto">
          <a:xfrm rot="2700000">
            <a:off x="261938" y="3624263"/>
            <a:ext cx="279400" cy="349250"/>
          </a:xfrm>
          <a:prstGeom prst="teardrop">
            <a:avLst/>
          </a:prstGeom>
          <a:solidFill>
            <a:srgbClr val="D53E4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 sz="1200" b="1" dirty="0">
              <a:ln>
                <a:solidFill>
                  <a:srgbClr val="92D050"/>
                </a:solidFill>
              </a:ln>
              <a:solidFill>
                <a:schemeClr val="bg1"/>
              </a:solidFill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15369" name="Rectangle 14">
            <a:extLst>
              <a:ext uri="{FF2B5EF4-FFF2-40B4-BE49-F238E27FC236}">
                <a16:creationId xmlns:a16="http://schemas.microsoft.com/office/drawing/2014/main" id="{5467BF3B-05D3-2943-AEE7-6239299B57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3695700"/>
            <a:ext cx="57594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77B63F"/>
              </a:buClr>
              <a:buChar char="•"/>
              <a:defRPr sz="2800" b="1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8F4DAD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fr-FR" altLang="fr-FR" sz="2000" b="0" dirty="0">
                <a:solidFill>
                  <a:srgbClr val="D53E42"/>
                </a:solidFill>
                <a:latin typeface="Arial" panose="020B0604020202020204" pitchFamily="34" charset="0"/>
              </a:rPr>
              <a:t>Prise en charge de frais de voyage, d’</a:t>
            </a:r>
            <a:r>
              <a:rPr lang="fr-FR" altLang="ja-JP" sz="2000" b="0" dirty="0">
                <a:solidFill>
                  <a:srgbClr val="D53E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hébergement ou d’inscription à des congrès ou autres manifestations</a:t>
            </a:r>
          </a:p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fr-FR" altLang="ja-JP" sz="2000" dirty="0" err="1">
                <a:cs typeface="Arial" panose="020B0604020202020204" pitchFamily="34" charset="0"/>
              </a:rPr>
              <a:t>Gilead</a:t>
            </a:r>
            <a:r>
              <a:rPr lang="fr-FR" altLang="ja-JP" sz="2000" dirty="0">
                <a:cs typeface="Arial" panose="020B0604020202020204" pitchFamily="34" charset="0"/>
              </a:rPr>
              <a:t> (2017, 2019), MSD (2019), Pfizer (2018) </a:t>
            </a:r>
            <a:endParaRPr lang="fr-FR" altLang="ja-JP" sz="2000" b="0" dirty="0">
              <a:solidFill>
                <a:srgbClr val="D53E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Larme 16">
            <a:extLst>
              <a:ext uri="{FF2B5EF4-FFF2-40B4-BE49-F238E27FC236}">
                <a16:creationId xmlns:a16="http://schemas.microsoft.com/office/drawing/2014/main" id="{AC6C0E37-5A1F-4B40-96C1-E900196D22D6}"/>
              </a:ext>
            </a:extLst>
          </p:cNvPr>
          <p:cNvSpPr/>
          <p:nvPr/>
        </p:nvSpPr>
        <p:spPr bwMode="auto">
          <a:xfrm rot="2700000">
            <a:off x="256382" y="4202906"/>
            <a:ext cx="280988" cy="333375"/>
          </a:xfrm>
          <a:prstGeom prst="teardrop">
            <a:avLst/>
          </a:prstGeom>
          <a:solidFill>
            <a:srgbClr val="D53E4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 sz="1200" b="1" dirty="0">
              <a:ln>
                <a:solidFill>
                  <a:srgbClr val="92D050"/>
                </a:solidFill>
              </a:ln>
              <a:solidFill>
                <a:schemeClr val="bg1"/>
              </a:solidFill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15371" name="Rectangle 15">
            <a:extLst>
              <a:ext uri="{FF2B5EF4-FFF2-40B4-BE49-F238E27FC236}">
                <a16:creationId xmlns:a16="http://schemas.microsoft.com/office/drawing/2014/main" id="{9AA50262-DB5F-244B-A0C3-AB80B9A26B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4297363"/>
            <a:ext cx="7056437" cy="297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77B63F"/>
              </a:buClr>
              <a:buChar char="•"/>
              <a:defRPr sz="2800" b="1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8F4DAD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fr-FR" altLang="fr-FR" sz="2000" b="0" dirty="0">
                <a:solidFill>
                  <a:srgbClr val="D53E42"/>
                </a:solidFill>
                <a:latin typeface="Arial" panose="020B0604020202020204" pitchFamily="34" charset="0"/>
              </a:rPr>
              <a:t>Investigateur principal d’</a:t>
            </a:r>
            <a:r>
              <a:rPr lang="fr-FR" altLang="ja-JP" sz="2000" b="0" dirty="0">
                <a:solidFill>
                  <a:srgbClr val="D53E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 recherche ou d’une étude clinique</a:t>
            </a:r>
            <a:endParaRPr lang="fr-FR" altLang="ja-JP" sz="2000" dirty="0">
              <a:solidFill>
                <a:srgbClr val="D53E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Larme 18">
            <a:extLst>
              <a:ext uri="{FF2B5EF4-FFF2-40B4-BE49-F238E27FC236}">
                <a16:creationId xmlns:a16="http://schemas.microsoft.com/office/drawing/2014/main" id="{932B19FB-3A6E-8042-AB76-AD85397E0F38}"/>
              </a:ext>
            </a:extLst>
          </p:cNvPr>
          <p:cNvSpPr/>
          <p:nvPr/>
        </p:nvSpPr>
        <p:spPr bwMode="auto">
          <a:xfrm rot="2700000">
            <a:off x="267494" y="2686844"/>
            <a:ext cx="269875" cy="360363"/>
          </a:xfrm>
          <a:prstGeom prst="teardrop">
            <a:avLst/>
          </a:prstGeom>
          <a:solidFill>
            <a:srgbClr val="D53E4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 sz="1200" b="1" dirty="0">
              <a:ln>
                <a:solidFill>
                  <a:srgbClr val="92D050"/>
                </a:solidFill>
              </a:ln>
              <a:solidFill>
                <a:schemeClr val="bg1"/>
              </a:solidFill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15373" name="Rectangle 19">
            <a:extLst>
              <a:ext uri="{FF2B5EF4-FFF2-40B4-BE49-F238E27FC236}">
                <a16:creationId xmlns:a16="http://schemas.microsoft.com/office/drawing/2014/main" id="{A0C764F4-4F84-4D46-BD1C-36FBFAE002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2813050"/>
            <a:ext cx="396875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77B63F"/>
              </a:buClr>
              <a:buChar char="•"/>
              <a:defRPr sz="2800" b="1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8F4DAD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fr-FR" altLang="fr-FR" sz="1400">
                <a:solidFill>
                  <a:srgbClr val="D53E42"/>
                </a:solidFill>
                <a:latin typeface="Arial" panose="020B0604020202020204" pitchFamily="34" charset="0"/>
              </a:rPr>
              <a:t>OUI</a:t>
            </a:r>
            <a:endParaRPr lang="fr-FR" altLang="fr-FR" sz="1400">
              <a:solidFill>
                <a:srgbClr val="D53E42"/>
              </a:solidFill>
              <a:latin typeface="Times" pitchFamily="2" charset="0"/>
            </a:endParaRPr>
          </a:p>
        </p:txBody>
      </p:sp>
      <p:sp>
        <p:nvSpPr>
          <p:cNvPr id="15374" name="Rectangle 33">
            <a:extLst>
              <a:ext uri="{FF2B5EF4-FFF2-40B4-BE49-F238E27FC236}">
                <a16:creationId xmlns:a16="http://schemas.microsoft.com/office/drawing/2014/main" id="{A665C5E3-1C40-AE41-99E5-79895448C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9788" y="2813050"/>
            <a:ext cx="450850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77B63F"/>
              </a:buClr>
              <a:buChar char="•"/>
              <a:defRPr sz="2800" b="1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8F4DAD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fr-FR" altLang="fr-FR" sz="1400">
                <a:solidFill>
                  <a:srgbClr val="D53E42"/>
                </a:solidFill>
                <a:latin typeface="Arial" panose="020B0604020202020204" pitchFamily="34" charset="0"/>
              </a:rPr>
              <a:t>NON</a:t>
            </a:r>
            <a:endParaRPr lang="fr-FR" altLang="fr-FR" sz="1400">
              <a:solidFill>
                <a:srgbClr val="D53E42"/>
              </a:solidFill>
              <a:latin typeface="Times" pitchFamily="2" charset="0"/>
            </a:endParaRPr>
          </a:p>
        </p:txBody>
      </p:sp>
      <p:sp>
        <p:nvSpPr>
          <p:cNvPr id="15375" name="Rectangle 36">
            <a:extLst>
              <a:ext uri="{FF2B5EF4-FFF2-40B4-BE49-F238E27FC236}">
                <a16:creationId xmlns:a16="http://schemas.microsoft.com/office/drawing/2014/main" id="{64CFE73E-4764-8B4C-BF37-ACB656B24B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3244850"/>
            <a:ext cx="396875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77B63F"/>
              </a:buClr>
              <a:buChar char="•"/>
              <a:defRPr sz="2800" b="1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8F4DAD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fr-FR" altLang="fr-FR" sz="1400">
                <a:solidFill>
                  <a:srgbClr val="D53E42"/>
                </a:solidFill>
                <a:latin typeface="Arial" panose="020B0604020202020204" pitchFamily="34" charset="0"/>
              </a:rPr>
              <a:t>OUI</a:t>
            </a:r>
            <a:endParaRPr lang="fr-FR" altLang="fr-FR" sz="1400">
              <a:solidFill>
                <a:srgbClr val="D53E42"/>
              </a:solidFill>
              <a:latin typeface="Times" pitchFamily="2" charset="0"/>
            </a:endParaRPr>
          </a:p>
        </p:txBody>
      </p:sp>
      <p:sp>
        <p:nvSpPr>
          <p:cNvPr id="15376" name="Rectangle 37">
            <a:extLst>
              <a:ext uri="{FF2B5EF4-FFF2-40B4-BE49-F238E27FC236}">
                <a16:creationId xmlns:a16="http://schemas.microsoft.com/office/drawing/2014/main" id="{357DC6D0-72E5-B242-A0F9-8A9E45EC28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9788" y="3244850"/>
            <a:ext cx="450850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77B63F"/>
              </a:buClr>
              <a:buChar char="•"/>
              <a:defRPr sz="2800" b="1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8F4DAD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fr-FR" altLang="fr-FR" sz="1400">
                <a:solidFill>
                  <a:srgbClr val="D53E42"/>
                </a:solidFill>
                <a:latin typeface="Arial" panose="020B0604020202020204" pitchFamily="34" charset="0"/>
              </a:rPr>
              <a:t>NON</a:t>
            </a:r>
            <a:endParaRPr lang="fr-FR" altLang="fr-FR" sz="1400">
              <a:solidFill>
                <a:srgbClr val="D53E42"/>
              </a:solidFill>
              <a:latin typeface="Times" pitchFamily="2" charset="0"/>
            </a:endParaRPr>
          </a:p>
        </p:txBody>
      </p:sp>
      <p:sp>
        <p:nvSpPr>
          <p:cNvPr id="15377" name="Rectangle 40">
            <a:extLst>
              <a:ext uri="{FF2B5EF4-FFF2-40B4-BE49-F238E27FC236}">
                <a16:creationId xmlns:a16="http://schemas.microsoft.com/office/drawing/2014/main" id="{B22B5C2F-37ED-D743-8CCC-0743535C56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3840163"/>
            <a:ext cx="396875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77B63F"/>
              </a:buClr>
              <a:buChar char="•"/>
              <a:defRPr sz="2800" b="1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8F4DAD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fr-FR" altLang="fr-FR" sz="1400">
                <a:solidFill>
                  <a:srgbClr val="D53E42"/>
                </a:solidFill>
                <a:latin typeface="Arial" panose="020B0604020202020204" pitchFamily="34" charset="0"/>
              </a:rPr>
              <a:t>OUI</a:t>
            </a:r>
            <a:endParaRPr lang="fr-FR" altLang="fr-FR" sz="1400">
              <a:solidFill>
                <a:srgbClr val="D53E42"/>
              </a:solidFill>
              <a:latin typeface="Times" pitchFamily="2" charset="0"/>
            </a:endParaRPr>
          </a:p>
        </p:txBody>
      </p:sp>
      <p:sp>
        <p:nvSpPr>
          <p:cNvPr id="15378" name="Rectangle 41">
            <a:extLst>
              <a:ext uri="{FF2B5EF4-FFF2-40B4-BE49-F238E27FC236}">
                <a16:creationId xmlns:a16="http://schemas.microsoft.com/office/drawing/2014/main" id="{9E77DFB6-03D2-9F4F-82EA-A2F197D406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9788" y="3840163"/>
            <a:ext cx="450850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77B63F"/>
              </a:buClr>
              <a:buChar char="•"/>
              <a:defRPr sz="2800" b="1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8F4DAD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fr-FR" altLang="fr-FR" sz="1400">
                <a:solidFill>
                  <a:srgbClr val="D53E42"/>
                </a:solidFill>
                <a:latin typeface="Arial" panose="020B0604020202020204" pitchFamily="34" charset="0"/>
              </a:rPr>
              <a:t>NON</a:t>
            </a:r>
            <a:endParaRPr lang="fr-FR" altLang="fr-FR" sz="1400">
              <a:solidFill>
                <a:srgbClr val="D53E42"/>
              </a:solidFill>
              <a:latin typeface="Times" pitchFamily="2" charset="0"/>
            </a:endParaRPr>
          </a:p>
        </p:txBody>
      </p:sp>
      <p:sp>
        <p:nvSpPr>
          <p:cNvPr id="15379" name="Rectangle 44">
            <a:extLst>
              <a:ext uri="{FF2B5EF4-FFF2-40B4-BE49-F238E27FC236}">
                <a16:creationId xmlns:a16="http://schemas.microsoft.com/office/drawing/2014/main" id="{25D82A4E-566E-E246-BF3A-04C3DA4DC5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4348163"/>
            <a:ext cx="396875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77B63F"/>
              </a:buClr>
              <a:buChar char="•"/>
              <a:defRPr sz="2800" b="1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8F4DAD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fr-FR" altLang="fr-FR" sz="1400">
                <a:solidFill>
                  <a:srgbClr val="D53E42"/>
                </a:solidFill>
                <a:latin typeface="Arial" panose="020B0604020202020204" pitchFamily="34" charset="0"/>
              </a:rPr>
              <a:t>OUI</a:t>
            </a:r>
            <a:endParaRPr lang="fr-FR" altLang="fr-FR" sz="1400">
              <a:solidFill>
                <a:srgbClr val="D53E42"/>
              </a:solidFill>
              <a:latin typeface="Times" pitchFamily="2" charset="0"/>
            </a:endParaRPr>
          </a:p>
        </p:txBody>
      </p:sp>
      <p:sp>
        <p:nvSpPr>
          <p:cNvPr id="15380" name="Rectangle 45">
            <a:extLst>
              <a:ext uri="{FF2B5EF4-FFF2-40B4-BE49-F238E27FC236}">
                <a16:creationId xmlns:a16="http://schemas.microsoft.com/office/drawing/2014/main" id="{5C5DEECC-CAB5-2A4F-B586-8431CA213E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9788" y="4348163"/>
            <a:ext cx="45085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77B63F"/>
              </a:buClr>
              <a:buChar char="•"/>
              <a:defRPr sz="2800" b="1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8F4DAD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fr-FR" altLang="fr-FR" sz="1400">
                <a:solidFill>
                  <a:srgbClr val="D53E42"/>
                </a:solidFill>
                <a:latin typeface="Arial" panose="020B0604020202020204" pitchFamily="34" charset="0"/>
              </a:rPr>
              <a:t>NON</a:t>
            </a:r>
            <a:endParaRPr lang="fr-FR" altLang="fr-FR" sz="1400">
              <a:solidFill>
                <a:srgbClr val="D53E42"/>
              </a:solidFill>
              <a:latin typeface="Times" pitchFamily="2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0D6069D-A6F7-6B43-9494-BD7DBEBD3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6325" y="2784475"/>
            <a:ext cx="215900" cy="161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fr-FR">
              <a:latin typeface="Times" pitchFamily="-106" charset="0"/>
              <a:ea typeface="MS PGothic" pitchFamily="34" charset="-128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E2E3AD3-7B68-0D46-8AFC-C06BD17E0E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6325" y="3216275"/>
            <a:ext cx="215900" cy="161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fr-FR">
              <a:latin typeface="Times" pitchFamily="-106" charset="0"/>
              <a:ea typeface="MS PGothic" pitchFamily="34" charset="-128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2D3C88C-5ADE-3640-A283-C424FABB7B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6325" y="3810000"/>
            <a:ext cx="215900" cy="161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fr-FR">
              <a:latin typeface="Times" pitchFamily="-106" charset="0"/>
              <a:ea typeface="MS PGothic" pitchFamily="34" charset="-128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B0C4971-D967-7D46-BBFB-A5D1F0A164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6325" y="4322763"/>
            <a:ext cx="215900" cy="161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fr-FR">
              <a:latin typeface="Times" pitchFamily="-106" charset="0"/>
              <a:ea typeface="MS PGothic" pitchFamily="34" charset="-128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9BE1DA2-6A06-6148-89DF-61A74EC12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8963" y="2784475"/>
            <a:ext cx="215900" cy="161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fr-FR">
              <a:latin typeface="Times" pitchFamily="-106" charset="0"/>
              <a:ea typeface="MS PGothic" pitchFamily="34" charset="-128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6EFE7BE-3C61-2A4C-9E2A-8CFA4C5318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8963" y="3216275"/>
            <a:ext cx="215900" cy="161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fr-FR">
              <a:latin typeface="Times" pitchFamily="-106" charset="0"/>
              <a:ea typeface="MS PGothic" pitchFamily="34" charset="-128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D0AE7EC-2AAA-E94E-B935-47BC2D242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8963" y="3810000"/>
            <a:ext cx="215900" cy="161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fr-FR">
              <a:latin typeface="Times" pitchFamily="-106" charset="0"/>
              <a:ea typeface="MS PGothic" pitchFamily="34" charset="-128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AB825C9-BF69-B64B-9379-B66A60D8DC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8963" y="4322763"/>
            <a:ext cx="215900" cy="161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fr-FR">
              <a:latin typeface="Times" pitchFamily="-106" charset="0"/>
              <a:ea typeface="MS PGothic" pitchFamily="34" charset="-128"/>
            </a:endParaRPr>
          </a:p>
        </p:txBody>
      </p:sp>
      <p:pic>
        <p:nvPicPr>
          <p:cNvPr id="15399" name="Image 2">
            <a:extLst>
              <a:ext uri="{FF2B5EF4-FFF2-40B4-BE49-F238E27FC236}">
                <a16:creationId xmlns:a16="http://schemas.microsoft.com/office/drawing/2014/main" id="{512C3F92-4E37-9745-8B77-D110C52B2C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-23813"/>
            <a:ext cx="9144001" cy="113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Image 30">
            <a:extLst>
              <a:ext uri="{FF2B5EF4-FFF2-40B4-BE49-F238E27FC236}">
                <a16:creationId xmlns:a16="http://schemas.microsoft.com/office/drawing/2014/main" id="{09D2E60C-EC36-A846-B2B5-722DE7A8F1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2727573"/>
            <a:ext cx="3683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Image 30">
            <a:extLst>
              <a:ext uri="{FF2B5EF4-FFF2-40B4-BE49-F238E27FC236}">
                <a16:creationId xmlns:a16="http://schemas.microsoft.com/office/drawing/2014/main" id="{09D2E60C-EC36-A846-B2B5-722DE7A8F1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159621"/>
            <a:ext cx="3683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Image 30">
            <a:extLst>
              <a:ext uri="{FF2B5EF4-FFF2-40B4-BE49-F238E27FC236}">
                <a16:creationId xmlns:a16="http://schemas.microsoft.com/office/drawing/2014/main" id="{09D2E60C-EC36-A846-B2B5-722DE7A8F1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735685"/>
            <a:ext cx="3683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Image 30">
            <a:extLst>
              <a:ext uri="{FF2B5EF4-FFF2-40B4-BE49-F238E27FC236}">
                <a16:creationId xmlns:a16="http://schemas.microsoft.com/office/drawing/2014/main" id="{09D2E60C-EC36-A846-B2B5-722DE7A8F1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4140" y="4227934"/>
            <a:ext cx="3683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5CCC2B80-903D-D347-86F5-1287FBF9F6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438" y="1779588"/>
            <a:ext cx="6318250" cy="720725"/>
          </a:xfrm>
          <a:prstGeom prst="rect">
            <a:avLst/>
          </a:prstGeom>
          <a:noFill/>
          <a:ln w="9525">
            <a:solidFill>
              <a:srgbClr val="0066CC"/>
            </a:solidFill>
            <a:round/>
            <a:headEnd/>
            <a:tailEnd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fr-FR">
              <a:latin typeface="Times" pitchFamily="-106" charset="0"/>
              <a:ea typeface="MS PGothic" pitchFamily="34" charset="-128"/>
            </a:endParaRPr>
          </a:p>
        </p:txBody>
      </p:sp>
      <p:sp>
        <p:nvSpPr>
          <p:cNvPr id="46" name="ZoneTexte 43">
            <a:extLst>
              <a:ext uri="{FF2B5EF4-FFF2-40B4-BE49-F238E27FC236}">
                <a16:creationId xmlns:a16="http://schemas.microsoft.com/office/drawing/2014/main" id="{6186B3C2-4105-CF44-93AE-97AAA8211C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438" y="1871663"/>
            <a:ext cx="6245225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77B63F"/>
              </a:buClr>
              <a:buChar char="•"/>
              <a:defRPr sz="2800" b="1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8F4DAD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fr-FR" altLang="ja-JP" sz="2000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Intervenant : </a:t>
            </a:r>
            <a:r>
              <a:rPr lang="fr-FR" altLang="ja-JP" sz="2000" b="0" dirty="0" err="1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Alfandari</a:t>
            </a:r>
            <a:r>
              <a:rPr lang="fr-FR" altLang="ja-JP" sz="2000" b="0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Serge</a:t>
            </a:r>
            <a:endParaRPr lang="fr-FR" altLang="fr-FR" sz="2000" b="0" dirty="0">
              <a:solidFill>
                <a:srgbClr val="0066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ZoneTexte 44">
            <a:extLst>
              <a:ext uri="{FF2B5EF4-FFF2-40B4-BE49-F238E27FC236}">
                <a16:creationId xmlns:a16="http://schemas.microsoft.com/office/drawing/2014/main" id="{E415B7BA-802F-CD4C-9EB9-51229730CA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438" y="2201863"/>
            <a:ext cx="624522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77B63F"/>
              </a:buClr>
              <a:buChar char="•"/>
              <a:defRPr sz="2800" b="1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8F4DAD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fr-FR" altLang="ja-JP" sz="2000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 : </a:t>
            </a:r>
            <a:r>
              <a:rPr lang="fr-FR" altLang="ja-JP" sz="2000" b="0" dirty="0" err="1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Séroimmunologie</a:t>
            </a:r>
            <a:r>
              <a:rPr lang="fr-FR" altLang="ja-JP" sz="2000" b="0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infections fongiques : quel bilan au 21e siècle ?</a:t>
            </a:r>
            <a:endParaRPr lang="fr-FR" altLang="fr-FR" sz="2000" b="0" dirty="0">
              <a:solidFill>
                <a:srgbClr val="0066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0624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Conclusions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/>
              <a:t>Un test n’est pas une preuve absolue</a:t>
            </a:r>
          </a:p>
          <a:p>
            <a:r>
              <a:rPr lang="fr-FR" dirty="0"/>
              <a:t>Toujours utile en test diagnostic devant des symptômes ou une imagerie</a:t>
            </a:r>
          </a:p>
          <a:p>
            <a:r>
              <a:rPr lang="fr-FR" dirty="0"/>
              <a:t>A prendre avec précautions en dépistage chez l’asymptomatique</a:t>
            </a:r>
          </a:p>
          <a:p>
            <a:pPr lvl="1"/>
            <a:r>
              <a:rPr lang="fr-FR" dirty="0"/>
              <a:t>Ce sont, par définition des patients à haut risque</a:t>
            </a:r>
          </a:p>
          <a:p>
            <a:pPr lvl="1"/>
            <a:r>
              <a:rPr lang="fr-FR" dirty="0"/>
              <a:t>Lancer AF et TDM et rediscuter selon TDM et contrôle GM ?</a:t>
            </a:r>
          </a:p>
          <a:p>
            <a:r>
              <a:rPr lang="fr-FR" dirty="0"/>
              <a:t>Discuter entre cliniciens et mycologues</a:t>
            </a:r>
          </a:p>
          <a:p>
            <a:r>
              <a:rPr lang="fr-FR" dirty="0"/>
              <a:t>Le test facile, rapide, fiable, reproductible reste à trouver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F98D7-E57B-5E40-BAE5-1531F77C536A}" type="slidenum">
              <a:rPr lang="fr-FR" smtClean="0"/>
              <a:pPr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9044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diagnostic sérologique des IFI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On va parler d’antigènes et un peu d’anticorps</a:t>
            </a:r>
          </a:p>
          <a:p>
            <a:r>
              <a:rPr lang="fr-FR" dirty="0"/>
              <a:t>Via le prisme des patients immunodéprimés, et tout particulièrement ceux d’hématologie</a:t>
            </a:r>
          </a:p>
          <a:p>
            <a:r>
              <a:rPr lang="fr-FR" dirty="0"/>
              <a:t>Surtout pour </a:t>
            </a:r>
            <a:r>
              <a:rPr lang="fr-FR" i="1" dirty="0"/>
              <a:t>Aspergillus</a:t>
            </a:r>
            <a:r>
              <a:rPr lang="fr-FR" dirty="0"/>
              <a:t> </a:t>
            </a:r>
            <a:endParaRPr lang="fr-FR" i="1" dirty="0"/>
          </a:p>
          <a:p>
            <a:r>
              <a:rPr lang="fr-FR" dirty="0"/>
              <a:t>Et avec la vision d’un clinicien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EF98D7-E57B-5E40-BAE5-1531F77C536A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0649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Infections fongiques en France en 2014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fr-FR" dirty="0"/>
              <a:t>~1 million</a:t>
            </a:r>
          </a:p>
          <a:p>
            <a:pPr>
              <a:spcBef>
                <a:spcPts val="600"/>
              </a:spcBef>
            </a:pPr>
            <a:r>
              <a:rPr lang="fr-FR" dirty="0"/>
              <a:t>Près de 5000 à risque vital aigu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5651500" y="4803998"/>
            <a:ext cx="3414717" cy="338554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altLang="fr-FR" dirty="0" err="1"/>
              <a:t>Gangneux</a:t>
            </a:r>
            <a:r>
              <a:rPr lang="fr-FR" altLang="fr-FR" dirty="0"/>
              <a:t> et al, J </a:t>
            </a:r>
            <a:r>
              <a:rPr lang="fr-FR" altLang="fr-FR" dirty="0" err="1"/>
              <a:t>Mycol</a:t>
            </a:r>
            <a:r>
              <a:rPr lang="fr-FR" altLang="fr-FR" dirty="0"/>
              <a:t> Med  2016</a:t>
            </a:r>
          </a:p>
        </p:txBody>
      </p:sp>
      <p:pic>
        <p:nvPicPr>
          <p:cNvPr id="3994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6" y="2209800"/>
            <a:ext cx="8569325" cy="2521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323850" y="4370785"/>
            <a:ext cx="8496300" cy="16192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323850" y="3236119"/>
            <a:ext cx="8496300" cy="702469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24172" y="3057804"/>
            <a:ext cx="8496300" cy="161925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3048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Intérêts potentiels du diagnostic sérologique des IFI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Non invasif</a:t>
            </a:r>
          </a:p>
          <a:p>
            <a:r>
              <a:rPr lang="fr-FR" dirty="0"/>
              <a:t>Rapide</a:t>
            </a:r>
          </a:p>
          <a:p>
            <a:r>
              <a:rPr lang="fr-FR" dirty="0"/>
              <a:t>Préemptif</a:t>
            </a:r>
          </a:p>
          <a:p>
            <a:r>
              <a:rPr lang="fr-FR" dirty="0"/>
              <a:t>Diagnostic précoce</a:t>
            </a:r>
          </a:p>
          <a:p>
            <a:r>
              <a:rPr lang="fr-FR" dirty="0"/>
              <a:t>Réponse au traitement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EF98D7-E57B-5E40-BAE5-1531F77C536A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8711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Sérologies d’intérêt clinique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Galactomannane</a:t>
            </a:r>
            <a:endParaRPr lang="fr-FR" dirty="0"/>
          </a:p>
          <a:p>
            <a:r>
              <a:rPr lang="fr-FR" dirty="0"/>
              <a:t>Beta-D-</a:t>
            </a:r>
            <a:r>
              <a:rPr lang="fr-FR" dirty="0" err="1"/>
              <a:t>glucane</a:t>
            </a:r>
            <a:endParaRPr lang="fr-FR" dirty="0"/>
          </a:p>
          <a:p>
            <a:r>
              <a:rPr lang="fr-FR" dirty="0" err="1"/>
              <a:t>Mannane</a:t>
            </a:r>
            <a:r>
              <a:rPr lang="fr-FR" dirty="0"/>
              <a:t>/anti </a:t>
            </a:r>
            <a:r>
              <a:rPr lang="fr-FR" dirty="0" err="1"/>
              <a:t>mannane</a:t>
            </a:r>
            <a:endParaRPr lang="fr-FR" dirty="0"/>
          </a:p>
          <a:p>
            <a:r>
              <a:rPr lang="fr-FR" dirty="0">
                <a:solidFill>
                  <a:schemeClr val="bg2">
                    <a:lumMod val="60000"/>
                    <a:lumOff val="40000"/>
                  </a:schemeClr>
                </a:solidFill>
              </a:rPr>
              <a:t>Ag </a:t>
            </a:r>
            <a:r>
              <a:rPr lang="fr-FR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cryptocoque</a:t>
            </a:r>
            <a:endParaRPr lang="fr-FR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r>
              <a:rPr lang="fr-FR" dirty="0">
                <a:solidFill>
                  <a:schemeClr val="bg2">
                    <a:lumMod val="60000"/>
                    <a:lumOff val="40000"/>
                  </a:schemeClr>
                </a:solidFill>
              </a:rPr>
              <a:t>Ag </a:t>
            </a:r>
            <a:r>
              <a:rPr lang="fr-FR" i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Histoplasma</a:t>
            </a:r>
            <a:endParaRPr lang="fr-FR" i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r>
              <a:rPr lang="fr-FR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Ac</a:t>
            </a:r>
            <a:r>
              <a:rPr lang="fr-FR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fr-FR" i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Coccidioides</a:t>
            </a:r>
            <a:endParaRPr lang="fr-FR" i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EF98D7-E57B-5E40-BAE5-1531F77C536A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0722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facteurs qui jouent sur le diagnostic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L’accessibilité des tests</a:t>
            </a:r>
          </a:p>
          <a:p>
            <a:pPr lvl="1"/>
            <a:r>
              <a:rPr lang="fr-FR" dirty="0"/>
              <a:t>Technique</a:t>
            </a:r>
          </a:p>
          <a:p>
            <a:pPr lvl="1"/>
            <a:r>
              <a:rPr lang="fr-FR" dirty="0"/>
              <a:t>Financière</a:t>
            </a:r>
          </a:p>
          <a:p>
            <a:r>
              <a:rPr lang="fr-FR" dirty="0"/>
              <a:t>La doctrine d’emploi</a:t>
            </a:r>
          </a:p>
          <a:p>
            <a:pPr lvl="1"/>
            <a:r>
              <a:rPr lang="fr-FR" dirty="0"/>
              <a:t>En dépistage systématique</a:t>
            </a:r>
          </a:p>
          <a:p>
            <a:pPr lvl="1"/>
            <a:r>
              <a:rPr lang="fr-FR" dirty="0"/>
              <a:t>A visée diagnostique</a:t>
            </a:r>
          </a:p>
          <a:p>
            <a:r>
              <a:rPr lang="fr-FR" dirty="0"/>
              <a:t>Quels seuils pour quels prélèvements ?</a:t>
            </a:r>
          </a:p>
          <a:p>
            <a:pPr lvl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EF98D7-E57B-5E40-BAE5-1531F77C536A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3118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Des aides à la décision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/>
              <a:t>Les définitions des IFI chez les immunodéprimés par l’EORTC/MSG 2002/2008/2020</a:t>
            </a:r>
          </a:p>
          <a:p>
            <a:pPr lvl="1"/>
            <a:r>
              <a:rPr lang="fr-FR" dirty="0"/>
              <a:t>Définitions faites pour homogénéiser les inclusions dans des essais cliniques</a:t>
            </a:r>
          </a:p>
          <a:p>
            <a:pPr lvl="1"/>
            <a:r>
              <a:rPr lang="fr-FR" dirty="0"/>
              <a:t>Mais qui ont rapidement été détournées en critères diagnostics</a:t>
            </a:r>
          </a:p>
          <a:p>
            <a:r>
              <a:rPr lang="fr-FR" dirty="0"/>
              <a:t>Les recommandations de l’ECIL 2012</a:t>
            </a:r>
          </a:p>
          <a:p>
            <a:r>
              <a:rPr lang="fr-FR" dirty="0"/>
              <a:t>Les recommandations de l’ESCMID 2018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EF98D7-E57B-5E40-BAE5-1531F77C536A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4227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EORTC/MSG: infection possible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533400" y="1200150"/>
            <a:ext cx="8143056" cy="3086100"/>
          </a:xfrm>
        </p:spPr>
        <p:txBody>
          <a:bodyPr>
            <a:normAutofit fontScale="70000" lnSpcReduction="20000"/>
          </a:bodyPr>
          <a:lstStyle/>
          <a:p>
            <a:r>
              <a:rPr lang="fr-FR" dirty="0"/>
              <a:t>2002</a:t>
            </a:r>
          </a:p>
          <a:p>
            <a:pPr lvl="1"/>
            <a:r>
              <a:rPr lang="fr-FR" dirty="0"/>
              <a:t>Aspergillose: </a:t>
            </a:r>
            <a:r>
              <a:rPr lang="fr-FR" dirty="0" err="1"/>
              <a:t>Galactomannane</a:t>
            </a:r>
            <a:r>
              <a:rPr lang="fr-FR" dirty="0">
                <a:latin typeface="Calibri"/>
                <a:cs typeface="Calibri"/>
              </a:rPr>
              <a:t> LBA, LCS ou </a:t>
            </a:r>
            <a:r>
              <a:rPr lang="fr-FR" dirty="0"/>
              <a:t> </a:t>
            </a:r>
            <a:r>
              <a:rPr lang="fr-FR" dirty="0">
                <a:latin typeface="Calibri"/>
                <a:cs typeface="Calibri"/>
              </a:rPr>
              <a:t>2x sang, </a:t>
            </a:r>
            <a:r>
              <a:rPr lang="fr-FR" dirty="0">
                <a:solidFill>
                  <a:srgbClr val="FF0000"/>
                </a:solidFill>
                <a:latin typeface="Calibri"/>
                <a:cs typeface="Calibri"/>
              </a:rPr>
              <a:t>seuil 1</a:t>
            </a:r>
          </a:p>
          <a:p>
            <a:r>
              <a:rPr lang="fr-FR" dirty="0"/>
              <a:t>2008</a:t>
            </a:r>
          </a:p>
          <a:p>
            <a:pPr lvl="1"/>
            <a:r>
              <a:rPr lang="fr-FR" dirty="0"/>
              <a:t>Aspergillose: GM dans </a:t>
            </a:r>
            <a:r>
              <a:rPr lang="fr-FR" dirty="0">
                <a:latin typeface="Calibri"/>
                <a:cs typeface="Calibri"/>
              </a:rPr>
              <a:t>LBA, LCS ou</a:t>
            </a:r>
            <a:r>
              <a:rPr lang="fr-FR" dirty="0"/>
              <a:t> </a:t>
            </a:r>
            <a:r>
              <a:rPr lang="fr-FR" dirty="0">
                <a:latin typeface="Calibri"/>
                <a:cs typeface="Calibri"/>
              </a:rPr>
              <a:t>sang. </a:t>
            </a:r>
            <a:r>
              <a:rPr lang="fr-FR" dirty="0">
                <a:solidFill>
                  <a:srgbClr val="FF0000"/>
                </a:solidFill>
                <a:latin typeface="Calibri"/>
                <a:cs typeface="Calibri"/>
              </a:rPr>
              <a:t>Seuil «fabriquant»</a:t>
            </a:r>
          </a:p>
          <a:p>
            <a:pPr lvl="1"/>
            <a:r>
              <a:rPr lang="fr-FR" dirty="0"/>
              <a:t>IFI sauf crypto/mucor: B-d-</a:t>
            </a:r>
            <a:r>
              <a:rPr lang="fr-FR" dirty="0" err="1"/>
              <a:t>glucane</a:t>
            </a:r>
            <a:r>
              <a:rPr lang="fr-FR" dirty="0"/>
              <a:t> sérum</a:t>
            </a:r>
          </a:p>
          <a:p>
            <a:r>
              <a:rPr lang="fr-FR" dirty="0">
                <a:cs typeface="Calibri"/>
              </a:rPr>
              <a:t>2020</a:t>
            </a:r>
          </a:p>
          <a:p>
            <a:pPr lvl="1"/>
            <a:r>
              <a:rPr lang="fr-FR" dirty="0"/>
              <a:t>Aspergillose: </a:t>
            </a:r>
            <a:r>
              <a:rPr lang="fr-FR" dirty="0">
                <a:solidFill>
                  <a:srgbClr val="FF0000"/>
                </a:solidFill>
              </a:rPr>
              <a:t>GM  ≥ 1 : sang, LBA, LCS (≥ 0,7 sang et 0,8 LBA si 2+)</a:t>
            </a:r>
          </a:p>
          <a:p>
            <a:pPr lvl="2"/>
            <a:r>
              <a:rPr lang="fr-FR" dirty="0"/>
              <a:t>Disparition du BDG</a:t>
            </a:r>
          </a:p>
          <a:p>
            <a:pPr lvl="1"/>
            <a:r>
              <a:rPr lang="fr-FR" dirty="0"/>
              <a:t>Candidoses: Béta D </a:t>
            </a:r>
            <a:r>
              <a:rPr lang="fr-FR" dirty="0" err="1"/>
              <a:t>glucane</a:t>
            </a:r>
            <a:r>
              <a:rPr lang="fr-FR" dirty="0"/>
              <a:t> sérique: au moins 2 tests &gt; seuil (si pas d’autre diagnostic)</a:t>
            </a:r>
          </a:p>
          <a:p>
            <a:pPr lvl="1"/>
            <a:r>
              <a:rPr lang="fr-FR" dirty="0"/>
              <a:t>Pneumocystose: B-d-</a:t>
            </a:r>
            <a:r>
              <a:rPr lang="fr-FR" dirty="0" err="1"/>
              <a:t>glucane</a:t>
            </a:r>
            <a:r>
              <a:rPr lang="fr-FR" dirty="0"/>
              <a:t>: au moins 2 tests &gt; seuil (si pas d’autre diagnostic)</a:t>
            </a:r>
          </a:p>
          <a:p>
            <a:pPr marL="457200" lvl="1" indent="0">
              <a:buNone/>
            </a:pPr>
            <a:endParaRPr lang="fr-FR" dirty="0">
              <a:latin typeface="Calibri"/>
              <a:cs typeface="Calibri"/>
            </a:endParaRPr>
          </a:p>
          <a:p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998247-2835-334F-9570-D0EE6898CED0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436096" y="4213768"/>
            <a:ext cx="3540585" cy="64697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pPr eaLnBrk="0" hangingPunct="0"/>
            <a:r>
              <a:rPr lang="fr-FR" altLang="fr-FR" sz="1800" dirty="0" err="1">
                <a:latin typeface="Arial" panose="020B0604020202020204" pitchFamily="34" charset="0"/>
                <a:cs typeface="Arial" panose="020B0604020202020204" pitchFamily="34" charset="0"/>
              </a:rPr>
              <a:t>Ascioglu</a:t>
            </a: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 S, et al.  Clin Infect Dis  2002;34:7-14</a:t>
            </a:r>
          </a:p>
          <a:p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fr-FR" altLang="fr-FR" sz="1800" dirty="0" err="1">
                <a:latin typeface="Arial" panose="020B0604020202020204" pitchFamily="34" charset="0"/>
                <a:cs typeface="Arial" panose="020B0604020202020204" pitchFamily="34" charset="0"/>
              </a:rPr>
              <a:t>Pauw</a:t>
            </a: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, et al., Clin Infect Dis  2008; 46:1813-21</a:t>
            </a:r>
          </a:p>
          <a:p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Donnelly et al Clin Infect Dis  2020;71:1367-76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7524328" y="1059582"/>
            <a:ext cx="1398060" cy="720080"/>
          </a:xfrm>
          <a:prstGeom prst="wedgeRectCallout">
            <a:avLst>
              <a:gd name="adj1" fmla="val -89735"/>
              <a:gd name="adj2" fmla="val 3824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aseline="0" dirty="0">
                <a:solidFill>
                  <a:srgbClr val="000000"/>
                </a:solidFill>
              </a:rPr>
              <a:t>Une vraie révolution</a:t>
            </a:r>
            <a:endParaRPr kumimoji="0" lang="fr-FR" sz="2000" b="0" i="0" u="none" strike="noStrike" cap="none" normalizeH="0" baseline="30000" dirty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2804567"/>
      </p:ext>
    </p:extLst>
  </p:cSld>
  <p:clrMapOvr>
    <a:masterClrMapping/>
  </p:clrMapOvr>
</p:sld>
</file>

<file path=ppt/theme/theme1.xml><?xml version="1.0" encoding="utf-8"?>
<a:theme xmlns:a="http://schemas.openxmlformats.org/drawingml/2006/main" name="Nouvelle présentation">
  <a:themeElements>
    <a:clrScheme name="Nouvelle présentatio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Nouvelle présentation">
      <a:majorFont>
        <a:latin typeface="Arial Narrow"/>
        <a:ea typeface="ＭＳ Ｐゴシック"/>
        <a:cs typeface="ＭＳ Ｐゴシック"/>
      </a:majorFont>
      <a:minorFont>
        <a:latin typeface="Arial Narrow"/>
        <a:ea typeface="ＭＳ Ｐゴシック"/>
        <a:cs typeface="ＭＳ Ｐゴシック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3000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3000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5381</TotalTime>
  <Words>1122</Words>
  <Application>Microsoft Office PowerPoint</Application>
  <PresentationFormat>Affichage à l'écran (16:9)</PresentationFormat>
  <Paragraphs>176</Paragraphs>
  <Slides>20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6" baseType="lpstr">
      <vt:lpstr>Arial</vt:lpstr>
      <vt:lpstr>Arial Narrow</vt:lpstr>
      <vt:lpstr>Calibri</vt:lpstr>
      <vt:lpstr>Times</vt:lpstr>
      <vt:lpstr>Wingdings</vt:lpstr>
      <vt:lpstr>Nouvelle présentation</vt:lpstr>
      <vt:lpstr>  Séroimmunologie et infections fongiques : quel bilan au 21e siècle ?   Dr Serge Alfandari, Infectiologue CH Tourcoing &amp; service des Maladies du Sang, CHU Lille</vt:lpstr>
      <vt:lpstr>Présentation PowerPoint</vt:lpstr>
      <vt:lpstr>Le diagnostic sérologique des IFI</vt:lpstr>
      <vt:lpstr>Infections fongiques en France en 2014</vt:lpstr>
      <vt:lpstr>Intérêts potentiels du diagnostic sérologique des IFI</vt:lpstr>
      <vt:lpstr>Sérologies d’intérêt clinique</vt:lpstr>
      <vt:lpstr>Les facteurs qui jouent sur le diagnostic</vt:lpstr>
      <vt:lpstr>Des aides à la décision</vt:lpstr>
      <vt:lpstr>EORTC/MSG: infection possible</vt:lpstr>
      <vt:lpstr>ECIL 2012</vt:lpstr>
      <vt:lpstr>ESCMID 2018: Aspergillose - galactomannane</vt:lpstr>
      <vt:lpstr>Performance du galactomannane dans le sérum</vt:lpstr>
      <vt:lpstr>Différence de sensibilité selon les sous populations</vt:lpstr>
      <vt:lpstr>Performance du galactomannane dans le LBA</vt:lpstr>
      <vt:lpstr>Impact de la prophylaxie antifongique</vt:lpstr>
      <vt:lpstr>Tests rapides: pas une vraie solution </vt:lpstr>
      <vt:lpstr>Les leçons du COVID: impact de la probabilité « pré test »</vt:lpstr>
      <vt:lpstr>Comment gérér les incertitudes ?</vt:lpstr>
      <vt:lpstr>Le GM ne suffit pas toujours</vt:lpstr>
      <vt:lpstr>Conclusions</vt:lpstr>
    </vt:vector>
  </TitlesOfParts>
  <Company>Alinea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Toni Carvalho</dc:creator>
  <cp:lastModifiedBy>serge alfandari</cp:lastModifiedBy>
  <cp:revision>204</cp:revision>
  <cp:lastPrinted>2012-03-12T07:25:43Z</cp:lastPrinted>
  <dcterms:created xsi:type="dcterms:W3CDTF">2009-03-02T09:16:01Z</dcterms:created>
  <dcterms:modified xsi:type="dcterms:W3CDTF">2022-06-15T09:50:50Z</dcterms:modified>
</cp:coreProperties>
</file>