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362" r:id="rId3"/>
    <p:sldId id="359" r:id="rId4"/>
    <p:sldId id="322" r:id="rId5"/>
    <p:sldId id="323" r:id="rId6"/>
    <p:sldId id="324" r:id="rId7"/>
    <p:sldId id="305" r:id="rId8"/>
    <p:sldId id="306" r:id="rId9"/>
    <p:sldId id="309" r:id="rId10"/>
    <p:sldId id="307" r:id="rId11"/>
    <p:sldId id="308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9" r:id="rId23"/>
    <p:sldId id="363" r:id="rId24"/>
    <p:sldId id="328" r:id="rId25"/>
    <p:sldId id="332" r:id="rId26"/>
    <p:sldId id="331" r:id="rId27"/>
    <p:sldId id="333" r:id="rId28"/>
    <p:sldId id="334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38" r:id="rId45"/>
    <p:sldId id="335" r:id="rId46"/>
    <p:sldId id="336" r:id="rId47"/>
    <p:sldId id="339" r:id="rId48"/>
    <p:sldId id="337" r:id="rId49"/>
    <p:sldId id="340" r:id="rId50"/>
    <p:sldId id="303" r:id="rId51"/>
    <p:sldId id="364" r:id="rId52"/>
    <p:sldId id="361" r:id="rId5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1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88" y="-9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F245F4A-5385-4AC9-964B-4D912AE20DC9}" type="datetimeFigureOut">
              <a:rPr lang="fr-FR"/>
              <a:pPr>
                <a:defRPr/>
              </a:pPr>
              <a:t>13/12/2023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D0124270-3F30-47F7-8984-C123AAE09C7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676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3EFBC5B-6D7A-4FE3-B7A1-43A1AFFB0AC6}" type="datetimeFigureOut">
              <a:rPr lang="fr-FR"/>
              <a:pPr>
                <a:defRPr/>
              </a:pPr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81FF150-8DED-4340-BBB2-6E4433CED4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354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48" tIns="49524" rIns="99048" bIns="49524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02B856C-4FA1-4751-8435-4D2D89A9DCD5}" type="slidenum">
              <a:rPr lang="fr-FR" sz="13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fr-FR" sz="1300">
              <a:latin typeface="+mn-lt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4888" y="776288"/>
            <a:ext cx="5089525" cy="3817937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61442"/>
            <a:ext cx="5204510" cy="4603800"/>
          </a:xfrm>
          <a:noFill/>
        </p:spPr>
        <p:txBody>
          <a:bodyPr wrap="square" lIns="94554" tIns="46418" rIns="94554" bIns="46418" numCol="1" anchor="t" anchorCtr="0" compatLnSpc="1">
            <a:prstTxWarp prst="textNoShape">
              <a:avLst/>
            </a:prstTxWarp>
          </a:bodyPr>
          <a:lstStyle/>
          <a:p>
            <a:pPr defTabSz="780689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74D23F-4373-4A9E-8AB9-B0C32B781530}" type="slidenum">
              <a:rPr lang="fr-FR" smtClean="0"/>
              <a:pPr/>
              <a:t>29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8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615ED-E68F-43E2-94C1-90C03A862251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919BE-2317-4CAB-B98B-89A3968990F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3CC67-5F4A-474E-8DB1-75AB072C4A31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D29FA-4DD1-4C61-96C9-0553C33251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1487-F28D-427C-A6B9-785267EF9C8F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E177-28FE-4138-8075-C5EBE6B6B30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3A681-C69B-495D-9C2B-FA08220CC417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A5C2A-F231-4110-89F0-3AE245B675C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8F74D-704F-4636-B3F3-6968ABCD2BA9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B304-35EA-42BB-97B4-D111BA12BA7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" y="0"/>
            <a:ext cx="91406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B250F-9BEF-4D1E-B3CD-84DE53700ADE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DD64-8BD3-400F-9C5F-3DC09169F90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59D83-0229-463F-9F87-2C9B5705772B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278B-47F1-46CE-8D8B-2E1E91182D3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A9A0D-D676-45D0-A6B7-B2C2318D5211}" type="datetimeFigureOut">
              <a:rPr lang="en-US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8E82-D545-4CA5-8077-A9392B8DAE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contenu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4410"/>
            <a:ext cx="9144000" cy="114300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</a:t>
            </a:r>
            <a:r>
              <a:rPr lang="fr-FR" dirty="0" smtClean="0"/>
              <a:t>style </a:t>
            </a:r>
            <a:r>
              <a:rPr lang="fr-FR" dirty="0" smtClean="0"/>
              <a:t>du titre</a:t>
            </a:r>
            <a:endParaRPr lang="en-US" dirty="0" smtClean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08A37B9-BC58-446D-B36C-A5148D525B1D}" type="datetimeFigureOut">
              <a:rPr lang="en-US" smtClean="0"/>
              <a:pPr>
                <a:defRPr/>
              </a:pPr>
              <a:t>12/13/2023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n>
                  <a:noFill/>
                </a:ln>
                <a:effectLst/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D38B0D-010E-4743-9BBF-A5D8026FA35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cxnSp>
        <p:nvCxnSpPr>
          <p:cNvPr id="3" name="Connecteur droit 2"/>
          <p:cNvCxnSpPr/>
          <p:nvPr userDrawn="1"/>
        </p:nvCxnSpPr>
        <p:spPr>
          <a:xfrm>
            <a:off x="0" y="1196752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800" b="1" kern="0" baseline="0">
          <a:ln>
            <a:noFill/>
          </a:ln>
          <a:solidFill>
            <a:schemeClr val="tx1"/>
          </a:solidFill>
          <a:effectLst/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ln>
            <a:noFill/>
          </a:ln>
          <a:solidFill>
            <a:schemeClr val="tx1"/>
          </a:solidFill>
          <a:effectLst/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971600" y="2060848"/>
            <a:ext cx="7056784" cy="1368053"/>
          </a:xfrm>
          <a:effectLst/>
        </p:spPr>
        <p:txBody>
          <a:bodyPr/>
          <a:lstStyle/>
          <a:p>
            <a:pPr>
              <a:defRPr/>
            </a:pPr>
            <a:r>
              <a:rPr lang="fr-FR" dirty="0"/>
              <a:t>Adaptation des antibiotiques chez l'insuffisant </a:t>
            </a:r>
            <a:r>
              <a:rPr lang="fr-FR" dirty="0" smtClean="0"/>
              <a:t>rénal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79512" y="5432424"/>
            <a:ext cx="5803900" cy="9239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Dr S. Alfandari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Infectiologue, 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CH Tourcoing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Infectiologue du Service des Maladies du Sang, </a:t>
            </a:r>
            <a:r>
              <a:rPr lang="fr-FR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CHU </a:t>
            </a:r>
            <a:r>
              <a:rPr lang="fr-FR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Lille</a:t>
            </a:r>
            <a:endParaRPr lang="fr-FR" b="1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908720"/>
            <a:ext cx="9144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>
                <a:latin typeface="Berlin Sans FB Demi" panose="020E0802020502020306" pitchFamily="34" charset="0"/>
              </a:rPr>
              <a:t>DUACAI </a:t>
            </a:r>
            <a:r>
              <a:rPr lang="fr-FR" dirty="0" smtClean="0">
                <a:latin typeface="Berlin Sans FB Demi" panose="020E0802020502020306" pitchFamily="34" charset="0"/>
              </a:rPr>
              <a:t>14/12/2023</a:t>
            </a:r>
            <a:endParaRPr lang="fr-FR" dirty="0">
              <a:latin typeface="Berlin Sans FB Demi" panose="020E0802020502020306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580112" y="4687390"/>
            <a:ext cx="3264553" cy="745034"/>
            <a:chOff x="114673" y="6291262"/>
            <a:chExt cx="2441103" cy="566738"/>
          </a:xfrm>
        </p:grpSpPr>
        <p:pic>
          <p:nvPicPr>
            <p:cNvPr id="7" name="Picture 2" descr="GIL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3" y="6291262"/>
              <a:ext cx="1490662" cy="566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755576" y="6389965"/>
              <a:ext cx="1800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2060"/>
                  </a:solidFill>
                </a:rPr>
                <a:t>www.gilar.org  </a:t>
              </a:r>
              <a:endParaRPr lang="fr-FR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estimer la fonction rénale ?</a:t>
            </a:r>
          </a:p>
        </p:txBody>
      </p:sp>
      <p:sp>
        <p:nvSpPr>
          <p:cNvPr id="23" name="Espace réservé de la date 1"/>
          <p:cNvSpPr>
            <a:spLocks noGrp="1"/>
          </p:cNvSpPr>
          <p:nvPr>
            <p:ph type="dt" sz="half" idx="10"/>
          </p:nvPr>
        </p:nvSpPr>
        <p:spPr bwMode="auto">
          <a:xfrm>
            <a:off x="34925" y="64770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chemeClr val="bg1"/>
                </a:solidFill>
                <a:latin typeface="Arial Narrow" pitchFamily="34" charset="0"/>
              </a:rPr>
              <a:t>30/12/2016</a:t>
            </a:r>
            <a:endParaRPr lang="fr-FR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B9482-CFCC-4347-9593-CECD9C8332A3}" type="slidenum">
              <a:rPr lang="fr-FR" smtClean="0">
                <a:cs typeface="Calibri" panose="020F0502020204030204" pitchFamily="34" charset="0"/>
              </a:rPr>
              <a:pPr/>
              <a:t>10</a:t>
            </a:fld>
            <a:endParaRPr lang="fr-FR">
              <a:cs typeface="Calibri" panose="020F0502020204030204" pitchFamily="34" charset="0"/>
            </a:endParaRPr>
          </a:p>
        </p:txBody>
      </p:sp>
      <p:sp>
        <p:nvSpPr>
          <p:cNvPr id="7" name="Arrondir un rectangle à un seul coin 14"/>
          <p:cNvSpPr>
            <a:spLocks/>
          </p:cNvSpPr>
          <p:nvPr/>
        </p:nvSpPr>
        <p:spPr bwMode="auto">
          <a:xfrm>
            <a:off x="539750" y="2130333"/>
            <a:ext cx="3600450" cy="1368425"/>
          </a:xfrm>
          <a:custGeom>
            <a:avLst/>
            <a:gdLst>
              <a:gd name="T0" fmla="*/ 0 w 3600400"/>
              <a:gd name="T1" fmla="*/ 0 h 1368152"/>
              <a:gd name="T2" fmla="*/ 3372370 w 3600400"/>
              <a:gd name="T3" fmla="*/ 0 h 1368152"/>
              <a:gd name="T4" fmla="*/ 3600400 w 3600400"/>
              <a:gd name="T5" fmla="*/ 228030 h 1368152"/>
              <a:gd name="T6" fmla="*/ 3600400 w 3600400"/>
              <a:gd name="T7" fmla="*/ 1368152 h 1368152"/>
              <a:gd name="T8" fmla="*/ 0 w 3600400"/>
              <a:gd name="T9" fmla="*/ 1368152 h 1368152"/>
              <a:gd name="T10" fmla="*/ 0 w 3600400"/>
              <a:gd name="T11" fmla="*/ 0 h 1368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0400" h="1368152">
                <a:moveTo>
                  <a:pt x="0" y="0"/>
                </a:moveTo>
                <a:lnTo>
                  <a:pt x="3372370" y="0"/>
                </a:lnTo>
                <a:cubicBezTo>
                  <a:pt x="3498307" y="0"/>
                  <a:pt x="3600400" y="102093"/>
                  <a:pt x="3600400" y="228030"/>
                </a:cubicBezTo>
                <a:lnTo>
                  <a:pt x="3600400" y="1368152"/>
                </a:lnTo>
                <a:lnTo>
                  <a:pt x="0" y="1368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noFill/>
            <a:prstDash val="solid"/>
            <a:round/>
            <a:headEnd/>
            <a:tailEnd/>
          </a:ln>
          <a:effectLst>
            <a:outerShdw algn="tl" rotWithShape="0">
              <a:srgbClr val="000000">
                <a:alpha val="42999"/>
              </a:srgbClr>
            </a:outerShdw>
            <a:reflection blurRad="6350" stA="52000" endA="300" endPos="35000" dir="5400000" sy="-100000" algn="bl" rotWithShape="0"/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8" name="Arrondir un rectangle à un seul coin 7"/>
          <p:cNvSpPr/>
          <p:nvPr/>
        </p:nvSpPr>
        <p:spPr>
          <a:xfrm>
            <a:off x="539750" y="2130333"/>
            <a:ext cx="3600450" cy="1368425"/>
          </a:xfrm>
          <a:prstGeom prst="round1Rect">
            <a:avLst/>
          </a:prstGeom>
          <a:solidFill>
            <a:schemeClr val="lt1">
              <a:alpha val="60000"/>
            </a:schemeClr>
          </a:solidFill>
          <a:ln w="12700" cmpd="sng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39750" y="2223996"/>
            <a:ext cx="37449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Formule </a:t>
            </a:r>
            <a:b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Cockcroft &amp; Gault</a:t>
            </a:r>
            <a:endParaRPr lang="fr-FR" sz="1400" b="1" baseline="6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fr-FR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ClCr</a:t>
            </a:r>
            <a:r>
              <a:rPr lang="fr-FR" sz="1300" b="1" dirty="0">
                <a:latin typeface="Calibri" panose="020F0502020204030204" pitchFamily="34" charset="0"/>
                <a:cs typeface="Calibri" panose="020F0502020204030204" pitchFamily="34" charset="0"/>
              </a:rPr>
              <a:t> (ml/min) = k x [(140-Âge) x Poids] / </a:t>
            </a:r>
            <a:r>
              <a:rPr lang="fr-FR" sz="13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SCr</a:t>
            </a:r>
            <a:r>
              <a:rPr lang="fr-FR" sz="13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300" b="1" i="1" dirty="0">
                <a:latin typeface="Calibri" panose="020F0502020204030204" pitchFamily="34" charset="0"/>
                <a:cs typeface="Calibri" panose="020F0502020204030204" pitchFamily="34" charset="0"/>
              </a:rPr>
              <a:t>(µmol/l)</a:t>
            </a:r>
            <a:r>
              <a:rPr lang="fr-FR" sz="1400" b="1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4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300" b="1" i="1" dirty="0">
                <a:latin typeface="Calibri" panose="020F0502020204030204" pitchFamily="34" charset="0"/>
                <a:cs typeface="Calibri" panose="020F0502020204030204" pitchFamily="34" charset="0"/>
              </a:rPr>
              <a:t>Homme k = 1,23 et Femme k = 1,04</a:t>
            </a:r>
          </a:p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fr-FR" sz="13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Connecteur droit 9"/>
          <p:cNvCxnSpPr>
            <a:cxnSpLocks noChangeShapeType="1"/>
          </p:cNvCxnSpPr>
          <p:nvPr/>
        </p:nvCxnSpPr>
        <p:spPr bwMode="auto">
          <a:xfrm>
            <a:off x="700088" y="2839946"/>
            <a:ext cx="3313112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  <a:reflection blurRad="6350" stA="52000" endA="300" endPos="35000" dir="5400000" sy="-100000" algn="bl" rotWithShape="0"/>
          </a:effectLst>
        </p:spPr>
      </p:cxnSp>
      <p:sp>
        <p:nvSpPr>
          <p:cNvPr id="11" name="Arrondir un rectangle à un seul coin 15"/>
          <p:cNvSpPr>
            <a:spLocks/>
          </p:cNvSpPr>
          <p:nvPr/>
        </p:nvSpPr>
        <p:spPr bwMode="auto">
          <a:xfrm>
            <a:off x="5003800" y="2130333"/>
            <a:ext cx="3600450" cy="1368425"/>
          </a:xfrm>
          <a:custGeom>
            <a:avLst/>
            <a:gdLst>
              <a:gd name="T0" fmla="*/ 0 w 3600400"/>
              <a:gd name="T1" fmla="*/ 0 h 1368152"/>
              <a:gd name="T2" fmla="*/ 3372605 w 3600400"/>
              <a:gd name="T3" fmla="*/ 0 h 1368152"/>
              <a:gd name="T4" fmla="*/ 3600650 w 3600400"/>
              <a:gd name="T5" fmla="*/ 228258 h 1368152"/>
              <a:gd name="T6" fmla="*/ 3600650 w 3600400"/>
              <a:gd name="T7" fmla="*/ 1369517 h 1368152"/>
              <a:gd name="T8" fmla="*/ 0 w 3600400"/>
              <a:gd name="T9" fmla="*/ 1369517 h 1368152"/>
              <a:gd name="T10" fmla="*/ 0 w 3600400"/>
              <a:gd name="T11" fmla="*/ 0 h 1368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00400"/>
              <a:gd name="T19" fmla="*/ 0 h 1368152"/>
              <a:gd name="T20" fmla="*/ 3600400 w 3600400"/>
              <a:gd name="T21" fmla="*/ 1368152 h 1368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00400" h="1368152">
                <a:moveTo>
                  <a:pt x="0" y="0"/>
                </a:moveTo>
                <a:lnTo>
                  <a:pt x="3372370" y="0"/>
                </a:lnTo>
                <a:cubicBezTo>
                  <a:pt x="3498307" y="0"/>
                  <a:pt x="3600400" y="102093"/>
                  <a:pt x="3600400" y="228030"/>
                </a:cubicBezTo>
                <a:lnTo>
                  <a:pt x="3600400" y="1368152"/>
                </a:lnTo>
                <a:lnTo>
                  <a:pt x="0" y="136815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algn="tl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rondir un rectangle à un seul coin 11"/>
          <p:cNvSpPr/>
          <p:nvPr/>
        </p:nvSpPr>
        <p:spPr>
          <a:xfrm>
            <a:off x="5003800" y="2130333"/>
            <a:ext cx="3600450" cy="1368425"/>
          </a:xfrm>
          <a:prstGeom prst="round1Rect">
            <a:avLst/>
          </a:prstGeom>
          <a:solidFill>
            <a:schemeClr val="lt1">
              <a:alpha val="60000"/>
            </a:schemeClr>
          </a:solidFill>
          <a:ln w="12700" cmpd="sng"/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5003800" y="2223996"/>
            <a:ext cx="360045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Formule abrégée MDRD</a:t>
            </a:r>
            <a:r>
              <a:rPr lang="fr-FR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aMDRD</a:t>
            </a: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</a:pP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DFG (ml/min/1,73 m</a:t>
            </a:r>
            <a:r>
              <a:rPr lang="fr-FR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) = k x 186 x [</a:t>
            </a:r>
            <a:r>
              <a:rPr lang="fr-FR" sz="1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fr-FR" sz="1200" b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Cr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fr-FR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-1,154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x [Age]</a:t>
            </a:r>
            <a:r>
              <a:rPr lang="fr-FR" sz="1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-0,203</a:t>
            </a:r>
            <a:r>
              <a:rPr lang="fr-FR" sz="1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Homme k = 1 et Femme k = 0,742</a:t>
            </a:r>
          </a:p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endParaRPr lang="fr-FR" sz="12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Connecteur droit 18"/>
          <p:cNvCxnSpPr>
            <a:cxnSpLocks noChangeShapeType="1"/>
          </p:cNvCxnSpPr>
          <p:nvPr/>
        </p:nvCxnSpPr>
        <p:spPr bwMode="auto">
          <a:xfrm>
            <a:off x="5165725" y="2844708"/>
            <a:ext cx="3311525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126206" y="5507105"/>
            <a:ext cx="386765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176213" indent="-176213" algn="l" rtl="0" eaLnBrk="0" fontAlgn="base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arenR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 kern="1200">
                <a:solidFill>
                  <a:schemeClr val="tx1"/>
                </a:solidFill>
                <a:latin typeface="Arial Narrow"/>
                <a:ea typeface="ＭＳ Ｐゴシック" charset="0"/>
                <a:cs typeface="Arial Narrow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Calibri" pitchFamily="34" charset="0"/>
              <a:buNone/>
            </a:pP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Cockcroft DW and Gault MH.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Nephron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1976;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Levey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AS et al. Ann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Intern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Med 1999</a:t>
            </a:r>
          </a:p>
          <a:p>
            <a:pPr eaLnBrk="1" hangingPunct="1">
              <a:buFont typeface="Calibri" pitchFamily="34" charset="0"/>
              <a:buNone/>
            </a:pP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Froissart et al. J Am Soc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Nephrol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2005; Stevens LA et al. J Am Soc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Nephrol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2007</a:t>
            </a:r>
          </a:p>
          <a:p>
            <a:pPr marL="0" indent="0">
              <a:buFont typeface="Calibri" pitchFamily="34" charset="0"/>
              <a:buNone/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Launay-Vacher V et al. Rev Med Interne 2011;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Flamant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 et al.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Presse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Med 2010</a:t>
            </a:r>
          </a:p>
          <a:p>
            <a:pPr marL="0" indent="0">
              <a:buFont typeface="Calibri" pitchFamily="34" charset="0"/>
              <a:buNone/>
            </a:pP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Launay-Vacher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V et al. Bull Cancer 2012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Faluyi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OO et al Med. </a:t>
            </a:r>
            <a:r>
              <a:rPr lang="en-US" dirty="0" err="1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Oncol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2012</a:t>
            </a:r>
          </a:p>
          <a:p>
            <a:pPr eaLnBrk="1" hangingPunct="1">
              <a:buFont typeface="Calibri" pitchFamily="34" charset="0"/>
              <a:buNone/>
            </a:pP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Levey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AS et al. Ann </a:t>
            </a:r>
            <a:r>
              <a:rPr lang="fr-FR" dirty="0" err="1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Intern</a:t>
            </a: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pitchFamily="34" charset="-128"/>
                <a:cs typeface="Arial" panose="020B0604020202020204" pitchFamily="34" charset="0"/>
              </a:rPr>
              <a:t> Med 2009</a:t>
            </a:r>
          </a:p>
        </p:txBody>
      </p:sp>
      <p:sp>
        <p:nvSpPr>
          <p:cNvPr id="16" name="Flèche vers le bas 15"/>
          <p:cNvSpPr/>
          <p:nvPr/>
        </p:nvSpPr>
        <p:spPr>
          <a:xfrm>
            <a:off x="2195736" y="3603905"/>
            <a:ext cx="360040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6650992" y="3609238"/>
            <a:ext cx="360040" cy="432048"/>
          </a:xfrm>
          <a:prstGeom prst="downArrow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39750" y="4219210"/>
            <a:ext cx="360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Arial Narrow" panose="020B0606020202030204" pitchFamily="34" charset="0"/>
                <a:cs typeface="+mn-cs"/>
              </a:rPr>
              <a:t>Sous-estimation de la valeur</a:t>
            </a:r>
          </a:p>
        </p:txBody>
      </p:sp>
      <p:sp>
        <p:nvSpPr>
          <p:cNvPr id="19" name="ZoneTexte 19"/>
          <p:cNvSpPr txBox="1">
            <a:spLocks noChangeArrowheads="1"/>
          </p:cNvSpPr>
          <p:nvPr/>
        </p:nvSpPr>
        <p:spPr bwMode="auto">
          <a:xfrm>
            <a:off x="5724525" y="4089465"/>
            <a:ext cx="230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136525" indent="-1365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Valide chez 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  <a:buFont typeface="Arial" pitchFamily="34" charset="0"/>
              <a:buChar char="•"/>
            </a:pP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adulte </a:t>
            </a: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jeune</a:t>
            </a: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fr-FR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  <a:buFont typeface="Arial" pitchFamily="34" charset="0"/>
              <a:buChar char="•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Le sujet âgé (&gt; 65 ans)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B40700"/>
              </a:buClr>
              <a:buFont typeface="Arial" pitchFamily="34" charset="0"/>
              <a:buChar char="•"/>
            </a:pP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fr-FR" alt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obèse</a:t>
            </a:r>
          </a:p>
        </p:txBody>
      </p:sp>
      <p:cxnSp>
        <p:nvCxnSpPr>
          <p:cNvPr id="21" name="Connecteur droit 20"/>
          <p:cNvCxnSpPr/>
          <p:nvPr/>
        </p:nvCxnSpPr>
        <p:spPr>
          <a:xfrm flipH="1">
            <a:off x="320634" y="1757548"/>
            <a:ext cx="4346369" cy="317071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97613" y="1966075"/>
            <a:ext cx="3596246" cy="2622467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99578" y="5011387"/>
            <a:ext cx="38136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Ne plus 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utiliser (SF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Néphro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2009 !)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476997" y="5127683"/>
            <a:ext cx="4512625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L’équation CKD-EPI donne la meilleure </a:t>
            </a:r>
            <a:r>
              <a:rPr lang="fr-FR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</a:p>
          <a:p>
            <a:pPr algn="ctr"/>
            <a:endParaRPr lang="fr-FR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http://www.sfndt.org/sn/eservice/calcul/eDFG.htm</a:t>
            </a:r>
          </a:p>
          <a:p>
            <a:pPr algn="ctr"/>
            <a:r>
              <a:rPr lang="fr-FR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Recommandation HAS 07/2012</a:t>
            </a:r>
          </a:p>
        </p:txBody>
      </p:sp>
    </p:spTree>
    <p:extLst>
      <p:ext uri="{BB962C8B-B14F-4D97-AF65-F5344CB8AC3E}">
        <p14:creationId xmlns:p14="http://schemas.microsoft.com/office/powerpoint/2010/main" val="351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Définition internationale </a:t>
            </a:r>
            <a:r>
              <a:rPr lang="fr-FR" dirty="0" smtClean="0"/>
              <a:t>de </a:t>
            </a:r>
            <a:r>
              <a:rPr lang="fr-FR" dirty="0"/>
              <a:t>l'insuffisance rénale chronique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</a:rPr>
              <a:t>28/11/2014</a:t>
            </a:r>
          </a:p>
        </p:txBody>
      </p:sp>
      <p:graphicFrame>
        <p:nvGraphicFramePr>
          <p:cNvPr id="7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25882"/>
              </p:ext>
            </p:extLst>
          </p:nvPr>
        </p:nvGraphicFramePr>
        <p:xfrm>
          <a:off x="941090" y="1514783"/>
          <a:ext cx="7429500" cy="3716339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005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Stade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Description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DFG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*</a:t>
                      </a: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(ml/min/</a:t>
                      </a:r>
                      <a:r>
                        <a:rPr kumimoji="0" lang="fr-FR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1,73m²</a:t>
                      </a: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Augmentation du risque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Facteurs de risque de maladie rénale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85885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(diabète, </a:t>
                      </a:r>
                      <a:r>
                        <a:rPr kumimoji="0" lang="fr-FR" sz="14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HTA</a:t>
                      </a: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, antécédents familiaux, âge avancé, ethnie…)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600" b="1" i="0" u="none" strike="noStrike" cap="none" normalizeH="0" baseline="0">
                        <a:ln>
                          <a:noFill/>
                        </a:ln>
                        <a:solidFill>
                          <a:srgbClr val="085885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Atteinte rénale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(protéinurie)</a:t>
                      </a: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et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DFG normal ou augmenté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  <a:sym typeface="Symbol" pitchFamily="18" charset="2"/>
                        </a:rPr>
                        <a:t>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90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Atteinte rénale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et </a:t>
                      </a: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baisse légère du DFG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60 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≤</a:t>
                      </a: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85885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 DFG ≤ 89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9019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3a 3b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Baisse modérée du DFG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30 ≤ DFG ≤ 59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Baisse sévère du </a:t>
                      </a:r>
                      <a:r>
                        <a:rPr kumimoji="0" lang="fr-F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DFG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15 ≤ DFG ≤ 29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Insuffisance rénale</a:t>
                      </a:r>
                      <a:endParaRPr kumimoji="0" lang="fr-F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  <a:ea typeface="Osaka" charset="-128"/>
                        <a:cs typeface="Arial Narrow" pitchFamily="34" charset="0"/>
                      </a:endParaRPr>
                    </a:p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(dialyse ou transplantation)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503238" marR="0" lvl="0" indent="-503238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  <a:ea typeface="Osaka" charset="-128"/>
                          <a:cs typeface="Arial Narrow" pitchFamily="34" charset="0"/>
                        </a:rPr>
                        <a:t>&lt; 15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31" descr="Logo_KDOQ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3500"/>
            <a:ext cx="5397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descr="Logo_KDI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5675"/>
            <a:ext cx="5413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2860" y="5573526"/>
            <a:ext cx="7867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</a:pPr>
            <a:r>
              <a:rPr lang="fr-FR" sz="1100" b="1" dirty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K/</a:t>
            </a:r>
            <a:r>
              <a:rPr lang="fr-FR" sz="1100" b="1" dirty="0" err="1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DOQI</a:t>
            </a:r>
            <a:r>
              <a:rPr lang="fr-FR" sz="1100" b="1" dirty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:</a:t>
            </a:r>
            <a:r>
              <a:rPr lang="fr-FR" sz="1100" dirty="0">
                <a:solidFill>
                  <a:srgbClr val="C00000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National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Foundation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. K/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DOQI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clinical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practice guidelines for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chronic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disease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: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evaluation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, classification, and stratification.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Am J </a:t>
            </a:r>
            <a:r>
              <a:rPr lang="fr-FR" sz="1100" i="1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Dis. 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2002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Feb;39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(2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Suppl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1):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S1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-266.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100" b="1" dirty="0" err="1">
                <a:solidFill>
                  <a:srgbClr val="00ADAD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KDIGO</a:t>
            </a:r>
            <a:r>
              <a:rPr lang="fr-FR" sz="1100" b="1" dirty="0">
                <a:solidFill>
                  <a:srgbClr val="00ADAD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:</a:t>
            </a:r>
            <a:r>
              <a:rPr lang="fr-FR" sz="1100" i="1" dirty="0">
                <a:solidFill>
                  <a:srgbClr val="00ADAD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Levey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AS,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Eckardt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KU,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Tsukamoto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Y, Levin A,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Coresh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J,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Rossert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J, De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Zeeuw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D,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Hostetter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TH,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Lameire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N,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Eknoyan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G.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Definition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and classification of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chronic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disease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: a position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statement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from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Disease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: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Improving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Global 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Outcomes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(</a:t>
            </a:r>
            <a:r>
              <a:rPr lang="fr-FR" sz="1100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KDIGO</a:t>
            </a:r>
            <a:r>
              <a:rPr lang="fr-FR" sz="1100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).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</a:t>
            </a:r>
            <a:r>
              <a:rPr lang="fr-FR" sz="1100" i="1" dirty="0" err="1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Kidney</a:t>
            </a:r>
            <a:r>
              <a:rPr lang="fr-FR" sz="1100" i="1" dirty="0">
                <a:solidFill>
                  <a:prstClr val="black"/>
                </a:solidFill>
                <a:latin typeface="Arial Narrow" pitchFamily="34" charset="0"/>
                <a:ea typeface="ＭＳ Ｐゴシック" pitchFamily="34" charset="-128"/>
                <a:cs typeface="Arial Narrow" pitchFamily="34" charset="0"/>
              </a:rPr>
              <a:t> Int. 2013</a:t>
            </a:r>
            <a:endParaRPr lang="fr-FR" sz="1100" dirty="0">
              <a:solidFill>
                <a:prstClr val="black"/>
              </a:solidFill>
              <a:latin typeface="Arial Narrow" pitchFamily="34" charset="0"/>
              <a:ea typeface="ＭＳ Ｐゴシック" pitchFamily="34" charset="-128"/>
              <a:cs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lR</a:t>
            </a:r>
            <a:r>
              <a:rPr lang="fr-FR" b="1" dirty="0"/>
              <a:t> non diagnostiquée ou IR diagnostiquée mais aucun ajustement posologique</a:t>
            </a:r>
          </a:p>
          <a:p>
            <a:pPr lvl="1"/>
            <a:r>
              <a:rPr lang="fr-FR" dirty="0"/>
              <a:t>Surdosage =&gt; toxicité</a:t>
            </a:r>
          </a:p>
          <a:p>
            <a:r>
              <a:rPr lang="fr-FR" b="1" dirty="0"/>
              <a:t>IR diagnostiquée mais diminution des doses trop importante</a:t>
            </a:r>
          </a:p>
          <a:p>
            <a:pPr lvl="1"/>
            <a:r>
              <a:rPr lang="fr-FR" dirty="0"/>
              <a:t>Sous dosage =&gt; inefficacité</a:t>
            </a:r>
          </a:p>
          <a:p>
            <a:pPr lvl="1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Pourquoi adapter la posologie des ATB en cas d’insuffisance rénale?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Antibactériens </a:t>
            </a:r>
            <a:r>
              <a:rPr lang="fr-FR" b="1" dirty="0" smtClean="0"/>
              <a:t>				87 </a:t>
            </a:r>
            <a:r>
              <a:rPr lang="fr-FR" b="1" dirty="0"/>
              <a:t>%</a:t>
            </a:r>
          </a:p>
          <a:p>
            <a:r>
              <a:rPr lang="fr-FR" b="1" dirty="0"/>
              <a:t>Antifongiques et Antiparasitaires </a:t>
            </a:r>
            <a:r>
              <a:rPr lang="fr-FR" b="1" dirty="0" smtClean="0"/>
              <a:t>	48 </a:t>
            </a:r>
            <a:r>
              <a:rPr lang="fr-FR" b="1" dirty="0"/>
              <a:t>%</a:t>
            </a:r>
          </a:p>
          <a:p>
            <a:r>
              <a:rPr lang="fr-FR" b="1" dirty="0"/>
              <a:t>Antiviraux </a:t>
            </a:r>
            <a:r>
              <a:rPr lang="fr-FR" b="1" dirty="0" smtClean="0"/>
              <a:t>				65 </a:t>
            </a:r>
            <a:r>
              <a:rPr lang="fr-FR" b="1" dirty="0"/>
              <a:t>%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% des médicaments pour lesquels</a:t>
            </a:r>
            <a:br>
              <a:rPr lang="fr-FR" dirty="0"/>
            </a:br>
            <a:r>
              <a:rPr lang="fr-FR" dirty="0"/>
              <a:t>l’excrétion urinaire est majoritaire</a:t>
            </a:r>
          </a:p>
        </p:txBody>
      </p:sp>
    </p:spTree>
    <p:extLst>
      <p:ext uri="{BB962C8B-B14F-4D97-AF65-F5344CB8AC3E}">
        <p14:creationId xmlns:p14="http://schemas.microsoft.com/office/powerpoint/2010/main" val="17477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Absorption</a:t>
            </a:r>
          </a:p>
          <a:p>
            <a:pPr lvl="1"/>
            <a:r>
              <a:rPr lang="fr-FR" dirty="0" smtClean="0"/>
              <a:t>Modification pH gastrique</a:t>
            </a:r>
          </a:p>
          <a:p>
            <a:pPr lvl="1"/>
            <a:r>
              <a:rPr lang="fr-FR" dirty="0" smtClean="0"/>
              <a:t>↘ perméabilité</a:t>
            </a:r>
          </a:p>
          <a:p>
            <a:pPr lvl="1"/>
            <a:r>
              <a:rPr lang="fr-FR" dirty="0" smtClean="0"/>
              <a:t>↗ métabolisme intestinal</a:t>
            </a:r>
            <a:endParaRPr lang="fr-FR" dirty="0"/>
          </a:p>
          <a:p>
            <a:r>
              <a:rPr lang="fr-FR" dirty="0" smtClean="0"/>
              <a:t>Distribution</a:t>
            </a:r>
          </a:p>
          <a:p>
            <a:pPr lvl="1"/>
            <a:r>
              <a:rPr lang="fr-FR" dirty="0" smtClean="0"/>
              <a:t>↗ VD</a:t>
            </a:r>
          </a:p>
          <a:p>
            <a:pPr lvl="1"/>
            <a:r>
              <a:rPr lang="fr-FR" dirty="0" smtClean="0"/>
              <a:t>↘ liaison protéines</a:t>
            </a:r>
            <a:endParaRPr lang="fr-FR" dirty="0"/>
          </a:p>
          <a:p>
            <a:r>
              <a:rPr lang="fr-FR" dirty="0" smtClean="0"/>
              <a:t>Métabolisme</a:t>
            </a:r>
          </a:p>
          <a:p>
            <a:pPr lvl="1"/>
            <a:r>
              <a:rPr lang="fr-FR" dirty="0" smtClean="0"/>
              <a:t>↘ captage hépatique</a:t>
            </a:r>
          </a:p>
          <a:p>
            <a:pPr lvl="1"/>
            <a:r>
              <a:rPr lang="fr-FR" dirty="0" smtClean="0"/>
              <a:t>↘ activité enzymatique</a:t>
            </a:r>
            <a:endParaRPr lang="fr-FR" dirty="0"/>
          </a:p>
          <a:p>
            <a:r>
              <a:rPr lang="fr-FR" dirty="0" smtClean="0"/>
              <a:t>Elimination ↘ </a:t>
            </a:r>
          </a:p>
          <a:p>
            <a:pPr lvl="1"/>
            <a:r>
              <a:rPr lang="fr-FR" dirty="0" smtClean="0"/>
              <a:t>Filtration G, </a:t>
            </a:r>
            <a:r>
              <a:rPr lang="fr-FR" dirty="0" err="1" smtClean="0"/>
              <a:t>secrétion</a:t>
            </a:r>
            <a:r>
              <a:rPr lang="fr-FR" dirty="0" smtClean="0"/>
              <a:t> et </a:t>
            </a:r>
            <a:r>
              <a:rPr lang="fr-FR" dirty="0" err="1" smtClean="0"/>
              <a:t>reabsorption</a:t>
            </a:r>
            <a:r>
              <a:rPr lang="fr-FR" dirty="0" smtClean="0"/>
              <a:t> tubulaire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Modification PK en cas d’IR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076056" y="3501008"/>
            <a:ext cx="344658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↗ ↗  concentrations plasmatiques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6165304"/>
            <a:ext cx="3942041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fr-FR" dirty="0"/>
              <a:t>Launay-Vacher V. Presse Med 2001.</a:t>
            </a:r>
          </a:p>
        </p:txBody>
      </p:sp>
    </p:spTree>
    <p:extLst>
      <p:ext uri="{BB962C8B-B14F-4D97-AF65-F5344CB8AC3E}">
        <p14:creationId xmlns:p14="http://schemas.microsoft.com/office/powerpoint/2010/main" val="3993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3 méthodes </a:t>
            </a:r>
            <a:endParaRPr lang="fr-FR" b="1" dirty="0" smtClean="0"/>
          </a:p>
          <a:p>
            <a:pPr lvl="1"/>
            <a:r>
              <a:rPr lang="fr-FR" dirty="0" smtClean="0"/>
              <a:t>Méthode </a:t>
            </a:r>
            <a:r>
              <a:rPr lang="fr-FR" dirty="0"/>
              <a:t>de la dose</a:t>
            </a:r>
          </a:p>
          <a:p>
            <a:pPr lvl="1"/>
            <a:r>
              <a:rPr lang="fr-FR" dirty="0"/>
              <a:t>Méthode de l’intervalle</a:t>
            </a:r>
          </a:p>
          <a:p>
            <a:pPr lvl="1"/>
            <a:r>
              <a:rPr lang="fr-FR" dirty="0"/>
              <a:t>Méthode </a:t>
            </a:r>
            <a:r>
              <a:rPr lang="fr-FR" dirty="0" smtClean="0"/>
              <a:t>mixte</a:t>
            </a:r>
          </a:p>
          <a:p>
            <a:r>
              <a:rPr lang="fr-FR" b="1" dirty="0" smtClean="0"/>
              <a:t>1 objectif</a:t>
            </a:r>
          </a:p>
          <a:p>
            <a:pPr lvl="1"/>
            <a:r>
              <a:rPr lang="fr-FR" sz="2400" dirty="0"/>
              <a:t>maintenir les </a:t>
            </a:r>
            <a:r>
              <a:rPr lang="fr-FR" sz="2400" dirty="0" smtClean="0"/>
              <a:t>concentrations plasmatiques </a:t>
            </a:r>
            <a:r>
              <a:rPr lang="fr-FR" sz="2400" dirty="0"/>
              <a:t>de médicament dans la </a:t>
            </a:r>
            <a:r>
              <a:rPr lang="fr-FR" sz="2400" dirty="0" smtClean="0"/>
              <a:t>fourchette thérapeutique </a:t>
            </a:r>
            <a:r>
              <a:rPr lang="fr-FR" sz="2400" dirty="0"/>
              <a:t>usuelle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Adaptation </a:t>
            </a:r>
            <a:r>
              <a:rPr lang="fr-FR" dirty="0"/>
              <a:t>posologique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smtClean="0"/>
              <a:t>ATB et 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73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7" y="0"/>
            <a:ext cx="9174707" cy="692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5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9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8102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9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323528" y="1989138"/>
            <a:ext cx="4320480" cy="4017962"/>
          </a:xfrm>
        </p:spPr>
        <p:txBody>
          <a:bodyPr/>
          <a:lstStyle/>
          <a:p>
            <a:r>
              <a:rPr lang="fr-FR" dirty="0" smtClean="0"/>
              <a:t>Echec</a:t>
            </a:r>
          </a:p>
          <a:p>
            <a:pPr lvl="1"/>
            <a:r>
              <a:rPr lang="fr-FR" dirty="0" smtClean="0"/>
              <a:t>Spectre inadapté</a:t>
            </a:r>
          </a:p>
          <a:p>
            <a:pPr lvl="1"/>
            <a:r>
              <a:rPr lang="fr-FR" dirty="0" smtClean="0"/>
              <a:t>Mauvaise diffusion sur le site</a:t>
            </a:r>
          </a:p>
          <a:p>
            <a:pPr lvl="1"/>
            <a:r>
              <a:rPr lang="fr-FR" dirty="0" smtClean="0"/>
              <a:t>Durée trop courte</a:t>
            </a:r>
          </a:p>
          <a:p>
            <a:pPr lvl="1"/>
            <a:r>
              <a:rPr lang="fr-FR" dirty="0"/>
              <a:t>Rythme d’administration inadapté</a:t>
            </a:r>
          </a:p>
          <a:p>
            <a:pPr lvl="1"/>
            <a:r>
              <a:rPr lang="fr-FR" dirty="0" smtClean="0"/>
              <a:t>Posologie trop faible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283968" y="1989138"/>
            <a:ext cx="4402832" cy="4017962"/>
          </a:xfrm>
        </p:spPr>
        <p:txBody>
          <a:bodyPr/>
          <a:lstStyle/>
          <a:p>
            <a:r>
              <a:rPr lang="fr-FR" dirty="0" smtClean="0">
                <a:latin typeface="Calibri"/>
                <a:cs typeface="Calibri"/>
              </a:rPr>
              <a:t>Effets secondaires: </a:t>
            </a:r>
          </a:p>
          <a:p>
            <a:pPr lvl="1"/>
            <a:r>
              <a:rPr lang="fr-FR" b="1" dirty="0" smtClean="0">
                <a:latin typeface="Calibri"/>
                <a:cs typeface="Calibri"/>
              </a:rPr>
              <a:t>Antibiorésistance</a:t>
            </a:r>
          </a:p>
          <a:p>
            <a:pPr lvl="2"/>
            <a:r>
              <a:rPr lang="fr-FR" dirty="0" smtClean="0">
                <a:latin typeface="Calibri"/>
                <a:cs typeface="Calibri"/>
              </a:rPr>
              <a:t>Pas d’indication</a:t>
            </a:r>
          </a:p>
          <a:p>
            <a:pPr lvl="2"/>
            <a:r>
              <a:rPr lang="fr-FR" dirty="0" smtClean="0">
                <a:latin typeface="Calibri"/>
                <a:cs typeface="Calibri"/>
              </a:rPr>
              <a:t>Molécule pas adaptée</a:t>
            </a:r>
          </a:p>
          <a:p>
            <a:pPr lvl="2"/>
            <a:r>
              <a:rPr lang="fr-FR" dirty="0" smtClean="0">
                <a:latin typeface="Calibri"/>
                <a:cs typeface="Calibri"/>
              </a:rPr>
              <a:t>Durée trop longue</a:t>
            </a:r>
          </a:p>
          <a:p>
            <a:pPr lvl="2"/>
            <a:r>
              <a:rPr lang="fr-FR" dirty="0" smtClean="0">
                <a:latin typeface="Calibri"/>
                <a:cs typeface="Calibri"/>
              </a:rPr>
              <a:t>Rythme d’administration inadapté</a:t>
            </a:r>
          </a:p>
          <a:p>
            <a:pPr lvl="2"/>
            <a:r>
              <a:rPr lang="fr-FR" dirty="0" smtClean="0"/>
              <a:t>Posologie trop faible</a:t>
            </a:r>
          </a:p>
          <a:p>
            <a:pPr lvl="1"/>
            <a:r>
              <a:rPr lang="fr-FR" b="1" dirty="0" smtClean="0">
                <a:latin typeface="Calibri"/>
                <a:cs typeface="Calibri"/>
              </a:rPr>
              <a:t>T</a:t>
            </a:r>
            <a:r>
              <a:rPr lang="fr-FR" b="1" dirty="0" smtClean="0"/>
              <a:t>oxicité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Risques antibiothérapie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02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Adaptation de la posologie des ATB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ATB temps dépendants</a:t>
            </a:r>
          </a:p>
          <a:p>
            <a:pPr lvl="1"/>
            <a:r>
              <a:rPr lang="fr-FR" dirty="0" smtClean="0"/>
              <a:t>↘</a:t>
            </a:r>
            <a:r>
              <a:rPr lang="fr-FR" dirty="0" smtClean="0"/>
              <a:t>dose unitaire et maintien de l’intervalle</a:t>
            </a:r>
          </a:p>
          <a:p>
            <a:r>
              <a:rPr lang="fr-FR" dirty="0"/>
              <a:t>ATB </a:t>
            </a:r>
            <a:r>
              <a:rPr lang="fr-FR" dirty="0" smtClean="0"/>
              <a:t>concentration dépendants</a:t>
            </a:r>
            <a:endParaRPr lang="fr-FR" dirty="0"/>
          </a:p>
          <a:p>
            <a:pPr lvl="1"/>
            <a:r>
              <a:rPr lang="fr-FR" dirty="0" smtClean="0"/>
              <a:t>↗</a:t>
            </a:r>
            <a:r>
              <a:rPr lang="fr-FR" dirty="0" smtClean="0"/>
              <a:t>de l’intervalle entre 2 doses</a:t>
            </a:r>
            <a:endParaRPr lang="fr-FR" dirty="0"/>
          </a:p>
          <a:p>
            <a:r>
              <a:rPr lang="fr-FR" dirty="0" smtClean="0"/>
              <a:t>Parfois, mélange des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67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32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Jusqu’ici c’était simple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/>
              <a:t>Pas dans le Vidal</a:t>
            </a:r>
          </a:p>
          <a:p>
            <a:pPr lvl="2"/>
            <a:r>
              <a:rPr lang="fr-FR" dirty="0"/>
              <a:t>Données posologiques « normo rénal » déjà médiocres</a:t>
            </a:r>
          </a:p>
          <a:p>
            <a:pPr lvl="2"/>
            <a:r>
              <a:rPr lang="fr-FR" dirty="0"/>
              <a:t>Imprécisions totales chez l’IR</a:t>
            </a:r>
          </a:p>
          <a:p>
            <a:pPr lvl="1"/>
            <a:r>
              <a:rPr lang="fr-FR" dirty="0"/>
              <a:t>sitegpr.com</a:t>
            </a:r>
          </a:p>
          <a:p>
            <a:pPr lvl="2"/>
            <a:r>
              <a:rPr lang="fr-FR" dirty="0" smtClean="0"/>
              <a:t>Recommandations </a:t>
            </a:r>
            <a:r>
              <a:rPr lang="fr-FR" dirty="0" err="1"/>
              <a:t>sourcées</a:t>
            </a:r>
            <a:endParaRPr lang="fr-FR" dirty="0"/>
          </a:p>
          <a:p>
            <a:pPr lvl="3"/>
            <a:r>
              <a:rPr lang="fr-FR" dirty="0"/>
              <a:t>Selon indication et </a:t>
            </a:r>
            <a:r>
              <a:rPr lang="fr-FR" dirty="0" smtClean="0"/>
              <a:t>DFG, Pour </a:t>
            </a:r>
            <a:r>
              <a:rPr lang="fr-FR" dirty="0"/>
              <a:t>HD et filtration continue</a:t>
            </a:r>
          </a:p>
          <a:p>
            <a:pPr lvl="2"/>
            <a:r>
              <a:rPr lang="fr-FR" dirty="0"/>
              <a:t>Posologies « </a:t>
            </a:r>
            <a:r>
              <a:rPr lang="fr-FR" dirty="0" err="1"/>
              <a:t>normorénal</a:t>
            </a:r>
            <a:r>
              <a:rPr lang="fr-FR" dirty="0"/>
              <a:t> »</a:t>
            </a:r>
          </a:p>
          <a:p>
            <a:pPr lvl="3"/>
            <a:r>
              <a:rPr lang="fr-FR" dirty="0"/>
              <a:t>Revues par SPILF en 2017</a:t>
            </a:r>
          </a:p>
          <a:p>
            <a:pPr lvl="3"/>
            <a:r>
              <a:rPr lang="fr-FR" dirty="0"/>
              <a:t>Posologies plus élevées que celles du RCP dans de nombreux cas</a:t>
            </a:r>
          </a:p>
          <a:p>
            <a:r>
              <a:rPr lang="fr-FR" dirty="0"/>
              <a:t>Mais changement du modèle économique de GPR</a:t>
            </a:r>
          </a:p>
          <a:p>
            <a:pPr lvl="1"/>
            <a:r>
              <a:rPr lang="fr-FR" dirty="0"/>
              <a:t>Commercialisé par le </a:t>
            </a:r>
            <a:r>
              <a:rPr lang="fr-FR" dirty="0" err="1"/>
              <a:t>vidal</a:t>
            </a:r>
            <a:r>
              <a:rPr lang="fr-FR" dirty="0"/>
              <a:t> en 9/2023</a:t>
            </a:r>
          </a:p>
          <a:p>
            <a:pPr lvl="1"/>
            <a:r>
              <a:rPr lang="fr-FR" dirty="0" smtClean="0"/>
              <a:t>Hôpital sur abonnement / libéraux gratuits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 trouver l’information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745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090268"/>
          </a:xfrm>
        </p:spPr>
        <p:txBody>
          <a:bodyPr/>
          <a:lstStyle/>
          <a:p>
            <a:r>
              <a:rPr lang="fr-FR" dirty="0"/>
              <a:t>Groupe de travail </a:t>
            </a:r>
            <a:r>
              <a:rPr lang="fr-FR" dirty="0" smtClean="0"/>
              <a:t>SPILF/GPR</a:t>
            </a:r>
          </a:p>
          <a:p>
            <a:pPr lvl="1"/>
            <a:r>
              <a:rPr lang="fr-FR" dirty="0" smtClean="0"/>
              <a:t>Révision des posologies </a:t>
            </a:r>
            <a:r>
              <a:rPr lang="fr-FR" dirty="0"/>
              <a:t>et des modalités </a:t>
            </a:r>
            <a:r>
              <a:rPr lang="fr-FR" dirty="0" smtClean="0"/>
              <a:t>d’utilisation chez le patient « normo rénal »</a:t>
            </a:r>
          </a:p>
          <a:p>
            <a:pPr lvl="1"/>
            <a:r>
              <a:rPr lang="fr-FR" dirty="0" smtClean="0"/>
              <a:t>Groupe:</a:t>
            </a:r>
          </a:p>
          <a:p>
            <a:pPr lvl="2"/>
            <a:r>
              <a:rPr lang="fr-FR" dirty="0" smtClean="0"/>
              <a:t>Blandine </a:t>
            </a:r>
            <a:r>
              <a:rPr lang="fr-FR" dirty="0" err="1" smtClean="0"/>
              <a:t>Aloy</a:t>
            </a:r>
            <a:r>
              <a:rPr lang="fr-FR" dirty="0" smtClean="0"/>
              <a:t>, </a:t>
            </a:r>
            <a:r>
              <a:rPr lang="fr-FR" dirty="0"/>
              <a:t>Alexandre Bleibtreu</a:t>
            </a:r>
            <a:r>
              <a:rPr lang="fr-FR" dirty="0" smtClean="0"/>
              <a:t>, </a:t>
            </a:r>
            <a:r>
              <a:rPr lang="fr-FR" dirty="0"/>
              <a:t>Perrine </a:t>
            </a:r>
            <a:r>
              <a:rPr lang="fr-FR" dirty="0" err="1" smtClean="0"/>
              <a:t>Bortolotti</a:t>
            </a:r>
            <a:r>
              <a:rPr lang="fr-FR" dirty="0"/>
              <a:t>, Emmanuel Faure</a:t>
            </a:r>
            <a:r>
              <a:rPr lang="fr-FR" dirty="0" smtClean="0"/>
              <a:t>, Amel </a:t>
            </a:r>
            <a:r>
              <a:rPr lang="fr-FR" dirty="0" err="1"/>
              <a:t>Filali</a:t>
            </a:r>
            <a:r>
              <a:rPr lang="fr-FR" dirty="0"/>
              <a:t>, </a:t>
            </a:r>
            <a:r>
              <a:rPr lang="fr-FR" dirty="0" smtClean="0"/>
              <a:t>Rémy </a:t>
            </a:r>
            <a:r>
              <a:rPr lang="fr-FR" dirty="0" err="1" smtClean="0"/>
              <a:t>Gauzit</a:t>
            </a:r>
            <a:r>
              <a:rPr lang="fr-FR" dirty="0" smtClean="0"/>
              <a:t>, </a:t>
            </a:r>
            <a:r>
              <a:rPr lang="fr-FR" dirty="0"/>
              <a:t>Marie Gilbert, Adrien </a:t>
            </a:r>
            <a:r>
              <a:rPr lang="fr-FR" dirty="0" err="1"/>
              <a:t>Lemaignen</a:t>
            </a:r>
            <a:r>
              <a:rPr lang="fr-FR" dirty="0"/>
              <a:t>, </a:t>
            </a:r>
            <a:r>
              <a:rPr lang="fr-FR" dirty="0" smtClean="0"/>
              <a:t>Philippe </a:t>
            </a:r>
            <a:r>
              <a:rPr lang="fr-FR" dirty="0" err="1"/>
              <a:t>Lesprit</a:t>
            </a:r>
            <a:r>
              <a:rPr lang="fr-FR" dirty="0"/>
              <a:t>, Rafael </a:t>
            </a:r>
            <a:r>
              <a:rPr lang="fr-FR" dirty="0" err="1"/>
              <a:t>Mahieu</a:t>
            </a:r>
            <a:r>
              <a:rPr lang="fr-FR" dirty="0"/>
              <a:t>, </a:t>
            </a:r>
            <a:r>
              <a:rPr lang="fr-FR" dirty="0" smtClean="0"/>
              <a:t>Vanina Meyssonnier, </a:t>
            </a:r>
            <a:r>
              <a:rPr lang="fr-FR" dirty="0"/>
              <a:t>Maja </a:t>
            </a:r>
            <a:r>
              <a:rPr lang="fr-FR" dirty="0" err="1" smtClean="0"/>
              <a:t>Ogielska</a:t>
            </a:r>
            <a:r>
              <a:rPr lang="fr-FR" dirty="0"/>
              <a:t>, Juliette </a:t>
            </a:r>
            <a:r>
              <a:rPr lang="fr-FR" dirty="0" err="1"/>
              <a:t>Romaru</a:t>
            </a:r>
            <a:r>
              <a:rPr lang="fr-FR" dirty="0" smtClean="0"/>
              <a:t>, Dominique Salmon et Serge Alfandari</a:t>
            </a:r>
          </a:p>
          <a:p>
            <a:r>
              <a:rPr lang="fr-FR" dirty="0" smtClean="0"/>
              <a:t>Adaptation </a:t>
            </a:r>
            <a:r>
              <a:rPr lang="fr-FR" dirty="0"/>
              <a:t>chez l’IR faites par GPR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Révision en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00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GPR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5" y="1308452"/>
            <a:ext cx="7210674" cy="554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4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GPR.com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Identification</a:t>
            </a:r>
          </a:p>
          <a:p>
            <a:endParaRPr lang="fr-FR" dirty="0"/>
          </a:p>
          <a:p>
            <a:r>
              <a:rPr lang="fr-FR" dirty="0" smtClean="0"/>
              <a:t>Sélectionner « rein/adaptation posologique/recherche</a:t>
            </a:r>
          </a:p>
          <a:p>
            <a:pPr lvl="1"/>
            <a:endParaRPr lang="fr-FR" dirty="0"/>
          </a:p>
          <a:p>
            <a:r>
              <a:rPr lang="fr-FR" dirty="0" smtClean="0"/>
              <a:t>Saisir la molécule</a:t>
            </a:r>
          </a:p>
          <a:p>
            <a:endParaRPr lang="fr-FR" dirty="0"/>
          </a:p>
          <a:p>
            <a:r>
              <a:rPr lang="fr-FR" dirty="0" smtClean="0"/>
              <a:t>Saisir DFG/situation</a:t>
            </a:r>
          </a:p>
          <a:p>
            <a:endParaRPr lang="fr-FR" dirty="0"/>
          </a:p>
          <a:p>
            <a:r>
              <a:rPr lang="fr-FR" dirty="0" smtClean="0"/>
              <a:t>Lire la réponse</a:t>
            </a:r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364" y="1572394"/>
            <a:ext cx="23812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349" y="4269881"/>
            <a:ext cx="4143747" cy="835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3050"/>
            <a:ext cx="2844725" cy="85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89" y="5117981"/>
            <a:ext cx="50768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39" y="5972175"/>
            <a:ext cx="60102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81" y="1117669"/>
            <a:ext cx="2971579" cy="176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6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Molécule </a:t>
            </a:r>
            <a:r>
              <a:rPr lang="fr-FR" b="1" dirty="0" err="1" smtClean="0"/>
              <a:t>dialysable</a:t>
            </a:r>
            <a:r>
              <a:rPr lang="fr-FR" b="1" dirty="0" smtClean="0"/>
              <a:t> ou non</a:t>
            </a:r>
          </a:p>
          <a:p>
            <a:r>
              <a:rPr lang="fr-FR" b="1" dirty="0" smtClean="0"/>
              <a:t>Poids </a:t>
            </a:r>
            <a:r>
              <a:rPr lang="fr-FR" b="1" dirty="0"/>
              <a:t>moléculaire</a:t>
            </a:r>
          </a:p>
          <a:p>
            <a:pPr lvl="1"/>
            <a:r>
              <a:rPr lang="fr-FR" dirty="0"/>
              <a:t>Ex. les </a:t>
            </a:r>
            <a:r>
              <a:rPr lang="fr-FR" dirty="0" err="1"/>
              <a:t>glycopeptides</a:t>
            </a:r>
            <a:r>
              <a:rPr lang="fr-FR" dirty="0"/>
              <a:t> ont un PM très élevé</a:t>
            </a:r>
          </a:p>
          <a:p>
            <a:r>
              <a:rPr lang="fr-FR" b="1" dirty="0" smtClean="0"/>
              <a:t>Degré </a:t>
            </a:r>
            <a:r>
              <a:rPr lang="fr-FR" b="1" dirty="0"/>
              <a:t>de fixation aux protéines </a:t>
            </a:r>
            <a:r>
              <a:rPr lang="fr-FR" b="1" dirty="0" smtClean="0"/>
              <a:t>plasmatiques</a:t>
            </a:r>
          </a:p>
          <a:p>
            <a:pPr lvl="1"/>
            <a:r>
              <a:rPr lang="fr-FR" dirty="0"/>
              <a:t>Médicament à forte liaison aux PP + </a:t>
            </a:r>
            <a:r>
              <a:rPr lang="fr-FR" dirty="0" err="1"/>
              <a:t>hypoalbuminémie</a:t>
            </a:r>
            <a:r>
              <a:rPr lang="fr-FR" dirty="0"/>
              <a:t> : risque +++ d’épuration précoce</a:t>
            </a:r>
            <a:endParaRPr lang="fr-FR" b="1" dirty="0" smtClean="0"/>
          </a:p>
          <a:p>
            <a:r>
              <a:rPr lang="fr-FR" b="1" dirty="0" smtClean="0"/>
              <a:t>Technique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pPr lvl="1"/>
            <a:r>
              <a:rPr lang="fr-FR" dirty="0" smtClean="0"/>
              <a:t>Hémodialyse </a:t>
            </a:r>
            <a:r>
              <a:rPr lang="fr-FR" dirty="0"/>
              <a:t>: échanges selon un gradient de concentration</a:t>
            </a:r>
          </a:p>
          <a:p>
            <a:pPr lvl="2"/>
            <a:r>
              <a:rPr lang="fr-FR" i="1" dirty="0"/>
              <a:t>Impact sur les petites </a:t>
            </a:r>
            <a:r>
              <a:rPr lang="fr-FR" i="1" dirty="0" smtClean="0"/>
              <a:t>molécules </a:t>
            </a:r>
            <a:r>
              <a:rPr lang="fr-FR" i="1" dirty="0"/>
              <a:t>en concentration </a:t>
            </a:r>
            <a:r>
              <a:rPr lang="fr-FR" i="1" dirty="0" smtClean="0"/>
              <a:t>élevée </a:t>
            </a:r>
            <a:r>
              <a:rPr lang="fr-FR" i="1" dirty="0"/>
              <a:t>dans le sang</a:t>
            </a:r>
          </a:p>
          <a:p>
            <a:pPr lvl="1"/>
            <a:r>
              <a:rPr lang="fr-FR" dirty="0" err="1" smtClean="0"/>
              <a:t>Hémofiltration</a:t>
            </a:r>
            <a:r>
              <a:rPr lang="fr-FR" dirty="0" smtClean="0"/>
              <a:t> </a:t>
            </a:r>
            <a:r>
              <a:rPr lang="fr-FR" dirty="0"/>
              <a:t>: échanges selon un gradient de pression</a:t>
            </a:r>
          </a:p>
          <a:p>
            <a:pPr lvl="2"/>
            <a:r>
              <a:rPr lang="fr-FR" i="1" dirty="0"/>
              <a:t>Impact sur les </a:t>
            </a:r>
            <a:r>
              <a:rPr lang="fr-FR" i="1" dirty="0" smtClean="0"/>
              <a:t>molécules </a:t>
            </a:r>
            <a:r>
              <a:rPr lang="fr-FR" i="1" dirty="0"/>
              <a:t>de taille moyenne, </a:t>
            </a:r>
            <a:r>
              <a:rPr lang="fr-FR" i="1" dirty="0" smtClean="0"/>
              <a:t>indépendamment </a:t>
            </a:r>
            <a:r>
              <a:rPr lang="fr-FR" i="1" dirty="0"/>
              <a:t>de la </a:t>
            </a:r>
            <a:r>
              <a:rPr lang="fr-FR" i="1" dirty="0" smtClean="0"/>
              <a:t>concentration</a:t>
            </a:r>
            <a:endParaRPr lang="fr-FR" i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Antibiotiques en </a:t>
            </a:r>
            <a:r>
              <a:rPr lang="fr-FR" dirty="0" smtClean="0"/>
              <a:t>dialyse: facteurs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3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VD </a:t>
            </a:r>
            <a:r>
              <a:rPr lang="fr-FR" dirty="0"/>
              <a:t>large (&gt; 0,8 L/kg) </a:t>
            </a:r>
            <a:r>
              <a:rPr lang="fr-FR" dirty="0" smtClean="0"/>
              <a:t>=&gt; Peu </a:t>
            </a:r>
            <a:r>
              <a:rPr lang="fr-FR" dirty="0"/>
              <a:t>d’influence de l’EER</a:t>
            </a:r>
          </a:p>
          <a:p>
            <a:pPr lvl="1"/>
            <a:r>
              <a:rPr lang="fr-FR" dirty="0"/>
              <a:t>Administration indifféremment avant ou après la séance</a:t>
            </a:r>
          </a:p>
          <a:p>
            <a:pPr lvl="2"/>
            <a:r>
              <a:rPr lang="fr-FR" i="1" dirty="0" smtClean="0"/>
              <a:t>ATB </a:t>
            </a:r>
            <a:r>
              <a:rPr lang="fr-FR" i="1" dirty="0"/>
              <a:t>lipophiles : macrolides ; FQ (sauf </a:t>
            </a:r>
            <a:r>
              <a:rPr lang="fr-FR" i="1" dirty="0" err="1"/>
              <a:t>levoflo</a:t>
            </a:r>
            <a:r>
              <a:rPr lang="fr-FR" i="1" dirty="0"/>
              <a:t> et </a:t>
            </a:r>
            <a:r>
              <a:rPr lang="fr-FR" i="1" dirty="0" err="1" smtClean="0"/>
              <a:t>cipro</a:t>
            </a:r>
            <a:r>
              <a:rPr lang="fr-FR" i="1" dirty="0" smtClean="0"/>
              <a:t>); cyclines </a:t>
            </a:r>
            <a:r>
              <a:rPr lang="fr-FR" i="1" dirty="0"/>
              <a:t>; </a:t>
            </a:r>
            <a:r>
              <a:rPr lang="fr-FR" i="1" dirty="0" err="1" smtClean="0"/>
              <a:t>thiamphenicol</a:t>
            </a:r>
            <a:r>
              <a:rPr lang="fr-FR" i="1" dirty="0" smtClean="0"/>
              <a:t> </a:t>
            </a:r>
            <a:r>
              <a:rPr lang="fr-FR" i="1" dirty="0"/>
              <a:t>; rifampicine</a:t>
            </a:r>
          </a:p>
          <a:p>
            <a:r>
              <a:rPr lang="fr-FR" dirty="0" err="1" smtClean="0"/>
              <a:t>Vd</a:t>
            </a:r>
            <a:r>
              <a:rPr lang="fr-FR" dirty="0" smtClean="0"/>
              <a:t> </a:t>
            </a:r>
            <a:r>
              <a:rPr lang="fr-FR" dirty="0"/>
              <a:t>faible : répartition du médicament dans le liquide </a:t>
            </a:r>
            <a:r>
              <a:rPr lang="fr-FR" dirty="0" err="1" smtClean="0"/>
              <a:t>extra-cellulaire</a:t>
            </a:r>
            <a:r>
              <a:rPr lang="fr-FR" dirty="0"/>
              <a:t> </a:t>
            </a:r>
            <a:r>
              <a:rPr lang="fr-FR" dirty="0" smtClean="0"/>
              <a:t>=&gt; épuration </a:t>
            </a:r>
            <a:r>
              <a:rPr lang="fr-FR" dirty="0"/>
              <a:t>par l’EER, via le secteur vasculaire.</a:t>
            </a:r>
          </a:p>
          <a:p>
            <a:pPr lvl="1"/>
            <a:r>
              <a:rPr lang="fr-FR" dirty="0"/>
              <a:t>Administration après la séance de dialyse</a:t>
            </a:r>
          </a:p>
          <a:p>
            <a:pPr lvl="2"/>
            <a:r>
              <a:rPr lang="fr-FR" i="1" dirty="0" smtClean="0"/>
              <a:t>ATB </a:t>
            </a:r>
            <a:r>
              <a:rPr lang="fr-FR" i="1" dirty="0"/>
              <a:t>hydrophiles : </a:t>
            </a:r>
            <a:r>
              <a:rPr lang="el-GR" i="1" dirty="0"/>
              <a:t>β </a:t>
            </a:r>
            <a:r>
              <a:rPr lang="fr-FR" i="1" dirty="0"/>
              <a:t>lactamines (sauf ceftriaxone et oxacilline) ; </a:t>
            </a:r>
            <a:r>
              <a:rPr lang="fr-FR" i="1" dirty="0" err="1" smtClean="0"/>
              <a:t>aztreonam</a:t>
            </a:r>
            <a:r>
              <a:rPr lang="fr-FR" i="1" dirty="0" smtClean="0"/>
              <a:t> ; </a:t>
            </a:r>
            <a:r>
              <a:rPr lang="fr-FR" i="1" dirty="0" err="1" smtClean="0"/>
              <a:t>glycopeptides</a:t>
            </a:r>
            <a:r>
              <a:rPr lang="fr-FR" i="1" dirty="0" smtClean="0"/>
              <a:t>; daptomycine </a:t>
            </a:r>
            <a:r>
              <a:rPr lang="fr-FR" i="1" dirty="0"/>
              <a:t>; </a:t>
            </a:r>
            <a:r>
              <a:rPr lang="fr-FR" i="1" dirty="0" err="1" smtClean="0"/>
              <a:t>linezolide</a:t>
            </a:r>
            <a:endParaRPr lang="fr-FR" i="1" dirty="0" smtClean="0"/>
          </a:p>
          <a:p>
            <a:pPr lvl="1"/>
            <a:r>
              <a:rPr lang="fr-FR" i="1" dirty="0" smtClean="0"/>
              <a:t>A part, les aminosides:</a:t>
            </a:r>
            <a:r>
              <a:rPr lang="fr-FR" b="1" i="1" dirty="0" smtClean="0"/>
              <a:t> </a:t>
            </a:r>
            <a:r>
              <a:rPr lang="fr-FR" b="1" i="1" dirty="0" smtClean="0">
                <a:solidFill>
                  <a:srgbClr val="FF0000"/>
                </a:solidFill>
              </a:rPr>
              <a:t>impérativement AVANT</a:t>
            </a:r>
            <a:endParaRPr lang="fr-FR" dirty="0" smtClean="0"/>
          </a:p>
          <a:p>
            <a:pPr lvl="2"/>
            <a:r>
              <a:rPr lang="fr-FR" dirty="0" smtClean="0"/>
              <a:t>Bénéfice d’un pic élevé</a:t>
            </a:r>
          </a:p>
          <a:p>
            <a:pPr lvl="2"/>
            <a:r>
              <a:rPr lang="fr-FR" dirty="0" smtClean="0"/>
              <a:t>L’épuration de l’aminoside par la dialyse limite la toxicité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ATB avant ou après la dialyse: selon le VD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5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Dose de charge </a:t>
            </a:r>
          </a:p>
          <a:p>
            <a:pPr lvl="1"/>
            <a:r>
              <a:rPr lang="fr-FR" dirty="0" smtClean="0"/>
              <a:t>Principalement dépendante du V</a:t>
            </a:r>
            <a:r>
              <a:rPr lang="fr-FR" baseline="-25000" dirty="0" smtClean="0"/>
              <a:t>D</a:t>
            </a:r>
          </a:p>
          <a:p>
            <a:r>
              <a:rPr lang="fr-FR" dirty="0" smtClean="0"/>
              <a:t>Typiquement utile pour les ATB hydrophiles</a:t>
            </a:r>
          </a:p>
          <a:p>
            <a:r>
              <a:rPr lang="fr-FR" dirty="0" smtClean="0"/>
              <a:t>Chez l’IRC ↗ V</a:t>
            </a:r>
            <a:r>
              <a:rPr lang="fr-FR" baseline="-25000" dirty="0" smtClean="0"/>
              <a:t>D</a:t>
            </a:r>
            <a:r>
              <a:rPr lang="fr-FR" dirty="0" smtClean="0"/>
              <a:t>: possible ↗ dose de charge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Dialyse et dose de charge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24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Privilégier les molécules à dilution stable pouvant être utilisées en perfusion continue</a:t>
            </a:r>
          </a:p>
          <a:p>
            <a:r>
              <a:rPr lang="fr-FR" dirty="0" smtClean="0"/>
              <a:t>Faire des dosages sériques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Hémofiltration</a:t>
            </a:r>
            <a:r>
              <a:rPr lang="fr-FR" dirty="0" smtClean="0"/>
              <a:t> continue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7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Patiente de 90 ans, vit en EHPAD</a:t>
            </a:r>
          </a:p>
          <a:p>
            <a:pPr lvl="1"/>
            <a:r>
              <a:rPr lang="fr-FR" altLang="fr-FR" dirty="0" smtClean="0"/>
              <a:t>HTA sous </a:t>
            </a:r>
            <a:r>
              <a:rPr lang="fr-FR" altLang="fr-FR" dirty="0" err="1" smtClean="0"/>
              <a:t>amlodipine</a:t>
            </a:r>
            <a:r>
              <a:rPr lang="fr-FR" altLang="fr-FR" dirty="0" smtClean="0"/>
              <a:t> 5</a:t>
            </a:r>
          </a:p>
          <a:p>
            <a:pPr lvl="1"/>
            <a:r>
              <a:rPr lang="fr-FR" altLang="fr-FR" dirty="0" smtClean="0"/>
              <a:t>DNID sous metformine 500mgx2</a:t>
            </a:r>
          </a:p>
          <a:p>
            <a:pPr lvl="1"/>
            <a:r>
              <a:rPr lang="fr-FR" altLang="fr-FR" dirty="0" smtClean="0"/>
              <a:t>Allergie pénicilline (exanthème)</a:t>
            </a:r>
          </a:p>
          <a:p>
            <a:pPr lvl="1"/>
            <a:r>
              <a:rPr lang="fr-FR" altLang="fr-FR" dirty="0" smtClean="0"/>
              <a:t>Poids 58 kg, taille 1m65</a:t>
            </a:r>
          </a:p>
          <a:p>
            <a:r>
              <a:rPr lang="fr-FR" altLang="fr-FR" dirty="0" smtClean="0"/>
              <a:t>Depuis 3 jours, SFU et douleurs lombaires</a:t>
            </a:r>
          </a:p>
          <a:p>
            <a:pPr lvl="1"/>
            <a:r>
              <a:rPr lang="fr-FR" altLang="fr-FR" dirty="0" smtClean="0"/>
              <a:t>SAU: T° 39°C</a:t>
            </a:r>
          </a:p>
          <a:p>
            <a:pPr lvl="1"/>
            <a:r>
              <a:rPr lang="fr-FR" altLang="fr-FR" dirty="0" smtClean="0"/>
              <a:t>PA 90/55mmHg, FR 230/mn </a:t>
            </a:r>
            <a:r>
              <a:rPr lang="fr-FR" altLang="fr-FR" dirty="0" smtClean="0">
                <a:sym typeface="Wingdings" pitchFamily="2" charset="2"/>
              </a:rPr>
              <a:t> 110/60 </a:t>
            </a:r>
            <a:r>
              <a:rPr lang="fr-FR" altLang="fr-FR" dirty="0" err="1" smtClean="0">
                <a:sym typeface="Wingdings" pitchFamily="2" charset="2"/>
              </a:rPr>
              <a:t>mmHg</a:t>
            </a:r>
            <a:r>
              <a:rPr lang="fr-FR" altLang="fr-FR" dirty="0" smtClean="0">
                <a:sym typeface="Wingdings" pitchFamily="2" charset="2"/>
              </a:rPr>
              <a:t> après 1000cc SSI</a:t>
            </a:r>
            <a:endParaRPr lang="fr-FR" altLang="fr-FR" dirty="0" smtClean="0"/>
          </a:p>
          <a:p>
            <a:pPr lvl="1"/>
            <a:r>
              <a:rPr lang="fr-FR" altLang="fr-FR" dirty="0" smtClean="0"/>
              <a:t>ECBU (+) à BGN à l’examen direct</a:t>
            </a:r>
          </a:p>
          <a:p>
            <a:pPr lvl="1"/>
            <a:r>
              <a:rPr lang="fr-FR" altLang="fr-FR" dirty="0" err="1" smtClean="0"/>
              <a:t>Créat</a:t>
            </a:r>
            <a:r>
              <a:rPr lang="fr-FR" altLang="fr-FR" dirty="0" smtClean="0"/>
              <a:t>: 120 µmol/l, urée: 12 </a:t>
            </a:r>
            <a:r>
              <a:rPr lang="fr-FR" altLang="fr-FR" dirty="0" err="1" smtClean="0"/>
              <a:t>mmol</a:t>
            </a:r>
            <a:r>
              <a:rPr lang="fr-FR" altLang="fr-FR" dirty="0" smtClean="0"/>
              <a:t>/l, </a:t>
            </a:r>
            <a:r>
              <a:rPr lang="fr-FR" altLang="fr-FR" dirty="0" err="1" smtClean="0"/>
              <a:t>Gly</a:t>
            </a:r>
            <a:r>
              <a:rPr lang="fr-FR" altLang="fr-FR" dirty="0" smtClean="0"/>
              <a:t> 11mmol/l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Quelle ATB ? Quelle </a:t>
            </a:r>
            <a:r>
              <a:rPr lang="fr-FR" altLang="fr-FR" dirty="0" err="1" smtClean="0"/>
              <a:t>poso</a:t>
            </a:r>
            <a:r>
              <a:rPr lang="fr-FR" altLang="fr-FR" dirty="0" smtClean="0"/>
              <a:t>?</a:t>
            </a:r>
          </a:p>
        </p:txBody>
      </p:sp>
      <p:sp>
        <p:nvSpPr>
          <p:cNvPr id="4710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Cas pratique </a:t>
            </a: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46787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altLang="fr-FR" dirty="0" smtClean="0"/>
              <a:t>Foyer infectieux</a:t>
            </a:r>
          </a:p>
          <a:p>
            <a:pPr lvl="1"/>
            <a:r>
              <a:rPr lang="fr-FR" altLang="fr-FR" dirty="0" smtClean="0"/>
              <a:t>Diagnostic précis </a:t>
            </a:r>
          </a:p>
          <a:p>
            <a:pPr lvl="1"/>
            <a:r>
              <a:rPr lang="fr-FR" altLang="fr-FR" dirty="0" smtClean="0"/>
              <a:t>Pharmacocinétique ATB utilisé</a:t>
            </a:r>
          </a:p>
          <a:p>
            <a:r>
              <a:rPr lang="fr-FR" altLang="fr-FR" dirty="0" smtClean="0"/>
              <a:t>Germe </a:t>
            </a:r>
          </a:p>
          <a:p>
            <a:pPr lvl="1"/>
            <a:r>
              <a:rPr lang="fr-FR" altLang="fr-FR" dirty="0" smtClean="0"/>
              <a:t>Epidémiologie</a:t>
            </a:r>
          </a:p>
          <a:p>
            <a:pPr lvl="1"/>
            <a:r>
              <a:rPr lang="fr-FR" altLang="fr-FR" dirty="0" smtClean="0"/>
              <a:t>Spectre ATB</a:t>
            </a:r>
          </a:p>
          <a:p>
            <a:r>
              <a:rPr lang="fr-FR" altLang="fr-FR" dirty="0" smtClean="0"/>
              <a:t>Terrain</a:t>
            </a:r>
          </a:p>
          <a:p>
            <a:pPr lvl="1"/>
            <a:r>
              <a:rPr lang="fr-FR" altLang="fr-FR" dirty="0" smtClean="0"/>
              <a:t>N-né, 4ème âge, grossesse</a:t>
            </a:r>
          </a:p>
          <a:p>
            <a:pPr lvl="1"/>
            <a:r>
              <a:rPr lang="fr-FR" altLang="fr-FR" dirty="0" smtClean="0"/>
              <a:t>Comorbidités importantes: IR, IHC, immunodépression</a:t>
            </a:r>
          </a:p>
          <a:p>
            <a:pPr lvl="1"/>
            <a:r>
              <a:rPr lang="fr-FR" altLang="fr-FR" dirty="0" smtClean="0"/>
              <a:t>Allergies/Interactions médicamenteuses</a:t>
            </a:r>
          </a:p>
          <a:p>
            <a:r>
              <a:rPr lang="fr-FR" altLang="fr-FR" dirty="0" smtClean="0"/>
              <a:t>Sévérité clinique</a:t>
            </a:r>
          </a:p>
          <a:p>
            <a:pPr lvl="1"/>
            <a:r>
              <a:rPr lang="fr-FR" altLang="fr-FR" dirty="0" smtClean="0"/>
              <a:t>Choc septique/sepsis (ex) grave</a:t>
            </a:r>
          </a:p>
        </p:txBody>
      </p:sp>
      <p:sp>
        <p:nvSpPr>
          <p:cNvPr id="265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Choix dépendant de 4 critères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08866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1988841"/>
            <a:ext cx="7214781" cy="469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Choix ATB: reco SPILF</a:t>
            </a:r>
            <a:endParaRPr lang="fr-FR" altLang="fr-FR" dirty="0" smtClean="0"/>
          </a:p>
        </p:txBody>
      </p:sp>
      <p:sp>
        <p:nvSpPr>
          <p:cNvPr id="49154" name="Text Box 9"/>
          <p:cNvSpPr txBox="1">
            <a:spLocks noChangeArrowheads="1"/>
          </p:cNvSpPr>
          <p:nvPr/>
        </p:nvSpPr>
        <p:spPr bwMode="auto">
          <a:xfrm>
            <a:off x="0" y="6096000"/>
            <a:ext cx="8778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8" name="Rectangle 7"/>
          <p:cNvSpPr/>
          <p:nvPr/>
        </p:nvSpPr>
        <p:spPr>
          <a:xfrm>
            <a:off x="962422" y="4005064"/>
            <a:ext cx="2601465" cy="42545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045256" y="3284538"/>
            <a:ext cx="2662647" cy="2889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042989" y="4725144"/>
            <a:ext cx="3024956" cy="137085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/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9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Débit de filtration glomérulaire</a:t>
            </a:r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0" y="1676400"/>
            <a:ext cx="89312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52400" y="5867400"/>
            <a:ext cx="87788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1916113"/>
            <a:ext cx="90963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89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DFG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520825"/>
            <a:ext cx="91249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492375"/>
            <a:ext cx="8193088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969963" y="5475288"/>
            <a:ext cx="1370012" cy="28733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508625" y="5330825"/>
            <a:ext cx="1150938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06475" y="6381750"/>
            <a:ext cx="1549400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06475" y="3933825"/>
            <a:ext cx="1368425" cy="28733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508625" y="3789363"/>
            <a:ext cx="1150938" cy="287337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508625" y="6453188"/>
            <a:ext cx="1150938" cy="288925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2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smtClean="0"/>
              <a:t>Quelle ATB?</a:t>
            </a:r>
          </a:p>
          <a:p>
            <a:pPr lvl="1"/>
            <a:r>
              <a:rPr lang="fr-FR" altLang="fr-FR" smtClean="0"/>
              <a:t>Selon Reco 2018 en cas de sepsis grave</a:t>
            </a:r>
          </a:p>
          <a:p>
            <a:pPr lvl="1"/>
            <a:r>
              <a:rPr lang="fr-FR" altLang="fr-FR" smtClean="0"/>
              <a:t>Provenance EHPAD n’est pas un FdR suffisant pour prise en compte risque BLSE</a:t>
            </a:r>
          </a:p>
          <a:p>
            <a:pPr lvl="2"/>
            <a:r>
              <a:rPr lang="fr-FR" altLang="fr-FR" smtClean="0"/>
              <a:t>C3G + amikacine</a:t>
            </a:r>
          </a:p>
          <a:p>
            <a:pPr lvl="2"/>
            <a:endParaRPr lang="fr-FR" altLang="fr-FR" smtClean="0"/>
          </a:p>
          <a:p>
            <a:r>
              <a:rPr lang="fr-FR" altLang="fr-FR" smtClean="0"/>
              <a:t>Posologie?</a:t>
            </a:r>
          </a:p>
          <a:p>
            <a:pPr lvl="1"/>
            <a:endParaRPr lang="fr-FR" altLang="fr-FR" dirty="0" smtClean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</a:t>
            </a:r>
          </a:p>
        </p:txBody>
      </p:sp>
    </p:spTree>
    <p:extLst>
      <p:ext uri="{BB962C8B-B14F-4D97-AF65-F5344CB8AC3E}">
        <p14:creationId xmlns:p14="http://schemas.microsoft.com/office/powerpoint/2010/main" val="23944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90738"/>
            <a:ext cx="6480175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 selon GPR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2843213" y="2090738"/>
            <a:ext cx="1223962" cy="376237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2771775" y="5013325"/>
            <a:ext cx="2592388" cy="376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sp>
        <p:nvSpPr>
          <p:cNvPr id="53253" name="ZoneTexte 1"/>
          <p:cNvSpPr txBox="1">
            <a:spLocks noChangeArrowheads="1"/>
          </p:cNvSpPr>
          <p:nvPr/>
        </p:nvSpPr>
        <p:spPr bwMode="auto">
          <a:xfrm>
            <a:off x="0" y="5427663"/>
            <a:ext cx="91440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/>
              <a:t>Dans plusieurs études de la pharmacocinétique du céfotaxime réalisées chez des patients présentant une insuffisance rénale légère à terminale, les auteurs rapportent une augmentation de la demi-vie d'élimination du médicament (facteur 2 à 6) et de son métabolite (facteur 4 à 20) en fonction du degré de l'insuffisance rénale. Il est donc nécessaire d'adapter la posologie du médicament chez le patient insuffisant rénal. Le céfotaxime ayant une activité bactéricide temps-dépendante, la dose journalière administrée chez le patient insuffisant rénal peut théoriquement être répartie en plusieurs prises, comme chez le patient à fonction rénale normale.</a:t>
            </a:r>
          </a:p>
        </p:txBody>
      </p:sp>
    </p:spTree>
    <p:extLst>
      <p:ext uri="{BB962C8B-B14F-4D97-AF65-F5344CB8AC3E}">
        <p14:creationId xmlns:p14="http://schemas.microsoft.com/office/powerpoint/2010/main" val="30486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 smtClean="0"/>
              <a:t>Quelle ATB?</a:t>
            </a:r>
          </a:p>
          <a:p>
            <a:pPr lvl="1"/>
            <a:r>
              <a:rPr lang="fr-FR" altLang="fr-FR" dirty="0" smtClean="0"/>
              <a:t>Selon </a:t>
            </a:r>
            <a:r>
              <a:rPr lang="fr-FR" altLang="fr-FR" dirty="0" err="1" smtClean="0"/>
              <a:t>Reco</a:t>
            </a:r>
            <a:r>
              <a:rPr lang="fr-FR" altLang="fr-FR" dirty="0" smtClean="0"/>
              <a:t> 2018 en cas de sepsis ex-grave</a:t>
            </a:r>
          </a:p>
          <a:p>
            <a:pPr lvl="2"/>
            <a:r>
              <a:rPr lang="fr-FR" altLang="fr-FR" dirty="0" smtClean="0"/>
              <a:t>C3G + </a:t>
            </a:r>
            <a:r>
              <a:rPr lang="fr-FR" altLang="fr-FR" dirty="0" err="1" smtClean="0"/>
              <a:t>amikacine</a:t>
            </a:r>
            <a:endParaRPr lang="fr-FR" altLang="fr-FR" dirty="0" smtClean="0"/>
          </a:p>
          <a:p>
            <a:r>
              <a:rPr lang="fr-FR" altLang="fr-FR" dirty="0" smtClean="0"/>
              <a:t>GPR: </a:t>
            </a:r>
          </a:p>
          <a:p>
            <a:pPr lvl="1"/>
            <a:r>
              <a:rPr lang="fr-FR" altLang="fr-FR" dirty="0" err="1" smtClean="0"/>
              <a:t>Céfotaxime</a:t>
            </a:r>
            <a:r>
              <a:rPr lang="fr-FR" altLang="fr-FR" dirty="0" smtClean="0"/>
              <a:t>: 1 à 2 gr/12h (ici, charge 2gr puis 1gr/12h)</a:t>
            </a:r>
          </a:p>
          <a:p>
            <a:r>
              <a:rPr lang="fr-FR" altLang="fr-FR" dirty="0" smtClean="0"/>
              <a:t>RCP: </a:t>
            </a:r>
          </a:p>
          <a:p>
            <a:pPr lvl="1"/>
            <a:r>
              <a:rPr lang="fr-FR" dirty="0" smtClean="0"/>
              <a:t>Lorsque la clairance de la créatinine est supérieure à 5 ml/min, la dose unitaire restera identique à celle des sujets à fonction rénale normale</a:t>
            </a:r>
          </a:p>
          <a:p>
            <a:pPr lvl="1"/>
            <a:r>
              <a:rPr lang="fr-FR" altLang="fr-FR" b="1" dirty="0" smtClean="0">
                <a:solidFill>
                  <a:srgbClr val="FF0000"/>
                </a:solidFill>
              </a:rPr>
              <a:t>Risque toxicité / surdosage</a:t>
            </a:r>
          </a:p>
          <a:p>
            <a:pPr lvl="1"/>
            <a:endParaRPr lang="fr-FR" altLang="fr-FR" dirty="0" smtClean="0"/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Posologie ATB</a:t>
            </a:r>
          </a:p>
        </p:txBody>
      </p:sp>
    </p:spTree>
    <p:extLst>
      <p:ext uri="{BB962C8B-B14F-4D97-AF65-F5344CB8AC3E}">
        <p14:creationId xmlns:p14="http://schemas.microsoft.com/office/powerpoint/2010/main" val="313381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8062913" cy="42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AMK</a:t>
            </a:r>
          </a:p>
        </p:txBody>
      </p:sp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2987675" y="2016125"/>
            <a:ext cx="1152525" cy="3762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altLang="fr-FR"/>
          </a:p>
        </p:txBody>
      </p:sp>
      <p:cxnSp>
        <p:nvCxnSpPr>
          <p:cNvPr id="3" name="Connecteur droit 2"/>
          <p:cNvCxnSpPr/>
          <p:nvPr/>
        </p:nvCxnSpPr>
        <p:spPr>
          <a:xfrm>
            <a:off x="6732588" y="5373688"/>
            <a:ext cx="1584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987675" y="5661025"/>
            <a:ext cx="208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ECBU (+) à </a:t>
            </a:r>
            <a:r>
              <a:rPr lang="fr-FR" altLang="fr-FR" i="1" dirty="0" err="1" smtClean="0"/>
              <a:t>E.coli</a:t>
            </a:r>
            <a:r>
              <a:rPr lang="fr-FR" altLang="fr-FR" dirty="0" smtClean="0"/>
              <a:t> sauvage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Modification ATB?</a:t>
            </a:r>
          </a:p>
          <a:p>
            <a:pPr lvl="1"/>
            <a:endParaRPr lang="fr-FR" altLang="fr-FR" dirty="0" smtClean="0"/>
          </a:p>
        </p:txBody>
      </p:sp>
      <p:sp>
        <p:nvSpPr>
          <p:cNvPr id="5734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15295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ECBU (+) à </a:t>
            </a:r>
            <a:r>
              <a:rPr lang="fr-FR" altLang="fr-FR" i="1" dirty="0" err="1" smtClean="0"/>
              <a:t>E.coli</a:t>
            </a:r>
            <a:r>
              <a:rPr lang="fr-FR" altLang="fr-FR" dirty="0" smtClean="0"/>
              <a:t> sauvage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Modification ATB? OUI</a:t>
            </a:r>
          </a:p>
          <a:p>
            <a:endParaRPr lang="fr-FR" altLang="fr-FR" dirty="0" smtClean="0"/>
          </a:p>
          <a:p>
            <a:r>
              <a:rPr lang="fr-FR" altLang="fr-FR" dirty="0" smtClean="0">
                <a:sym typeface="Wingdings" pitchFamily="2" charset="2"/>
              </a:rPr>
              <a:t>amoxicilline</a:t>
            </a:r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5837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2134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amoxicilline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63007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46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80kg.</a:t>
            </a:r>
          </a:p>
          <a:p>
            <a:pPr lvl="1"/>
            <a:r>
              <a:rPr lang="fr-FR" dirty="0" smtClean="0"/>
              <a:t>Bactériémie à BGN en sepsis (ex</a:t>
            </a:r>
            <a:r>
              <a:rPr lang="fr-FR" dirty="0"/>
              <a:t>) </a:t>
            </a:r>
            <a:r>
              <a:rPr lang="fr-FR" dirty="0" smtClean="0"/>
              <a:t>grave</a:t>
            </a:r>
          </a:p>
          <a:p>
            <a:pPr lvl="1"/>
            <a:r>
              <a:rPr lang="fr-FR" dirty="0" smtClean="0"/>
              <a:t>DFG 39 ml/mn</a:t>
            </a:r>
          </a:p>
          <a:p>
            <a:r>
              <a:rPr lang="fr-FR" dirty="0" smtClean="0"/>
              <a:t>Quelle posologie d’amikacine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1200mg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1600mg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2000mg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2400mg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Pas d’amikacine, c’est trop toxique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test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333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Poso amoxicilline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6300788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88" y="3429000"/>
            <a:ext cx="72437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lèche vers le bas 2"/>
          <p:cNvSpPr/>
          <p:nvPr/>
        </p:nvSpPr>
        <p:spPr>
          <a:xfrm>
            <a:off x="7812088" y="3141663"/>
            <a:ext cx="360362" cy="3382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091363" y="2205038"/>
            <a:ext cx="1803400" cy="6461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>
                <a:latin typeface="Calibri" pitchFamily="34" charset="0"/>
              </a:rPr>
              <a:t>EPI: Non</a:t>
            </a:r>
          </a:p>
          <a:p>
            <a:pPr>
              <a:defRPr/>
            </a:pPr>
            <a:r>
              <a:rPr lang="fr-FR" dirty="0">
                <a:latin typeface="Calibri" pitchFamily="34" charset="0"/>
              </a:rPr>
              <a:t>Cockcroft: Oui</a:t>
            </a:r>
          </a:p>
        </p:txBody>
      </p:sp>
    </p:spTree>
    <p:extLst>
      <p:ext uri="{BB962C8B-B14F-4D97-AF65-F5344CB8AC3E}">
        <p14:creationId xmlns:p14="http://schemas.microsoft.com/office/powerpoint/2010/main" val="21760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ECBU (+) à </a:t>
            </a:r>
            <a:r>
              <a:rPr lang="fr-FR" altLang="fr-FR" i="1" dirty="0" err="1" smtClean="0"/>
              <a:t>E.coli</a:t>
            </a:r>
            <a:r>
              <a:rPr lang="fr-FR" altLang="fr-FR" dirty="0" smtClean="0"/>
              <a:t> sauvage</a:t>
            </a:r>
          </a:p>
          <a:p>
            <a:pPr lvl="1"/>
            <a:endParaRPr lang="fr-FR" altLang="fr-FR" dirty="0" smtClean="0"/>
          </a:p>
          <a:p>
            <a:r>
              <a:rPr lang="fr-FR" altLang="fr-FR" dirty="0" smtClean="0"/>
              <a:t>Modification ATB? OUI</a:t>
            </a:r>
          </a:p>
          <a:p>
            <a:endParaRPr lang="fr-FR" altLang="fr-FR" dirty="0" smtClean="0"/>
          </a:p>
          <a:p>
            <a:pPr lvl="1"/>
            <a:r>
              <a:rPr lang="fr-FR" altLang="fr-FR" dirty="0" smtClean="0">
                <a:sym typeface="Wingdings" pitchFamily="2" charset="2"/>
              </a:rPr>
              <a:t>	amoxicilline: 1 gramme x3/jour</a:t>
            </a:r>
            <a:endParaRPr lang="fr-FR" altLang="fr-FR" dirty="0" smtClean="0"/>
          </a:p>
          <a:p>
            <a:pPr lvl="1"/>
            <a:endParaRPr lang="fr-FR" altLang="fr-FR" dirty="0" smtClean="0"/>
          </a:p>
        </p:txBody>
      </p:sp>
      <p:sp>
        <p:nvSpPr>
          <p:cNvPr id="61442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25773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Mais, allergie pénicillines</a:t>
            </a:r>
          </a:p>
          <a:p>
            <a:endParaRPr lang="fr-FR" altLang="fr-FR" smtClean="0"/>
          </a:p>
          <a:p>
            <a:r>
              <a:rPr lang="fr-FR" altLang="fr-FR" smtClean="0"/>
              <a:t>Cipro/lévo/ofloxacine ? </a:t>
            </a:r>
          </a:p>
          <a:p>
            <a:r>
              <a:rPr lang="fr-FR" altLang="fr-FR" smtClean="0"/>
              <a:t>OU</a:t>
            </a:r>
          </a:p>
          <a:p>
            <a:r>
              <a:rPr lang="fr-FR" altLang="fr-FR" smtClean="0"/>
              <a:t>Cotrimoxazole ?</a:t>
            </a:r>
          </a:p>
          <a:p>
            <a:r>
              <a:rPr lang="fr-FR" altLang="fr-FR" smtClean="0"/>
              <a:t>OU</a:t>
            </a:r>
          </a:p>
          <a:p>
            <a:r>
              <a:rPr lang="fr-FR" altLang="fr-FR" smtClean="0"/>
              <a:t>Céfixime ?</a:t>
            </a:r>
            <a:endParaRPr lang="fr-FR" altLang="fr-FR" dirty="0"/>
          </a:p>
        </p:txBody>
      </p:sp>
      <p:sp>
        <p:nvSpPr>
          <p:cNvPr id="62466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Adaptation antibiogramme </a:t>
            </a:r>
          </a:p>
        </p:txBody>
      </p:sp>
    </p:spTree>
    <p:extLst>
      <p:ext uri="{BB962C8B-B14F-4D97-AF65-F5344CB8AC3E}">
        <p14:creationId xmlns:p14="http://schemas.microsoft.com/office/powerpoint/2010/main" val="28536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Poso fluoroquinolones</a:t>
            </a:r>
          </a:p>
        </p:txBody>
      </p:sp>
      <p:sp>
        <p:nvSpPr>
          <p:cNvPr id="63490" name="ZoneTexte 2"/>
          <p:cNvSpPr txBox="1">
            <a:spLocks noChangeArrowheads="1"/>
          </p:cNvSpPr>
          <p:nvPr/>
        </p:nvSpPr>
        <p:spPr bwMode="auto">
          <a:xfrm>
            <a:off x="323528" y="1301750"/>
            <a:ext cx="387798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/>
              <a:t>Cipro</a:t>
            </a:r>
            <a:r>
              <a:rPr lang="fr-FR" dirty="0"/>
              <a:t>			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Lévoflo</a:t>
            </a:r>
            <a:r>
              <a:rPr lang="fr-FR" dirty="0"/>
              <a:t>			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 smtClean="0"/>
              <a:t>Oflo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Céfixime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Cotrimoxazole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628800"/>
            <a:ext cx="598224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ZoneTexte 3"/>
          <p:cNvSpPr txBox="1">
            <a:spLocks noChangeArrowheads="1"/>
          </p:cNvSpPr>
          <p:nvPr/>
        </p:nvSpPr>
        <p:spPr bwMode="auto">
          <a:xfrm>
            <a:off x="6444208" y="2154759"/>
            <a:ext cx="2592288" cy="3385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/>
              <a:t>&gt; À RCP: </a:t>
            </a:r>
            <a:r>
              <a:rPr lang="fr-FR" sz="1600" dirty="0" smtClean="0"/>
              <a:t>200-400mg/12h</a:t>
            </a:r>
            <a:endParaRPr lang="fr-FR" sz="1600" dirty="0"/>
          </a:p>
        </p:txBody>
      </p:sp>
      <p:sp>
        <p:nvSpPr>
          <p:cNvPr id="63495" name="ZoneTexte 13"/>
          <p:cNvSpPr txBox="1">
            <a:spLocks noChangeArrowheads="1"/>
          </p:cNvSpPr>
          <p:nvPr/>
        </p:nvSpPr>
        <p:spPr bwMode="auto">
          <a:xfrm>
            <a:off x="6586146" y="3162388"/>
            <a:ext cx="2090309" cy="33855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&gt; RCP: 250 mg/12h</a:t>
            </a:r>
            <a:endParaRPr lang="fr-F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030134"/>
            <a:ext cx="6096000" cy="61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6" y="4093464"/>
            <a:ext cx="7061771" cy="43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6" y="5085184"/>
            <a:ext cx="6467072" cy="43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76" y="6037162"/>
            <a:ext cx="6454838" cy="488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4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80kg.</a:t>
            </a:r>
          </a:p>
          <a:p>
            <a:pPr lvl="1"/>
            <a:r>
              <a:rPr lang="fr-FR" dirty="0" smtClean="0"/>
              <a:t>Bactériémie à BGN en (ex) sepsis grave</a:t>
            </a:r>
          </a:p>
          <a:p>
            <a:pPr lvl="1"/>
            <a:r>
              <a:rPr lang="fr-FR" dirty="0" smtClean="0"/>
              <a:t>DFG 39 ml/mn</a:t>
            </a:r>
          </a:p>
          <a:p>
            <a:r>
              <a:rPr lang="fr-FR" dirty="0" smtClean="0"/>
              <a:t>Quelle posologie d’amikacine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1200mg = </a:t>
            </a:r>
            <a:r>
              <a:rPr lang="fr-FR" dirty="0" smtClean="0"/>
              <a:t>15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1600mg = 20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2000mg = </a:t>
            </a:r>
            <a:r>
              <a:rPr lang="fr-FR" dirty="0" smtClean="0"/>
              <a:t>25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2400mg = </a:t>
            </a:r>
            <a:r>
              <a:rPr lang="fr-FR" dirty="0" smtClean="0"/>
              <a:t>30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Pas d’amikacine, c’est trop toxique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Post test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6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de 80kg.</a:t>
            </a:r>
          </a:p>
          <a:p>
            <a:pPr lvl="1"/>
            <a:r>
              <a:rPr lang="fr-FR" dirty="0" smtClean="0"/>
              <a:t>Bactériémie à BGN en (ex) sepsis grave</a:t>
            </a:r>
          </a:p>
          <a:p>
            <a:pPr lvl="1"/>
            <a:r>
              <a:rPr lang="fr-FR" dirty="0" smtClean="0"/>
              <a:t>DFG 39 ml/mn</a:t>
            </a:r>
          </a:p>
          <a:p>
            <a:r>
              <a:rPr lang="fr-FR" dirty="0" smtClean="0"/>
              <a:t>Quelle posologie d’amikacine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1200mg = 15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1600mg = 20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2000mg = 25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2400mg = 30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Pas d’amikacine, c’est trop toxique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6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</a:t>
            </a:r>
            <a:r>
              <a:rPr lang="fr-FR" dirty="0" smtClean="0"/>
              <a:t>80kg.</a:t>
            </a:r>
            <a:endParaRPr lang="fr-FR" dirty="0"/>
          </a:p>
          <a:p>
            <a:pPr lvl="1"/>
            <a:r>
              <a:rPr lang="fr-FR" dirty="0"/>
              <a:t>Bactériémie à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 </a:t>
            </a:r>
            <a:r>
              <a:rPr lang="fr-FR" dirty="0" err="1" smtClean="0"/>
              <a:t>amox</a:t>
            </a:r>
            <a:r>
              <a:rPr lang="fr-FR" dirty="0" smtClean="0"/>
              <a:t>-R</a:t>
            </a:r>
            <a:endParaRPr lang="fr-FR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50 ml/mn</a:t>
            </a:r>
            <a:endParaRPr lang="fr-FR" dirty="0"/>
          </a:p>
          <a:p>
            <a:r>
              <a:rPr lang="fr-FR" dirty="0" smtClean="0"/>
              <a:t>Quelle dose de charge de vancomycine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 g en 1h	= 12,5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1,2 g en 1h	= 15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2g en 2h	= 25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2,4g en 2h	= 30 mg/kg 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Je préfère la daptomycine</a:t>
            </a:r>
          </a:p>
          <a:p>
            <a:pPr marL="849313" lvl="1" indent="-457200">
              <a:buFont typeface="+mj-lt"/>
              <a:buAutoNum type="alphaUcPeriod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7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</a:t>
            </a:r>
            <a:r>
              <a:rPr lang="fr-FR" dirty="0" smtClean="0"/>
              <a:t>80kg.</a:t>
            </a:r>
            <a:endParaRPr lang="fr-FR" dirty="0"/>
          </a:p>
          <a:p>
            <a:pPr lvl="1"/>
            <a:r>
              <a:rPr lang="fr-FR" dirty="0"/>
              <a:t>Bactériémie à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 </a:t>
            </a:r>
            <a:r>
              <a:rPr lang="fr-FR" dirty="0" err="1" smtClean="0"/>
              <a:t>amox</a:t>
            </a:r>
            <a:r>
              <a:rPr lang="fr-FR" dirty="0" smtClean="0"/>
              <a:t>-R</a:t>
            </a:r>
            <a:endParaRPr lang="fr-FR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50 ml/mn</a:t>
            </a:r>
            <a:endParaRPr lang="fr-FR" dirty="0"/>
          </a:p>
          <a:p>
            <a:r>
              <a:rPr lang="fr-FR" dirty="0" smtClean="0"/>
              <a:t>Quelle dose de charge de vancomycine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 g en 1h	= 12,5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1,2 g en </a:t>
            </a:r>
            <a:r>
              <a:rPr lang="fr-FR" dirty="0"/>
              <a:t>1h	= </a:t>
            </a:r>
            <a:r>
              <a:rPr lang="fr-FR" dirty="0" smtClean="0"/>
              <a:t>15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2g en </a:t>
            </a:r>
            <a:r>
              <a:rPr lang="fr-FR" b="1" dirty="0">
                <a:solidFill>
                  <a:srgbClr val="FF0000"/>
                </a:solidFill>
              </a:rPr>
              <a:t>2h	= </a:t>
            </a:r>
            <a:r>
              <a:rPr lang="fr-FR" b="1" dirty="0" smtClean="0">
                <a:solidFill>
                  <a:srgbClr val="FF0000"/>
                </a:solidFill>
              </a:rPr>
              <a:t>25 </a:t>
            </a:r>
            <a:r>
              <a:rPr lang="fr-FR" b="1" dirty="0">
                <a:solidFill>
                  <a:srgbClr val="FF0000"/>
                </a:solidFill>
              </a:rPr>
              <a:t>mg/kg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849313" lvl="1" indent="-457200">
              <a:buFont typeface="+mj-lt"/>
              <a:buAutoNum type="alphaUcPeriod"/>
            </a:pPr>
            <a:r>
              <a:rPr lang="fr-FR" b="1" dirty="0" smtClean="0">
                <a:solidFill>
                  <a:srgbClr val="FF0000"/>
                </a:solidFill>
              </a:rPr>
              <a:t>2,4g en </a:t>
            </a:r>
            <a:r>
              <a:rPr lang="fr-FR" b="1" dirty="0">
                <a:solidFill>
                  <a:srgbClr val="FF0000"/>
                </a:solidFill>
              </a:rPr>
              <a:t>2h	</a:t>
            </a:r>
            <a:r>
              <a:rPr lang="fr-FR" b="1" dirty="0" smtClean="0">
                <a:solidFill>
                  <a:srgbClr val="FF0000"/>
                </a:solidFill>
              </a:rPr>
              <a:t>=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30 mg/kg </a:t>
            </a:r>
            <a:endParaRPr lang="fr-FR" b="1" dirty="0" smtClean="0">
              <a:solidFill>
                <a:srgbClr val="FF0000"/>
              </a:solidFill>
            </a:endParaRP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Je préfère la daptomycine</a:t>
            </a:r>
          </a:p>
          <a:p>
            <a:pPr marL="849313" lvl="1" indent="-457200">
              <a:buFont typeface="+mj-lt"/>
              <a:buAutoNum type="alphaUcPeriod"/>
            </a:pP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178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Patiente </a:t>
            </a:r>
            <a:r>
              <a:rPr lang="fr-FR" dirty="0"/>
              <a:t>de </a:t>
            </a:r>
            <a:r>
              <a:rPr lang="fr-FR" dirty="0" smtClean="0"/>
              <a:t>69 ans, 65 kg.</a:t>
            </a:r>
            <a:endParaRPr lang="fr-FR" dirty="0"/>
          </a:p>
          <a:p>
            <a:pPr lvl="1"/>
            <a:r>
              <a:rPr lang="fr-FR" dirty="0" smtClean="0"/>
              <a:t>Méningite à </a:t>
            </a:r>
            <a:r>
              <a:rPr lang="fr-FR" i="1" dirty="0" smtClean="0"/>
              <a:t>Listeria</a:t>
            </a:r>
            <a:endParaRPr lang="fr-FR" i="1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31 ml/mn</a:t>
            </a:r>
            <a:endParaRPr lang="fr-FR" dirty="0"/>
          </a:p>
          <a:p>
            <a:r>
              <a:rPr lang="fr-FR" dirty="0" smtClean="0"/>
              <a:t>Quelle dose d’amoxicilline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6g	= 100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9g	= </a:t>
            </a:r>
            <a:r>
              <a:rPr lang="fr-FR" dirty="0" smtClean="0"/>
              <a:t>150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12g	= </a:t>
            </a:r>
            <a:r>
              <a:rPr lang="fr-FR" dirty="0" smtClean="0"/>
              <a:t>200 </a:t>
            </a:r>
            <a:r>
              <a:rPr lang="fr-FR" dirty="0"/>
              <a:t>mg/kg</a:t>
            </a:r>
            <a:endParaRPr lang="fr-FR" dirty="0" smtClean="0"/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18g	= </a:t>
            </a:r>
            <a:r>
              <a:rPr lang="fr-FR" dirty="0" smtClean="0"/>
              <a:t>300 </a:t>
            </a:r>
            <a:r>
              <a:rPr lang="fr-FR" dirty="0"/>
              <a:t>mg/kg</a:t>
            </a: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Patiente de 69 ans, 65 kg.</a:t>
            </a:r>
          </a:p>
          <a:p>
            <a:pPr lvl="1"/>
            <a:r>
              <a:rPr lang="fr-FR" dirty="0"/>
              <a:t>Méningite à </a:t>
            </a:r>
            <a:r>
              <a:rPr lang="fr-FR" i="1" dirty="0"/>
              <a:t>Listeria</a:t>
            </a:r>
          </a:p>
          <a:p>
            <a:pPr lvl="1"/>
            <a:r>
              <a:rPr lang="fr-FR" dirty="0"/>
              <a:t>DFG 31 ml/mn</a:t>
            </a:r>
          </a:p>
          <a:p>
            <a:r>
              <a:rPr lang="fr-FR" dirty="0"/>
              <a:t>Quelle dose d’amoxicilline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6g	= 100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9g	= 150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b="1" dirty="0">
                <a:solidFill>
                  <a:srgbClr val="FF0000"/>
                </a:solidFill>
              </a:rPr>
              <a:t>12g	= 200 mg/kg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/>
              <a:t>18g	= 300 mg/kg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Post test </a:t>
            </a:r>
            <a:r>
              <a:rPr lang="fr-FR" dirty="0" smtClean="0"/>
              <a:t>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55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 de </a:t>
            </a:r>
            <a:r>
              <a:rPr lang="fr-FR" dirty="0" smtClean="0"/>
              <a:t>80kg.</a:t>
            </a:r>
            <a:endParaRPr lang="fr-FR" dirty="0"/>
          </a:p>
          <a:p>
            <a:pPr lvl="1"/>
            <a:r>
              <a:rPr lang="fr-FR" dirty="0"/>
              <a:t>Bactériémie à </a:t>
            </a:r>
            <a:r>
              <a:rPr lang="fr-FR" i="1" dirty="0" smtClean="0"/>
              <a:t>E. </a:t>
            </a:r>
            <a:r>
              <a:rPr lang="fr-FR" i="1" dirty="0" err="1" smtClean="0"/>
              <a:t>faecium</a:t>
            </a:r>
            <a:r>
              <a:rPr lang="fr-FR" dirty="0" smtClean="0"/>
              <a:t> </a:t>
            </a:r>
            <a:r>
              <a:rPr lang="fr-FR" dirty="0" err="1" smtClean="0"/>
              <a:t>amox</a:t>
            </a:r>
            <a:r>
              <a:rPr lang="fr-FR" dirty="0" smtClean="0"/>
              <a:t>-R</a:t>
            </a:r>
            <a:endParaRPr lang="fr-FR" dirty="0"/>
          </a:p>
          <a:p>
            <a:pPr lvl="1"/>
            <a:r>
              <a:rPr lang="fr-FR" dirty="0"/>
              <a:t>DFG </a:t>
            </a:r>
            <a:r>
              <a:rPr lang="fr-FR" dirty="0" smtClean="0"/>
              <a:t>50 ml/mn</a:t>
            </a:r>
            <a:endParaRPr lang="fr-FR" dirty="0"/>
          </a:p>
          <a:p>
            <a:r>
              <a:rPr lang="fr-FR" dirty="0" smtClean="0"/>
              <a:t>Quelle dose de charge de vancomycine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 g en 1h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1,2 g en 1h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2g en 2h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2,4g en </a:t>
            </a:r>
            <a:r>
              <a:rPr lang="fr-FR" dirty="0" smtClean="0"/>
              <a:t>2h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Je préfère la daptomycine</a:t>
            </a:r>
            <a:endParaRPr lang="fr-FR" dirty="0" smtClean="0"/>
          </a:p>
          <a:p>
            <a:pPr marL="392113" lvl="1" indent="0">
              <a:buNone/>
            </a:pPr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test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5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Utiliser une </a:t>
            </a:r>
            <a:r>
              <a:rPr lang="fr-FR" b="1" dirty="0" smtClean="0">
                <a:solidFill>
                  <a:srgbClr val="FF0000"/>
                </a:solidFill>
              </a:rPr>
              <a:t>1ère dose non modifiée quel que soit le DFG</a:t>
            </a:r>
          </a:p>
          <a:p>
            <a:pPr lvl="2"/>
            <a:r>
              <a:rPr lang="fr-FR" dirty="0" smtClean="0"/>
              <a:t>Puis adapter doses ultérieures selon DGF</a:t>
            </a:r>
          </a:p>
          <a:p>
            <a:r>
              <a:rPr lang="fr-FR" dirty="0" smtClean="0"/>
              <a:t>Infections graves:</a:t>
            </a:r>
          </a:p>
          <a:p>
            <a:pPr lvl="1"/>
            <a:r>
              <a:rPr lang="fr-FR" dirty="0" smtClean="0"/>
              <a:t>Zéro contre indication liée au rein</a:t>
            </a:r>
          </a:p>
          <a:p>
            <a:pPr lvl="1"/>
            <a:r>
              <a:rPr lang="fr-FR" dirty="0" smtClean="0"/>
              <a:t>Monitorage taux sériques pour BL/AG/GP</a:t>
            </a:r>
            <a:endParaRPr lang="fr-FR" dirty="0" smtClean="0"/>
          </a:p>
          <a:p>
            <a:r>
              <a:rPr lang="fr-FR" dirty="0" smtClean="0"/>
              <a:t>Infections peu graves</a:t>
            </a:r>
          </a:p>
          <a:p>
            <a:pPr lvl="1"/>
            <a:r>
              <a:rPr lang="fr-FR" dirty="0" smtClean="0"/>
              <a:t>Adapter au DGF</a:t>
            </a:r>
          </a:p>
          <a:p>
            <a:r>
              <a:rPr lang="fr-FR" dirty="0" smtClean="0"/>
              <a:t>SiteGPR.com</a:t>
            </a:r>
          </a:p>
          <a:p>
            <a:pPr lvl="1"/>
            <a:r>
              <a:rPr lang="fr-FR" dirty="0" smtClean="0"/>
              <a:t>Mise à jour en continu</a:t>
            </a:r>
          </a:p>
          <a:p>
            <a:pPr lvl="1"/>
            <a:r>
              <a:rPr lang="fr-FR" dirty="0" smtClean="0"/>
              <a:t>Mais devient payant sur abonnement hôpitaux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Conclusion: Antibiotiques et rein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Gratuits</a:t>
            </a:r>
          </a:p>
          <a:p>
            <a:pPr lvl="1"/>
            <a:r>
              <a:rPr lang="fr-FR" dirty="0" err="1" smtClean="0"/>
              <a:t>Antibiogilar</a:t>
            </a:r>
            <a:endParaRPr lang="fr-FR" dirty="0" smtClean="0"/>
          </a:p>
          <a:p>
            <a:pPr lvl="2"/>
            <a:r>
              <a:rPr lang="fr-FR" dirty="0" smtClean="0"/>
              <a:t>CH Tourcoing et </a:t>
            </a:r>
            <a:r>
              <a:rPr lang="fr-FR" dirty="0" err="1" smtClean="0"/>
              <a:t>Bethune</a:t>
            </a:r>
            <a:endParaRPr lang="fr-FR" dirty="0" smtClean="0"/>
          </a:p>
          <a:p>
            <a:pPr lvl="1"/>
            <a:r>
              <a:rPr lang="fr-FR" dirty="0" err="1" smtClean="0"/>
              <a:t>Antibioclic</a:t>
            </a:r>
            <a:endParaRPr lang="fr-FR" dirty="0" smtClean="0"/>
          </a:p>
          <a:p>
            <a:pPr lvl="2"/>
            <a:r>
              <a:rPr lang="fr-FR" dirty="0" smtClean="0"/>
              <a:t>ATB en soins primaires</a:t>
            </a:r>
          </a:p>
          <a:p>
            <a:pPr lvl="1"/>
            <a:r>
              <a:rPr lang="fr-FR" dirty="0" err="1" smtClean="0"/>
              <a:t>Antibioest</a:t>
            </a:r>
            <a:endParaRPr lang="fr-FR" dirty="0" smtClean="0"/>
          </a:p>
          <a:p>
            <a:r>
              <a:rPr lang="fr-FR" dirty="0" smtClean="0"/>
              <a:t>Payants</a:t>
            </a:r>
          </a:p>
          <a:p>
            <a:pPr lvl="1"/>
            <a:r>
              <a:rPr lang="fr-FR" dirty="0" err="1" smtClean="0"/>
              <a:t>Antibiogarde</a:t>
            </a:r>
            <a:endParaRPr lang="fr-FR" dirty="0" smtClean="0"/>
          </a:p>
          <a:p>
            <a:pPr lvl="1"/>
            <a:r>
              <a:rPr lang="fr-FR" dirty="0" err="1" smtClean="0"/>
              <a:t>ePOPI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d’aide à la prescription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2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844824"/>
            <a:ext cx="6164604" cy="4176464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Textes et diaporamas des recommandations SPILF</a:t>
            </a:r>
          </a:p>
          <a:p>
            <a:pPr lvl="1"/>
            <a:r>
              <a:rPr lang="fr-FR" dirty="0"/>
              <a:t>https://www.infectiologie.com/fr/recommandations.html</a:t>
            </a:r>
          </a:p>
          <a:p>
            <a:r>
              <a:rPr lang="fr-FR" b="1" dirty="0" smtClean="0"/>
              <a:t>Info-</a:t>
            </a:r>
            <a:r>
              <a:rPr lang="fr-FR" b="1" dirty="0" err="1" smtClean="0"/>
              <a:t>Antibio</a:t>
            </a:r>
            <a:endParaRPr lang="fr-FR" b="1" dirty="0" smtClean="0"/>
          </a:p>
          <a:p>
            <a:pPr lvl="1"/>
            <a:r>
              <a:rPr lang="fr-FR" dirty="0" smtClean="0"/>
              <a:t>1 thème en 1 page</a:t>
            </a:r>
            <a:endParaRPr lang="fr-FR" dirty="0"/>
          </a:p>
          <a:p>
            <a:r>
              <a:rPr lang="fr-FR" b="1" dirty="0" smtClean="0"/>
              <a:t>Outils </a:t>
            </a:r>
            <a:r>
              <a:rPr lang="fr-FR" b="1" dirty="0"/>
              <a:t>d'adaptation des posologies</a:t>
            </a:r>
            <a:r>
              <a:rPr lang="fr-FR" b="1" dirty="0" smtClean="0"/>
              <a:t>.</a:t>
            </a:r>
          </a:p>
          <a:p>
            <a:pPr lvl="1"/>
            <a:r>
              <a:rPr lang="fr-FR" dirty="0" smtClean="0"/>
              <a:t>Chez </a:t>
            </a:r>
            <a:r>
              <a:rPr lang="fr-FR" dirty="0"/>
              <a:t>l'insuffisant rénal: sitegpr.com</a:t>
            </a:r>
          </a:p>
          <a:p>
            <a:pPr lvl="1"/>
            <a:r>
              <a:rPr lang="fr-FR" dirty="0"/>
              <a:t>En situation d'obésité: abxbmi.com</a:t>
            </a:r>
          </a:p>
          <a:p>
            <a:pPr lvl="1"/>
            <a:r>
              <a:rPr lang="fr-FR" dirty="0" smtClean="0"/>
              <a:t>Perf continue: IV a </a:t>
            </a:r>
            <a:r>
              <a:rPr lang="fr-FR" dirty="0"/>
              <a:t>domicile </a:t>
            </a:r>
            <a:r>
              <a:rPr lang="fr-FR" dirty="0" smtClean="0"/>
              <a:t>- ATB injectables</a:t>
            </a:r>
            <a:endParaRPr lang="fr-FR" dirty="0"/>
          </a:p>
          <a:p>
            <a:pPr lvl="1"/>
            <a:r>
              <a:rPr lang="fr-FR" dirty="0" smtClean="0"/>
              <a:t>Poso </a:t>
            </a:r>
            <a:r>
              <a:rPr lang="fr-FR" dirty="0"/>
              <a:t>"</a:t>
            </a:r>
            <a:r>
              <a:rPr lang="fr-FR" dirty="0" smtClean="0"/>
              <a:t>standard« /"</a:t>
            </a:r>
            <a:r>
              <a:rPr lang="fr-FR" dirty="0"/>
              <a:t>fortes posologies</a:t>
            </a:r>
            <a:r>
              <a:rPr lang="fr-FR" dirty="0" smtClean="0"/>
              <a:t>":</a:t>
            </a:r>
            <a:r>
              <a:rPr lang="fr-FR" dirty="0"/>
              <a:t> </a:t>
            </a:r>
            <a:r>
              <a:rPr lang="fr-FR" dirty="0" smtClean="0"/>
              <a:t>www.infectiologie.com/UserFiles/File/spilf/recos/doses-spilf-sfpt-casfm-2023.pdf</a:t>
            </a:r>
            <a:endParaRPr lang="fr-FR" dirty="0"/>
          </a:p>
          <a:p>
            <a:pPr lvl="1"/>
            <a:r>
              <a:rPr lang="fr-FR" dirty="0" smtClean="0"/>
              <a:t>Médicaments écrasables</a:t>
            </a:r>
            <a:r>
              <a:rPr lang="fr-FR" dirty="0"/>
              <a:t>: OMEDIT </a:t>
            </a:r>
            <a:r>
              <a:rPr lang="fr-FR" dirty="0" smtClean="0"/>
              <a:t>Normandie</a:t>
            </a:r>
            <a:endParaRPr lang="fr-FR" dirty="0"/>
          </a:p>
          <a:p>
            <a:r>
              <a:rPr lang="fr-FR" b="1" dirty="0" smtClean="0"/>
              <a:t>Durées </a:t>
            </a:r>
            <a:r>
              <a:rPr lang="fr-FR" b="1" dirty="0"/>
              <a:t>des traitements anti-infectieux. </a:t>
            </a:r>
            <a:r>
              <a:rPr lang="fr-FR" dirty="0"/>
              <a:t>SPILF/GPIP 2022</a:t>
            </a:r>
          </a:p>
          <a:p>
            <a:r>
              <a:rPr lang="fr-FR" dirty="0" smtClean="0"/>
              <a:t>Antibiotiques </a:t>
            </a:r>
            <a:r>
              <a:rPr lang="fr-FR" dirty="0"/>
              <a:t>et grossesse </a:t>
            </a:r>
            <a:r>
              <a:rPr lang="fr-FR" dirty="0" smtClean="0"/>
              <a:t>CRAT</a:t>
            </a:r>
            <a:r>
              <a:rPr lang="fr-FR" dirty="0"/>
              <a:t> (Centre de Référence sur les Agents Tératogènes)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Infectiologie.com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804" y="1124743"/>
            <a:ext cx="2558708" cy="573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Patiente de 69 ans, 65 kg.</a:t>
            </a:r>
          </a:p>
          <a:p>
            <a:pPr lvl="1"/>
            <a:r>
              <a:rPr lang="fr-FR" dirty="0"/>
              <a:t>Méningite à </a:t>
            </a:r>
            <a:r>
              <a:rPr lang="fr-FR" i="1" dirty="0"/>
              <a:t>Listeria</a:t>
            </a:r>
          </a:p>
          <a:p>
            <a:pPr lvl="1"/>
            <a:r>
              <a:rPr lang="fr-FR" dirty="0"/>
              <a:t>DFG 31 ml/mn</a:t>
            </a:r>
          </a:p>
          <a:p>
            <a:r>
              <a:rPr lang="fr-FR" dirty="0" smtClean="0"/>
              <a:t>Quelle dose d’amoxicilline ?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6g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9g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12g</a:t>
            </a:r>
          </a:p>
          <a:p>
            <a:pPr marL="849313" lvl="1" indent="-457200">
              <a:buFont typeface="+mj-lt"/>
              <a:buAutoNum type="alphaUcPeriod"/>
            </a:pPr>
            <a:r>
              <a:rPr lang="fr-FR" dirty="0" smtClean="0"/>
              <a:t>18g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 test 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Créatininémie et fonction rénale</a:t>
            </a:r>
          </a:p>
        </p:txBody>
      </p:sp>
      <p:pic>
        <p:nvPicPr>
          <p:cNvPr id="7" name="Picture 2" descr="mus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384300"/>
            <a:ext cx="275025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Rei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72" y="4660900"/>
            <a:ext cx="129257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410272" y="2527300"/>
            <a:ext cx="2057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562672" y="3670300"/>
            <a:ext cx="1905000" cy="1219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499992" y="3141663"/>
            <a:ext cx="2994731" cy="52322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Créatinine sanguine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13283" y="2144713"/>
            <a:ext cx="18950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Catabolisme</a:t>
            </a:r>
            <a:b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</a:b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            musculaire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32412" y="3683000"/>
            <a:ext cx="14093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      Excrétion</a:t>
            </a:r>
            <a:b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</a:br>
            <a:r>
              <a:rPr lang="fr-FR" sz="2000" i="1" dirty="0">
                <a:solidFill>
                  <a:srgbClr val="005687"/>
                </a:solidFill>
                <a:latin typeface="Arial Narrow" panose="020B0606020202030204" pitchFamily="34" charset="0"/>
                <a:cs typeface="+mn-cs"/>
              </a:rPr>
              <a:t>urinaire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132412" y="4725144"/>
            <a:ext cx="6804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Exclusivement excrétée par le rein</a:t>
            </a:r>
          </a:p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Filtrée par le glomérule et pas sécrétée ni réabsorbée dans le tubule</a:t>
            </a:r>
          </a:p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Endogène</a:t>
            </a:r>
          </a:p>
          <a:p>
            <a:pPr marL="1520825" lvl="3" indent="-149225" fontAlgn="auto">
              <a:spcBef>
                <a:spcPts val="0"/>
              </a:spcBef>
              <a:spcAft>
                <a:spcPts val="0"/>
              </a:spcAft>
              <a:buSzPct val="130000"/>
              <a:buFont typeface="Wingdings" pitchFamily="2" charset="2"/>
              <a:buChar char="§"/>
              <a:defRPr/>
            </a:pPr>
            <a:r>
              <a:rPr lang="fr-FR" sz="1600" dirty="0">
                <a:latin typeface="Arial Narrow" panose="020B0606020202030204" pitchFamily="34" charset="0"/>
                <a:cs typeface="+mn-cs"/>
              </a:rPr>
              <a:t> Présente à une concentration sanguine constante dans le sang si les reins fonctionnent normalement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623825" y="1606104"/>
            <a:ext cx="53128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130000"/>
              <a:buFont typeface="Wingdings" pitchFamily="2" charset="2"/>
              <a:buNone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Doit être interprétée en fonction :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du poids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du sexe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30000"/>
              <a:buFont typeface="Wingdings" pitchFamily="2" charset="2"/>
              <a:buChar char="§"/>
              <a:defRPr/>
            </a:pPr>
            <a:r>
              <a:rPr lang="fr-FR" sz="1600" b="1" dirty="0">
                <a:solidFill>
                  <a:srgbClr val="C00000"/>
                </a:solidFill>
                <a:latin typeface="Arial Narrow" panose="020B0606020202030204" pitchFamily="34" charset="0"/>
                <a:cs typeface="+mn-cs"/>
              </a:rPr>
              <a:t> de l'âge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créatininémie « normale » ne signe </a:t>
            </a:r>
            <a:br>
              <a:rPr lang="fr-FR" dirty="0"/>
            </a:br>
            <a:r>
              <a:rPr lang="fr-FR" dirty="0"/>
              <a:t>pas toujours une fonction rénale normale</a:t>
            </a:r>
          </a:p>
        </p:txBody>
      </p:sp>
      <p:pic>
        <p:nvPicPr>
          <p:cNvPr id="7" name="Image 4" descr="CREATINEM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06" y="3703638"/>
            <a:ext cx="24336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3492674" y="3792538"/>
            <a:ext cx="23034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600" b="1" dirty="0">
                <a:solidFill>
                  <a:srgbClr val="085885"/>
                </a:solidFill>
                <a:latin typeface="Arial Narrow" panose="020B0606020202030204" pitchFamily="34" charset="0"/>
              </a:rPr>
              <a:t>Créatininémie</a:t>
            </a:r>
            <a: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</a:br>
            <a:r>
              <a:rPr lang="fr-FR" sz="2400" dirty="0">
                <a:solidFill>
                  <a:srgbClr val="085885"/>
                </a:solidFill>
                <a:latin typeface="Arial Narrow" panose="020B0606020202030204" pitchFamily="34" charset="0"/>
              </a:rPr>
              <a:t>85 </a:t>
            </a:r>
            <a:r>
              <a:rPr lang="fr-FR" sz="2400" dirty="0" err="1">
                <a:solidFill>
                  <a:srgbClr val="085885"/>
                </a:solidFill>
                <a:latin typeface="Arial Narrow" panose="020B0606020202030204" pitchFamily="34" charset="0"/>
                <a:cs typeface="+mn-cs"/>
              </a:rPr>
              <a:t>μ</a:t>
            </a:r>
            <a:r>
              <a:rPr lang="fr-FR" sz="2400" dirty="0" err="1">
                <a:solidFill>
                  <a:srgbClr val="085885"/>
                </a:solidFill>
                <a:latin typeface="Arial Narrow" panose="020B0606020202030204" pitchFamily="34" charset="0"/>
              </a:rPr>
              <a:t>mol</a:t>
            </a:r>
            <a:r>
              <a:rPr lang="fr-FR" sz="2400" dirty="0">
                <a:solidFill>
                  <a:srgbClr val="085885"/>
                </a:solidFill>
                <a:latin typeface="Arial Narrow" panose="020B0606020202030204" pitchFamily="34" charset="0"/>
              </a:rPr>
              <a:t>/l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01650" y="1679575"/>
            <a:ext cx="18716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85885"/>
                </a:solidFill>
                <a:latin typeface="Arial Narrow" panose="020B0606020202030204" pitchFamily="34" charset="0"/>
              </a:rPr>
              <a:t>Amélie M.</a:t>
            </a:r>
            <a: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35 ans, 75 kg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6443663" y="1679575"/>
            <a:ext cx="18732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085885"/>
                </a:solidFill>
                <a:latin typeface="Arial Narrow" panose="020B0606020202030204" pitchFamily="34" charset="0"/>
              </a:rPr>
              <a:t>Eglantine M.</a:t>
            </a:r>
            <a: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  <a:t/>
            </a:r>
            <a:br>
              <a:rPr lang="fr-FR" sz="2800" b="1" dirty="0">
                <a:solidFill>
                  <a:srgbClr val="085885"/>
                </a:solidFill>
                <a:latin typeface="Arial Narrow" panose="020B060602020203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Arial Narrow" panose="020B0606020202030204" pitchFamily="34" charset="0"/>
              </a:rPr>
              <a:t>89 ans, 51 kg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226819" y="5208588"/>
            <a:ext cx="2233613" cy="64770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155555" y="5229200"/>
            <a:ext cx="208885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085885"/>
                </a:solidFill>
                <a:latin typeface="Arial Narrow" panose="020B0606020202030204" pitchFamily="34" charset="0"/>
              </a:rPr>
              <a:t>Fonction rénale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srgbClr val="085885"/>
                </a:solidFill>
                <a:latin typeface="Arial Narrow" panose="020B0606020202030204" pitchFamily="34" charset="0"/>
              </a:rPr>
              <a:t>~ 40-50 ml/mn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760413" y="5208588"/>
            <a:ext cx="2232025" cy="647700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615950" y="5229225"/>
            <a:ext cx="252095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b="1" dirty="0">
                <a:solidFill>
                  <a:srgbClr val="87CF00"/>
                </a:solidFill>
                <a:latin typeface="Arial Narrow" panose="020B0606020202030204" pitchFamily="34" charset="0"/>
              </a:rPr>
              <a:t>Fonction rénale</a:t>
            </a:r>
          </a:p>
          <a:p>
            <a:pPr algn="ctr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srgbClr val="87CF00"/>
                </a:solidFill>
                <a:latin typeface="Arial Narrow" panose="020B0606020202030204" pitchFamily="34" charset="0"/>
              </a:rPr>
              <a:t>~ 100 ml/mn</a:t>
            </a:r>
          </a:p>
        </p:txBody>
      </p:sp>
      <p:pic>
        <p:nvPicPr>
          <p:cNvPr id="411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503374"/>
            <a:ext cx="2460614" cy="2625952"/>
          </a:xfrm>
          <a:prstGeom prst="rect">
            <a:avLst/>
          </a:prstGeom>
          <a:ln w="19050"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1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97" y="2386144"/>
            <a:ext cx="1946967" cy="274333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2" y="116632"/>
            <a:ext cx="817633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1863" y="6368626"/>
            <a:ext cx="30243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Diapo Dr Blandine </a:t>
            </a:r>
            <a:r>
              <a:rPr lang="fr-F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Aloy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(GPR)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1730</Words>
  <Application>Microsoft Office PowerPoint</Application>
  <PresentationFormat>Affichage à l'écran (4:3)</PresentationFormat>
  <Paragraphs>415</Paragraphs>
  <Slides>52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3" baseType="lpstr">
      <vt:lpstr>Concourse</vt:lpstr>
      <vt:lpstr>Adaptation des antibiotiques chez l'insuffisant rénal</vt:lpstr>
      <vt:lpstr>Risques antibiothérapie</vt:lpstr>
      <vt:lpstr>Choix dépendant de 4 critères</vt:lpstr>
      <vt:lpstr>Pré test 1</vt:lpstr>
      <vt:lpstr>Pré test 2</vt:lpstr>
      <vt:lpstr>Pré test 3</vt:lpstr>
      <vt:lpstr>Créatininémie et fonction rénale</vt:lpstr>
      <vt:lpstr>Une créatininémie « normale » ne signe  pas toujours une fonction rénale normale</vt:lpstr>
      <vt:lpstr>Présentation PowerPoint</vt:lpstr>
      <vt:lpstr>Comment estimer la fonction rénale ?</vt:lpstr>
      <vt:lpstr>Définition internationale de l'insuffisance rénale chronique</vt:lpstr>
      <vt:lpstr>Pourquoi adapter la posologie des ATB en cas d’insuffisance rénale?</vt:lpstr>
      <vt:lpstr>% des médicaments pour lesquels l’excrétion urinaire est majoritaire</vt:lpstr>
      <vt:lpstr>Modification PK en cas d’IR</vt:lpstr>
      <vt:lpstr>Adaptation posologique des ATB et IR</vt:lpstr>
      <vt:lpstr>Présentation PowerPoint</vt:lpstr>
      <vt:lpstr>Présentation PowerPoint</vt:lpstr>
      <vt:lpstr>Présentation PowerPoint</vt:lpstr>
      <vt:lpstr>Présentation PowerPoint</vt:lpstr>
      <vt:lpstr>Adaptation de la posologie des ATB</vt:lpstr>
      <vt:lpstr>Ou trouver l’information ?</vt:lpstr>
      <vt:lpstr>Révision en 2017</vt:lpstr>
      <vt:lpstr>GPR</vt:lpstr>
      <vt:lpstr>GPR.com</vt:lpstr>
      <vt:lpstr>Antibiotiques en dialyse: facteurs</vt:lpstr>
      <vt:lpstr>ATB avant ou après la dialyse: selon le VD</vt:lpstr>
      <vt:lpstr>Dialyse et dose de charge</vt:lpstr>
      <vt:lpstr>Hémofiltration continue</vt:lpstr>
      <vt:lpstr>Cas pratique </vt:lpstr>
      <vt:lpstr>Choix ATB: reco SPILF</vt:lpstr>
      <vt:lpstr>Débit de filtration glomérulaire</vt:lpstr>
      <vt:lpstr>DFG</vt:lpstr>
      <vt:lpstr>Posologie ATB</vt:lpstr>
      <vt:lpstr>Posologie ATB selon GPR</vt:lpstr>
      <vt:lpstr>Posologie ATB</vt:lpstr>
      <vt:lpstr>Poso AMK</vt:lpstr>
      <vt:lpstr>Adaptation antibiogramme </vt:lpstr>
      <vt:lpstr>Adaptation antibiogramme </vt:lpstr>
      <vt:lpstr>Poso amoxicilline</vt:lpstr>
      <vt:lpstr>Poso amoxicilline</vt:lpstr>
      <vt:lpstr>Adaptation antibiogramme </vt:lpstr>
      <vt:lpstr>Adaptation antibiogramme </vt:lpstr>
      <vt:lpstr>Poso fluoroquinolones</vt:lpstr>
      <vt:lpstr>Post test 1</vt:lpstr>
      <vt:lpstr>Post test 1</vt:lpstr>
      <vt:lpstr>Post test 2</vt:lpstr>
      <vt:lpstr>Post test 2</vt:lpstr>
      <vt:lpstr>Post test 3</vt:lpstr>
      <vt:lpstr>Post test 3</vt:lpstr>
      <vt:lpstr>Conclusion: Antibiotiques et rein</vt:lpstr>
      <vt:lpstr>Applications d’aide à la prescription</vt:lpstr>
      <vt:lpstr>Infectiologie.com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124</cp:revision>
  <dcterms:modified xsi:type="dcterms:W3CDTF">2023-12-13T22:18:03Z</dcterms:modified>
</cp:coreProperties>
</file>