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8"/>
  </p:notesMasterIdLst>
  <p:handoutMasterIdLst>
    <p:handoutMasterId r:id="rId49"/>
  </p:handoutMasterIdLst>
  <p:sldIdLst>
    <p:sldId id="256" r:id="rId2"/>
    <p:sldId id="707" r:id="rId3"/>
    <p:sldId id="710" r:id="rId4"/>
    <p:sldId id="746" r:id="rId5"/>
    <p:sldId id="748" r:id="rId6"/>
    <p:sldId id="747" r:id="rId7"/>
    <p:sldId id="745" r:id="rId8"/>
    <p:sldId id="750" r:id="rId9"/>
    <p:sldId id="623" r:id="rId10"/>
    <p:sldId id="741" r:id="rId11"/>
    <p:sldId id="749" r:id="rId12"/>
    <p:sldId id="751" r:id="rId13"/>
    <p:sldId id="765" r:id="rId14"/>
    <p:sldId id="756" r:id="rId15"/>
    <p:sldId id="758" r:id="rId16"/>
    <p:sldId id="744" r:id="rId17"/>
    <p:sldId id="763" r:id="rId18"/>
    <p:sldId id="764" r:id="rId19"/>
    <p:sldId id="709" r:id="rId20"/>
    <p:sldId id="772" r:id="rId21"/>
    <p:sldId id="773" r:id="rId22"/>
    <p:sldId id="705" r:id="rId23"/>
    <p:sldId id="682" r:id="rId24"/>
    <p:sldId id="676" r:id="rId25"/>
    <p:sldId id="683" r:id="rId26"/>
    <p:sldId id="768" r:id="rId27"/>
    <p:sldId id="770" r:id="rId28"/>
    <p:sldId id="766" r:id="rId29"/>
    <p:sldId id="613" r:id="rId30"/>
    <p:sldId id="704" r:id="rId31"/>
    <p:sldId id="606" r:id="rId32"/>
    <p:sldId id="714" r:id="rId33"/>
    <p:sldId id="774" r:id="rId34"/>
    <p:sldId id="686" r:id="rId35"/>
    <p:sldId id="668" r:id="rId36"/>
    <p:sldId id="664" r:id="rId37"/>
    <p:sldId id="775" r:id="rId38"/>
    <p:sldId id="708" r:id="rId39"/>
    <p:sldId id="781" r:id="rId40"/>
    <p:sldId id="778" r:id="rId41"/>
    <p:sldId id="727" r:id="rId42"/>
    <p:sldId id="776" r:id="rId43"/>
    <p:sldId id="777" r:id="rId44"/>
    <p:sldId id="780" r:id="rId45"/>
    <p:sldId id="656" r:id="rId46"/>
    <p:sldId id="590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66FF33"/>
    <a:srgbClr val="FF0000"/>
    <a:srgbClr val="969696"/>
    <a:srgbClr val="FF66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5652" autoAdjust="0"/>
  </p:normalViewPr>
  <p:slideViewPr>
    <p:cSldViewPr>
      <p:cViewPr>
        <p:scale>
          <a:sx n="80" d="100"/>
          <a:sy n="80" d="100"/>
        </p:scale>
        <p:origin x="-7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B30DC7-49C6-4668-AC80-72BF3124AADF}" type="datetimeFigureOut">
              <a:rPr lang="fr-FR"/>
              <a:pPr>
                <a:defRPr/>
              </a:pPr>
              <a:t>12/04/2024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AC9DD-7E0E-4FFA-8150-F1D0C26FE1E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67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AACE6-7C3D-46E9-8CB0-AE2FD637E75B}" type="datetimeFigureOut">
              <a:rPr lang="fr-FR"/>
              <a:pPr>
                <a:defRPr/>
              </a:pPr>
              <a:t>12/04/2024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901B9-9366-4E8D-9639-7B9935AD4E3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8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8944-F0EE-4CAA-8A98-C04D059B0E2D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6275"/>
            <a:ext cx="4619625" cy="34639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311" y="4359231"/>
            <a:ext cx="5017776" cy="4115019"/>
          </a:xfrm>
          <a:ln/>
        </p:spPr>
        <p:txBody>
          <a:bodyPr lIns="93714" tIns="46857" rIns="93714" bIns="46857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901B9-9366-4E8D-9639-7B9935AD4E3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58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9D9F2-0E88-4C95-98A0-40A77D85AD1A}" type="slidenum">
              <a:rPr lang="fr-FR" smtClean="0">
                <a:latin typeface="Arial" charset="0"/>
              </a:rPr>
              <a:pPr/>
              <a:t>32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D785-275F-4698-A570-41AE4081551C}" type="datetimeFigureOut">
              <a:rPr lang="en-US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C625-5C62-4358-95EA-E54089D09E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50825" y="1700808"/>
            <a:ext cx="8893175" cy="1974255"/>
          </a:xfrm>
        </p:spPr>
        <p:txBody>
          <a:bodyPr/>
          <a:lstStyle/>
          <a:p>
            <a:r>
              <a:rPr lang="fr-FR" dirty="0" smtClean="0"/>
              <a:t>Infections </a:t>
            </a:r>
            <a:r>
              <a:rPr lang="fr-FR" dirty="0"/>
              <a:t>pulmonaires du transplanté de moelle osseuse ou de cellules souches hématopoïétiques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4827348"/>
            <a:ext cx="3456384" cy="830997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smtClean="0">
                <a:solidFill>
                  <a:schemeClr val="tx1"/>
                </a:solidFill>
                <a:latin typeface="Calibri" pitchFamily="34" charset="0"/>
              </a:rPr>
              <a:t>Dr </a:t>
            </a:r>
            <a:r>
              <a:rPr lang="fr-FR" sz="1600" b="1" dirty="0">
                <a:solidFill>
                  <a:schemeClr val="tx1"/>
                </a:solidFill>
                <a:latin typeface="Calibri" pitchFamily="34" charset="0"/>
              </a:rPr>
              <a:t>S. Alfandari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sz="1600" dirty="0">
                <a:solidFill>
                  <a:schemeClr val="tx1"/>
                </a:solidFill>
                <a:latin typeface="Calibri" pitchFamily="34" charset="0"/>
              </a:rPr>
              <a:t>Infectiologue, CH 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Tourcoing/CHU Lille</a:t>
            </a:r>
          </a:p>
          <a:p>
            <a:pPr marL="1095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</a:rPr>
              <a:t>salfandari@ch-tourcoing.fr</a:t>
            </a:r>
            <a:endParaRPr lang="fr-FR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034844" y="4959478"/>
            <a:ext cx="2441103" cy="566738"/>
            <a:chOff x="114673" y="6291262"/>
            <a:chExt cx="2441103" cy="566738"/>
          </a:xfrm>
        </p:grpSpPr>
        <p:pic>
          <p:nvPicPr>
            <p:cNvPr id="8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417438"/>
            <a:ext cx="9144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pneumologie </a:t>
            </a:r>
            <a:endParaRPr lang="fr-F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Lille, 13 Avril 2024</a:t>
            </a:r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3531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7206"/>
            <a:ext cx="25431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 centres 7/2003-4/2005</a:t>
            </a:r>
          </a:p>
          <a:p>
            <a:r>
              <a:rPr lang="fr-FR" dirty="0" smtClean="0"/>
              <a:t>112 pneumonie chez 95 patients (sur 427 suivis; 22%)</a:t>
            </a:r>
          </a:p>
          <a:p>
            <a:pPr lvl="1"/>
            <a:r>
              <a:rPr lang="fr-FR" dirty="0" smtClean="0"/>
              <a:t>Suivi médian 6 mois</a:t>
            </a:r>
          </a:p>
          <a:p>
            <a:pPr lvl="1"/>
            <a:r>
              <a:rPr lang="fr-FR" dirty="0" smtClean="0"/>
              <a:t>Médiane survenue pneumonie: 66j</a:t>
            </a:r>
          </a:p>
          <a:p>
            <a:pPr lvl="2"/>
            <a:r>
              <a:rPr lang="fr-FR" dirty="0" smtClean="0"/>
              <a:t>Incidence max: 8,6% à M1</a:t>
            </a:r>
          </a:p>
          <a:p>
            <a:pPr lvl="1"/>
            <a:r>
              <a:rPr lang="fr-FR" dirty="0" smtClean="0"/>
              <a:t>72 (64%) épisodes documentés</a:t>
            </a:r>
          </a:p>
          <a:p>
            <a:pPr lvl="2"/>
            <a:r>
              <a:rPr lang="fr-FR" dirty="0" smtClean="0"/>
              <a:t>21 (29%) </a:t>
            </a:r>
            <a:r>
              <a:rPr lang="fr-FR" i="1" dirty="0" smtClean="0"/>
              <a:t>Aspergillus</a:t>
            </a:r>
          </a:p>
          <a:p>
            <a:pPr lvl="2"/>
            <a:r>
              <a:rPr lang="fr-FR" dirty="0" smtClean="0"/>
              <a:t>12 (15%) CMV</a:t>
            </a:r>
          </a:p>
          <a:p>
            <a:pPr lvl="2"/>
            <a:r>
              <a:rPr lang="fr-FR" dirty="0" smtClean="0"/>
              <a:t>7 (9%) </a:t>
            </a:r>
            <a:r>
              <a:rPr lang="fr-FR" i="1" dirty="0" smtClean="0"/>
              <a:t>E. coli</a:t>
            </a:r>
          </a:p>
          <a:p>
            <a:pPr lvl="2"/>
            <a:r>
              <a:rPr lang="fr-FR" dirty="0" smtClean="0"/>
              <a:t>4 (5%) pneumocoques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nationale espagnole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7" y="6165304"/>
            <a:ext cx="456625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fr-FR" dirty="0"/>
              <a:t>Aguilar-</a:t>
            </a:r>
            <a:r>
              <a:rPr lang="en-GB" altLang="fr-FR" dirty="0" err="1"/>
              <a:t>Guisado</a:t>
            </a:r>
            <a:r>
              <a:rPr lang="en-GB" altLang="fr-FR" dirty="0"/>
              <a:t> et al, </a:t>
            </a:r>
            <a:r>
              <a:rPr lang="en-GB" altLang="fr-FR" dirty="0" err="1"/>
              <a:t>Clin</a:t>
            </a:r>
            <a:r>
              <a:rPr lang="en-GB" altLang="fr-FR" dirty="0"/>
              <a:t> Transplant 2011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78" y="3140968"/>
            <a:ext cx="1378401" cy="13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08" y="764704"/>
            <a:ext cx="4933688" cy="564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175 </a:t>
            </a:r>
            <a:r>
              <a:rPr lang="fr-FR" sz="2400" dirty="0" smtClean="0"/>
              <a:t>patients suivis 1 an</a:t>
            </a:r>
          </a:p>
          <a:p>
            <a:pPr lvl="1"/>
            <a:r>
              <a:rPr lang="fr-FR" dirty="0" smtClean="0"/>
              <a:t>45% allo / 55% auto</a:t>
            </a:r>
          </a:p>
          <a:p>
            <a:pPr lvl="1"/>
            <a:r>
              <a:rPr lang="fr-FR" dirty="0" smtClean="0"/>
              <a:t>50 pneumonies</a:t>
            </a:r>
          </a:p>
          <a:p>
            <a:pPr lvl="2"/>
            <a:r>
              <a:rPr lang="fr-FR" dirty="0"/>
              <a:t>14 virales</a:t>
            </a:r>
          </a:p>
          <a:p>
            <a:pPr lvl="2"/>
            <a:r>
              <a:rPr lang="fr-FR" dirty="0" smtClean="0"/>
              <a:t>13 bactériennes</a:t>
            </a:r>
          </a:p>
          <a:p>
            <a:pPr lvl="2"/>
            <a:r>
              <a:rPr lang="fr-FR" dirty="0" smtClean="0"/>
              <a:t>8 fongiques</a:t>
            </a:r>
          </a:p>
          <a:p>
            <a:pPr lvl="2"/>
            <a:r>
              <a:rPr lang="fr-FR" dirty="0" smtClean="0"/>
              <a:t>5 bactérie + virus</a:t>
            </a:r>
          </a:p>
          <a:p>
            <a:pPr lvl="2"/>
            <a:r>
              <a:rPr lang="fr-FR" dirty="0" smtClean="0"/>
              <a:t>10 sans diagnostic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</a:t>
            </a:r>
            <a:r>
              <a:rPr lang="fr-FR" dirty="0" smtClean="0"/>
              <a:t>Barcelone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6223785"/>
            <a:ext cx="256576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Lucena et al BMT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64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396 prélèvements diagnostics positifs / 123 </a:t>
            </a:r>
            <a:r>
              <a:rPr lang="fr-FR" dirty="0" smtClean="0"/>
              <a:t>patients</a:t>
            </a:r>
            <a:endParaRPr lang="fr-FR" dirty="0"/>
          </a:p>
          <a:p>
            <a:pPr lvl="1"/>
            <a:r>
              <a:rPr lang="fr-FR" dirty="0"/>
              <a:t>61 </a:t>
            </a:r>
            <a:r>
              <a:rPr lang="fr-FR" dirty="0" smtClean="0"/>
              <a:t>bactériémies chez 48 patients</a:t>
            </a:r>
            <a:endParaRPr lang="fr-FR" dirty="0"/>
          </a:p>
          <a:p>
            <a:r>
              <a:rPr lang="fr-FR" dirty="0"/>
              <a:t>14 </a:t>
            </a:r>
            <a:r>
              <a:rPr lang="fr-FR" dirty="0" smtClean="0"/>
              <a:t>prélèvements respiratoires</a:t>
            </a:r>
            <a:r>
              <a:rPr lang="fr-FR" dirty="0"/>
              <a:t> + en </a:t>
            </a:r>
            <a:r>
              <a:rPr lang="fr-FR" dirty="0" smtClean="0"/>
              <a:t>culture</a:t>
            </a:r>
            <a:endParaRPr lang="fr-FR" dirty="0"/>
          </a:p>
          <a:p>
            <a:pPr lvl="1"/>
            <a:r>
              <a:rPr lang="fr-FR" dirty="0" smtClean="0"/>
              <a:t>chez 10/31 </a:t>
            </a:r>
            <a:r>
              <a:rPr lang="fr-FR" dirty="0"/>
              <a:t>patients dont 2 non signifiants (levures)</a:t>
            </a:r>
          </a:p>
          <a:p>
            <a:pPr lvl="1"/>
            <a:r>
              <a:rPr lang="fr-FR" dirty="0"/>
              <a:t>5 sténo (chez </a:t>
            </a:r>
            <a:r>
              <a:rPr lang="fr-FR" dirty="0" smtClean="0"/>
              <a:t>1 seul patient)</a:t>
            </a:r>
          </a:p>
          <a:p>
            <a:pPr lvl="1"/>
            <a:r>
              <a:rPr lang="fr-FR" dirty="0" smtClean="0"/>
              <a:t>4 entérobactéries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asperg</a:t>
            </a:r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pyo</a:t>
            </a:r>
            <a:endParaRPr lang="fr-FR" dirty="0" smtClean="0"/>
          </a:p>
          <a:p>
            <a:pPr lvl="1"/>
            <a:r>
              <a:rPr lang="fr-FR" dirty="0" smtClean="0"/>
              <a:t>1 entérocoque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/>
              <a:t>8 patients pour lequel le </a:t>
            </a:r>
            <a:r>
              <a:rPr lang="fr-FR" dirty="0" err="1"/>
              <a:t>prel</a:t>
            </a:r>
            <a:r>
              <a:rPr lang="fr-FR" dirty="0"/>
              <a:t> </a:t>
            </a:r>
            <a:r>
              <a:rPr lang="fr-FR" dirty="0" err="1"/>
              <a:t>respi</a:t>
            </a:r>
            <a:r>
              <a:rPr lang="fr-FR" dirty="0"/>
              <a:t> </a:t>
            </a:r>
            <a:r>
              <a:rPr lang="fr-FR" dirty="0" smtClean="0"/>
              <a:t>était le seul +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Prélèvements respiratoires allogreffe Lille 2023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34810" y="5949280"/>
            <a:ext cx="217245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Données M. </a:t>
            </a:r>
            <a:r>
              <a:rPr lang="fr-FR" dirty="0" err="1" smtClean="0"/>
              <a:t>Titecat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76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Données issues d’un RCT LBA précoce vs retardé</a:t>
            </a:r>
          </a:p>
          <a:p>
            <a:r>
              <a:rPr lang="fr-FR" dirty="0" smtClean="0"/>
              <a:t>220 ID en réa mais que </a:t>
            </a:r>
            <a:r>
              <a:rPr lang="fr-FR" b="1" dirty="0" smtClean="0">
                <a:solidFill>
                  <a:srgbClr val="FF0000"/>
                </a:solidFill>
              </a:rPr>
              <a:t>11% d’</a:t>
            </a:r>
            <a:r>
              <a:rPr lang="fr-FR" b="1" dirty="0" err="1" smtClean="0">
                <a:solidFill>
                  <a:srgbClr val="FF0000"/>
                </a:solidFill>
              </a:rPr>
              <a:t>allogreffés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Imagerie thoracique : RT + TDM thoracique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Echographie cardiaque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Crachats (</a:t>
            </a:r>
            <a:r>
              <a:rPr lang="fr-FR" altLang="fr-FR" sz="2400" dirty="0" err="1"/>
              <a:t>Bactério</a:t>
            </a:r>
            <a:r>
              <a:rPr lang="fr-FR" altLang="fr-FR" sz="2400" dirty="0"/>
              <a:t>, </a:t>
            </a:r>
            <a:r>
              <a:rPr lang="fr-FR" altLang="fr-FR" sz="2400" dirty="0" err="1"/>
              <a:t>myco</a:t>
            </a:r>
            <a:r>
              <a:rPr lang="fr-FR" altLang="fr-FR" sz="2400" dirty="0"/>
              <a:t>, candida, et BK)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Crachats induits (aérosols 15mn/</a:t>
            </a:r>
            <a:r>
              <a:rPr lang="fr-FR" altLang="fr-FR" sz="2400" i="1" dirty="0" err="1"/>
              <a:t>Pneumocystis</a:t>
            </a:r>
            <a:r>
              <a:rPr lang="fr-FR" altLang="fr-FR" sz="2400" i="1" dirty="0"/>
              <a:t> </a:t>
            </a:r>
            <a:r>
              <a:rPr lang="fr-FR" altLang="fr-FR" sz="2400" i="1" dirty="0" err="1"/>
              <a:t>jiroveci</a:t>
            </a:r>
            <a:r>
              <a:rPr lang="fr-FR" altLang="fr-FR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Aspirations </a:t>
            </a:r>
            <a:r>
              <a:rPr lang="fr-FR" altLang="fr-FR" sz="2400" dirty="0" err="1"/>
              <a:t>nasopharyngées</a:t>
            </a:r>
            <a:endParaRPr lang="fr-FR" altLang="fr-FR" sz="24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Hémocultures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PCR HSV et CMV sang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 err="1"/>
              <a:t>Antigénémie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aspergillaire</a:t>
            </a:r>
            <a:r>
              <a:rPr lang="fr-FR" altLang="fr-FR" sz="2400" dirty="0"/>
              <a:t> GM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Sérologies </a:t>
            </a:r>
            <a:r>
              <a:rPr lang="fr-FR" altLang="fr-FR" sz="2400" i="1" dirty="0"/>
              <a:t>Chlamydia, Mycoplasme </a:t>
            </a:r>
            <a:r>
              <a:rPr lang="fr-FR" altLang="fr-FR" sz="2400" dirty="0"/>
              <a:t>et</a:t>
            </a:r>
            <a:r>
              <a:rPr lang="fr-FR" altLang="fr-FR" sz="2400" i="1" dirty="0"/>
              <a:t> </a:t>
            </a:r>
            <a:r>
              <a:rPr lang="fr-FR" altLang="fr-FR" sz="2400" i="1" dirty="0" err="1"/>
              <a:t>Legionella</a:t>
            </a:r>
            <a:endParaRPr lang="fr-FR" altLang="fr-FR" sz="2400" i="1" dirty="0"/>
          </a:p>
          <a:p>
            <a:pPr lvl="1">
              <a:lnSpc>
                <a:spcPct val="80000"/>
              </a:lnSpc>
            </a:pPr>
            <a:r>
              <a:rPr lang="fr-FR" altLang="fr-FR" sz="2400" dirty="0" err="1"/>
              <a:t>Antigénuries</a:t>
            </a:r>
            <a:r>
              <a:rPr lang="fr-FR" altLang="fr-FR" sz="2400" dirty="0"/>
              <a:t> pneumocoque et Légionnelle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16 réa Françaises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08625" y="6237288"/>
            <a:ext cx="315990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Azoulay</a:t>
            </a:r>
            <a:r>
              <a:rPr lang="fr-FR" altLang="fr-FR" dirty="0"/>
              <a:t> et al, AJRCCM 2010</a:t>
            </a:r>
          </a:p>
        </p:txBody>
      </p:sp>
    </p:spTree>
    <p:extLst>
      <p:ext uri="{BB962C8B-B14F-4D97-AF65-F5344CB8AC3E}">
        <p14:creationId xmlns:p14="http://schemas.microsoft.com/office/powerpoint/2010/main" val="358741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>
          <a:xfrm>
            <a:off x="437008" y="4111296"/>
            <a:ext cx="4258816" cy="2125992"/>
          </a:xfrm>
        </p:spPr>
        <p:txBody>
          <a:bodyPr/>
          <a:lstStyle/>
          <a:p>
            <a:r>
              <a:rPr lang="fr-FR" altLang="fr-FR" sz="1800" b="1" dirty="0"/>
              <a:t>Pneumonie bactérienne	</a:t>
            </a:r>
            <a:r>
              <a:rPr lang="fr-FR" altLang="fr-FR" sz="1800" b="1" dirty="0" smtClean="0"/>
              <a:t>39</a:t>
            </a:r>
            <a:r>
              <a:rPr lang="fr-FR" altLang="fr-FR" sz="1800" b="1" dirty="0"/>
              <a:t>%</a:t>
            </a:r>
          </a:p>
          <a:p>
            <a:pPr lvl="1"/>
            <a:r>
              <a:rPr lang="fr-FR" altLang="fr-FR" sz="1800" b="1" dirty="0"/>
              <a:t>Documentée	</a:t>
            </a:r>
            <a:r>
              <a:rPr lang="fr-FR" altLang="fr-FR" sz="1800" b="1" dirty="0" smtClean="0"/>
              <a:t>27</a:t>
            </a:r>
            <a:r>
              <a:rPr lang="fr-FR" altLang="fr-FR" sz="1800" b="1" dirty="0"/>
              <a:t>%</a:t>
            </a:r>
          </a:p>
          <a:p>
            <a:pPr lvl="1"/>
            <a:r>
              <a:rPr lang="fr-FR" altLang="fr-FR" sz="1800" b="1" dirty="0"/>
              <a:t>Clinique		</a:t>
            </a:r>
            <a:r>
              <a:rPr lang="fr-FR" altLang="fr-FR" sz="1800" b="1" dirty="0" smtClean="0"/>
              <a:t>12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Pneumonie virale	</a:t>
            </a:r>
            <a:r>
              <a:rPr lang="fr-FR" altLang="fr-FR" sz="1800" b="1" dirty="0" smtClean="0"/>
              <a:t>12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IFI			</a:t>
            </a:r>
            <a:r>
              <a:rPr lang="fr-FR" altLang="fr-FR" sz="1800" b="1" dirty="0" smtClean="0"/>
              <a:t>11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PCP	</a:t>
            </a:r>
            <a:r>
              <a:rPr lang="fr-FR" altLang="fr-FR" sz="1800" b="1" dirty="0" smtClean="0"/>
              <a:t>		9</a:t>
            </a:r>
            <a:r>
              <a:rPr lang="fr-FR" altLang="fr-FR" sz="1800" b="1" dirty="0"/>
              <a:t>%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220072" y="4120158"/>
            <a:ext cx="2732112" cy="18580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1800" b="1" dirty="0"/>
              <a:t>Tumorale	</a:t>
            </a:r>
            <a:r>
              <a:rPr lang="fr-FR" altLang="fr-FR" sz="1800" b="1" dirty="0" smtClean="0"/>
              <a:t>7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OAP		</a:t>
            </a:r>
            <a:r>
              <a:rPr lang="fr-FR" altLang="fr-FR" sz="1800" b="1" dirty="0" smtClean="0"/>
              <a:t>5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Divers	</a:t>
            </a:r>
            <a:r>
              <a:rPr lang="fr-FR" altLang="fr-FR" sz="1800" b="1" dirty="0" smtClean="0"/>
              <a:t>6</a:t>
            </a:r>
            <a:r>
              <a:rPr lang="fr-FR" altLang="fr-FR" sz="1800" b="1" dirty="0"/>
              <a:t>%</a:t>
            </a:r>
          </a:p>
          <a:p>
            <a:r>
              <a:rPr lang="fr-FR" altLang="fr-FR" sz="1800" b="1" dirty="0"/>
              <a:t>Inconnue	</a:t>
            </a:r>
            <a:r>
              <a:rPr lang="fr-FR" altLang="fr-FR" sz="1800" b="1" dirty="0" smtClean="0"/>
              <a:t>21</a:t>
            </a:r>
            <a:r>
              <a:rPr lang="fr-FR" altLang="fr-FR" sz="1800" b="1" dirty="0"/>
              <a:t>%</a:t>
            </a:r>
          </a:p>
          <a:p>
            <a:endParaRPr lang="fr-FR" sz="1800" b="1" dirty="0"/>
          </a:p>
        </p:txBody>
      </p:sp>
      <p:sp>
        <p:nvSpPr>
          <p:cNvPr id="35844" name="Rectangle 4"/>
          <p:cNvSpPr>
            <a:spLocks noGrp="1"/>
          </p:cNvSpPr>
          <p:nvPr>
            <p:ph type="title" idx="4294967295"/>
          </p:nvPr>
        </p:nvSpPr>
        <p:spPr>
          <a:xfrm>
            <a:off x="3175" y="0"/>
            <a:ext cx="9140825" cy="1143000"/>
          </a:xfrm>
        </p:spPr>
        <p:txBody>
          <a:bodyPr/>
          <a:lstStyle/>
          <a:p>
            <a:r>
              <a:rPr lang="fr-FR" altLang="fr-FR" dirty="0"/>
              <a:t>194 diagnostics chez 173/219 (79%) patients</a:t>
            </a:r>
            <a:endParaRPr lang="fr-FR" alt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08625" y="6237288"/>
            <a:ext cx="315990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Azoulay</a:t>
            </a:r>
            <a:r>
              <a:rPr lang="fr-FR" altLang="fr-FR" dirty="0"/>
              <a:t> et al, AJRCCM 2010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" y="1268759"/>
            <a:ext cx="8963124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39552" y="2780928"/>
            <a:ext cx="7632848" cy="3600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1"/>
          <p:cNvSpPr txBox="1">
            <a:spLocks/>
          </p:cNvSpPr>
          <p:nvPr/>
        </p:nvSpPr>
        <p:spPr>
          <a:xfrm>
            <a:off x="457200" y="3861048"/>
            <a:ext cx="4618856" cy="237624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None/>
            </a:pPr>
            <a:endParaRPr lang="fr-FR" alt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87668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Résultats: diagnostic non invasif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956550" y="2492375"/>
            <a:ext cx="611188" cy="381635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476375" y="3860800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476375" y="2708275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411413" y="3500438"/>
            <a:ext cx="547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95513" y="3716338"/>
            <a:ext cx="568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2987675" y="4724400"/>
            <a:ext cx="489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08625" y="6237288"/>
            <a:ext cx="315990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Azoulay</a:t>
            </a:r>
            <a:r>
              <a:rPr lang="fr-FR" altLang="fr-FR" dirty="0"/>
              <a:t> et al, AJRCCM 2010</a:t>
            </a:r>
          </a:p>
        </p:txBody>
      </p:sp>
    </p:spTree>
    <p:extLst>
      <p:ext uri="{BB962C8B-B14F-4D97-AF65-F5344CB8AC3E}">
        <p14:creationId xmlns:p14="http://schemas.microsoft.com/office/powerpoint/2010/main" val="80381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975100"/>
            <a:ext cx="48974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dirty="0" smtClean="0"/>
              <a:t>Surmortalité des </a:t>
            </a:r>
            <a:r>
              <a:rPr lang="fr-FR" sz="3600" dirty="0" err="1" smtClean="0"/>
              <a:t>allogreffés</a:t>
            </a:r>
            <a:r>
              <a:rPr lang="fr-FR" sz="3600" dirty="0" smtClean="0"/>
              <a:t> en réanimation</a:t>
            </a:r>
            <a:endParaRPr lang="fr-FR" sz="3600" dirty="0"/>
          </a:p>
        </p:txBody>
      </p:sp>
      <p:sp>
        <p:nvSpPr>
          <p:cNvPr id="6" name="Rectangle 5"/>
          <p:cNvSpPr/>
          <p:nvPr/>
        </p:nvSpPr>
        <p:spPr>
          <a:xfrm>
            <a:off x="3739157" y="4725144"/>
            <a:ext cx="5040312" cy="2159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5231884"/>
            <a:ext cx="267252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Azoulay</a:t>
            </a:r>
            <a:r>
              <a:rPr lang="fr-FR" altLang="fr-FR" dirty="0"/>
              <a:t> et al, JCO 2013</a:t>
            </a:r>
          </a:p>
        </p:txBody>
      </p:sp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22" y="3345852"/>
            <a:ext cx="3739157" cy="11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67544" y="2780928"/>
            <a:ext cx="245451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dirty="0" err="1"/>
              <a:t>Mokartet</a:t>
            </a:r>
            <a:r>
              <a:rPr lang="fr-FR" altLang="fr-FR" dirty="0"/>
              <a:t> al, ICM 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01132"/>
            <a:ext cx="3739157" cy="2159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72945" y="1412776"/>
            <a:ext cx="206979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/>
              <a:t>Azoulay</a:t>
            </a:r>
            <a:r>
              <a:rPr lang="fr-FR" dirty="0"/>
              <a:t> ICM 2014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41124"/>
              </p:ext>
            </p:extLst>
          </p:nvPr>
        </p:nvGraphicFramePr>
        <p:xfrm>
          <a:off x="3785128" y="1805471"/>
          <a:ext cx="5235597" cy="2087986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825541"/>
                <a:gridCol w="613837"/>
                <a:gridCol w="261083"/>
                <a:gridCol w="808205"/>
                <a:gridCol w="726931"/>
              </a:tblGrid>
              <a:tr h="18981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u="none" dirty="0" smtClean="0">
                          <a:effectLst/>
                          <a:latin typeface="Calibri" panose="020F0502020204030204" pitchFamily="34" charset="0"/>
                        </a:rPr>
                        <a:t>1004 SDRA (11% </a:t>
                      </a:r>
                      <a:r>
                        <a:rPr lang="en-US" sz="1400" u="none" dirty="0" err="1" smtClean="0">
                          <a:effectLst/>
                          <a:latin typeface="Calibri" panose="020F0502020204030204" pitchFamily="34" charset="0"/>
                        </a:rPr>
                        <a:t>allogreffe</a:t>
                      </a:r>
                      <a:r>
                        <a:rPr lang="en-US" sz="1400" u="non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400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95%CI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18981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Allogeneic BMT/HSCT</a:t>
                      </a:r>
                      <a:endParaRPr kumimoji="0" lang="fr-FR" sz="14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43" marR="44443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1.71</a:t>
                      </a:r>
                      <a:endParaRPr kumimoji="0" lang="fr-FR" sz="14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(1.07-2.71)</a:t>
                      </a:r>
                      <a:endParaRPr kumimoji="0" lang="fr-FR" sz="14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</a:t>
                      </a:r>
                      <a:endParaRPr kumimoji="0" lang="fr-FR" sz="14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43" marR="44443" marT="0" marB="0" anchor="ctr">
                    <a:solidFill>
                      <a:srgbClr val="FFC000"/>
                    </a:solidFill>
                  </a:tcPr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Invasive fungal infection</a:t>
                      </a:r>
                      <a:endParaRPr lang="fr-FR" sz="1400" b="1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(1.25-2.37)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>
                    <a:noFill/>
                  </a:tcPr>
                </a:tc>
              </a:tr>
              <a:tr h="189817"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Ventilation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NIV 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(Reference)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NIV failure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(1.80-4.79)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Endotracheal MV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3.24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(2.02-5.24)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189817">
                <a:tc gridSpan="5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ARDS severity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Mild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(Reference)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Moderate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>
                          <a:effectLst/>
                          <a:latin typeface="Calibri" panose="020F0502020204030204" pitchFamily="34" charset="0"/>
                        </a:rPr>
                        <a:t>(0.88-1.78)</a:t>
                      </a:r>
                      <a:endParaRPr lang="fr-FR" sz="1400" b="1" u="none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  <a:tr h="18981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Severe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(1.10-2.36)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fr-FR" sz="1400" b="1" u="none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2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Microbiologie</a:t>
            </a:r>
          </a:p>
          <a:p>
            <a:pPr lvl="1"/>
            <a:r>
              <a:rPr lang="fr-FR" dirty="0" smtClean="0"/>
              <a:t>Hémocultures</a:t>
            </a:r>
          </a:p>
          <a:p>
            <a:pPr lvl="1"/>
            <a:r>
              <a:rPr lang="fr-FR" dirty="0" err="1" smtClean="0"/>
              <a:t>Galactomannane</a:t>
            </a:r>
            <a:r>
              <a:rPr lang="fr-FR" dirty="0" smtClean="0"/>
              <a:t> et BD </a:t>
            </a:r>
            <a:r>
              <a:rPr lang="fr-FR" dirty="0" err="1" smtClean="0"/>
              <a:t>glucane</a:t>
            </a:r>
            <a:endParaRPr lang="fr-FR" dirty="0" smtClean="0"/>
          </a:p>
          <a:p>
            <a:pPr lvl="1"/>
            <a:r>
              <a:rPr lang="fr-FR" dirty="0" smtClean="0"/>
              <a:t>PCR sang: </a:t>
            </a:r>
            <a:r>
              <a:rPr lang="fr-FR" dirty="0"/>
              <a:t>EBV, CMV, HHV-6, HSV, VZV, adénovirus, </a:t>
            </a:r>
            <a:r>
              <a:rPr lang="fr-FR" dirty="0" smtClean="0"/>
              <a:t>toxoplasmose, </a:t>
            </a:r>
            <a:r>
              <a:rPr lang="fr-FR" dirty="0" smtClean="0">
                <a:solidFill>
                  <a:srgbClr val="FF0000"/>
                </a:solidFill>
              </a:rPr>
              <a:t>mucor</a:t>
            </a:r>
          </a:p>
          <a:p>
            <a:pPr lvl="1"/>
            <a:r>
              <a:rPr lang="fr-FR" dirty="0"/>
              <a:t>PCR </a:t>
            </a:r>
            <a:r>
              <a:rPr lang="fr-FR" dirty="0" smtClean="0"/>
              <a:t>multiplex virus </a:t>
            </a:r>
            <a:r>
              <a:rPr lang="fr-FR" dirty="0" err="1" smtClean="0"/>
              <a:t>respi</a:t>
            </a:r>
            <a:r>
              <a:rPr lang="fr-FR" dirty="0" smtClean="0"/>
              <a:t>/</a:t>
            </a:r>
            <a:r>
              <a:rPr lang="fr-FR" dirty="0" smtClean="0">
                <a:solidFill>
                  <a:srgbClr val="FF0000"/>
                </a:solidFill>
              </a:rPr>
              <a:t>PCR syndromique</a:t>
            </a:r>
          </a:p>
          <a:p>
            <a:pPr lvl="1"/>
            <a:r>
              <a:rPr lang="fr-FR" dirty="0" smtClean="0"/>
              <a:t>ECBC</a:t>
            </a:r>
          </a:p>
          <a:p>
            <a:pPr lvl="1"/>
            <a:r>
              <a:rPr lang="fr-FR" dirty="0" smtClean="0"/>
              <a:t>+/- crachats induits/</a:t>
            </a:r>
            <a:r>
              <a:rPr lang="fr-FR" dirty="0" smtClean="0">
                <a:solidFill>
                  <a:srgbClr val="FF0000"/>
                </a:solidFill>
              </a:rPr>
              <a:t>LROP</a:t>
            </a:r>
            <a:r>
              <a:rPr lang="fr-FR" dirty="0" smtClean="0"/>
              <a:t> si </a:t>
            </a:r>
            <a:r>
              <a:rPr lang="fr-FR" dirty="0" err="1" smtClean="0"/>
              <a:t>suspi</a:t>
            </a:r>
            <a:r>
              <a:rPr lang="fr-FR" dirty="0" smtClean="0"/>
              <a:t> PCP</a:t>
            </a:r>
          </a:p>
          <a:p>
            <a:r>
              <a:rPr lang="fr-FR" dirty="0" smtClean="0"/>
              <a:t>Scan thoracique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tests diagnostics en 2019 et en </a:t>
            </a:r>
            <a:r>
              <a:rPr lang="fr-FR" dirty="0" smtClean="0">
                <a:solidFill>
                  <a:srgbClr val="FF0000"/>
                </a:solidFill>
              </a:rPr>
              <a:t>2024 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6" y="6165304"/>
            <a:ext cx="491673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fr-FR" dirty="0" err="1"/>
              <a:t>Buchbinder</a:t>
            </a:r>
            <a:r>
              <a:rPr lang="en-GB" altLang="fr-FR" dirty="0"/>
              <a:t> et al, Bull Cancer 2019 / SFGMTC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92639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anomalie TDM sans diagnostic</a:t>
            </a:r>
          </a:p>
          <a:p>
            <a:pPr lvl="1"/>
            <a:r>
              <a:rPr lang="fr-FR" dirty="0" smtClean="0"/>
              <a:t>Si suspicion hémorragie alvéolaire</a:t>
            </a:r>
          </a:p>
          <a:p>
            <a:r>
              <a:rPr lang="fr-FR" dirty="0" smtClean="0"/>
              <a:t>Idéalement dans les 24h, à défaut dans les 4j des signes cliniques</a:t>
            </a:r>
          </a:p>
          <a:p>
            <a:r>
              <a:rPr lang="fr-FR" dirty="0" smtClean="0"/>
              <a:t>Ne doit pas retarder la mise en route du traitement</a:t>
            </a:r>
          </a:p>
          <a:p>
            <a:r>
              <a:rPr lang="fr-FR" dirty="0" err="1" smtClean="0"/>
              <a:t>Bactério</a:t>
            </a:r>
            <a:r>
              <a:rPr lang="fr-FR" dirty="0" smtClean="0"/>
              <a:t> dont cultures longues </a:t>
            </a:r>
            <a:r>
              <a:rPr lang="fr-FR" dirty="0" err="1" smtClean="0">
                <a:solidFill>
                  <a:srgbClr val="FF0000"/>
                </a:solidFill>
              </a:rPr>
              <a:t>Nocardia</a:t>
            </a:r>
            <a:r>
              <a:rPr lang="fr-FR" dirty="0" smtClean="0"/>
              <a:t>, PCR virus, </a:t>
            </a:r>
            <a:r>
              <a:rPr lang="fr-FR" dirty="0" err="1" smtClean="0"/>
              <a:t>galactommanane</a:t>
            </a:r>
            <a:r>
              <a:rPr lang="fr-FR" dirty="0" smtClean="0"/>
              <a:t>, PCR </a:t>
            </a:r>
            <a:r>
              <a:rPr lang="fr-FR" dirty="0" err="1" smtClean="0"/>
              <a:t>asperg</a:t>
            </a:r>
            <a:r>
              <a:rPr lang="fr-FR" dirty="0" smtClean="0"/>
              <a:t>/</a:t>
            </a:r>
            <a:r>
              <a:rPr lang="fr-FR" dirty="0" smtClean="0">
                <a:solidFill>
                  <a:srgbClr val="FF0000"/>
                </a:solidFill>
              </a:rPr>
              <a:t>mucor/</a:t>
            </a:r>
            <a:r>
              <a:rPr lang="fr-FR" dirty="0" err="1" smtClean="0">
                <a:solidFill>
                  <a:srgbClr val="FF0000"/>
                </a:solidFill>
              </a:rPr>
              <a:t>pneumocystis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Cyto</a:t>
            </a:r>
            <a:r>
              <a:rPr lang="fr-FR" dirty="0" smtClean="0"/>
              <a:t> et PAS si </a:t>
            </a:r>
            <a:r>
              <a:rPr lang="fr-FR" dirty="0" err="1" smtClean="0"/>
              <a:t>sucpi</a:t>
            </a:r>
            <a:r>
              <a:rPr lang="fr-FR" dirty="0" smtClean="0"/>
              <a:t> </a:t>
            </a:r>
            <a:r>
              <a:rPr lang="fr-FR" dirty="0" err="1" smtClean="0"/>
              <a:t>proteinose</a:t>
            </a:r>
            <a:r>
              <a:rPr lang="fr-FR" dirty="0" smtClean="0"/>
              <a:t> alvéolaire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LBA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6" y="6165304"/>
            <a:ext cx="491673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fr-FR" dirty="0" err="1"/>
              <a:t>Buchbinder</a:t>
            </a:r>
            <a:r>
              <a:rPr lang="en-GB" altLang="fr-FR" dirty="0"/>
              <a:t> et al, Bull Cancer 2019 / SFGMTC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43031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Métagénomique</a:t>
            </a:r>
            <a:r>
              <a:rPr lang="fr-FR" dirty="0" smtClean="0"/>
              <a:t>/NGS vs </a:t>
            </a:r>
            <a:r>
              <a:rPr lang="fr-FR" dirty="0" err="1" smtClean="0"/>
              <a:t>microbio</a:t>
            </a:r>
            <a:r>
              <a:rPr lang="fr-FR" dirty="0" smtClean="0"/>
              <a:t> standard</a:t>
            </a:r>
          </a:p>
          <a:p>
            <a:pPr lvl="1"/>
            <a:r>
              <a:rPr lang="fr-FR" dirty="0" smtClean="0"/>
              <a:t>Shanghai, avril 2021 à janvier 2023</a:t>
            </a:r>
          </a:p>
          <a:p>
            <a:pPr lvl="1"/>
            <a:r>
              <a:rPr lang="fr-FR" dirty="0" smtClean="0"/>
              <a:t>Patients sous acyclovir/</a:t>
            </a:r>
            <a:r>
              <a:rPr lang="fr-FR" dirty="0" err="1" smtClean="0"/>
              <a:t>posaconazole</a:t>
            </a:r>
            <a:r>
              <a:rPr lang="fr-FR" dirty="0" smtClean="0"/>
              <a:t>/</a:t>
            </a:r>
            <a:r>
              <a:rPr lang="fr-FR" dirty="0" err="1" smtClean="0"/>
              <a:t>sulfamethoxazole</a:t>
            </a:r>
            <a:r>
              <a:rPr lang="fr-FR" dirty="0" smtClean="0"/>
              <a:t>/anti CMV</a:t>
            </a:r>
          </a:p>
          <a:p>
            <a:pPr lvl="1"/>
            <a:r>
              <a:rPr lang="fr-FR" dirty="0" smtClean="0"/>
              <a:t>153 patients dont 92 </a:t>
            </a:r>
            <a:r>
              <a:rPr lang="fr-FR" dirty="0" err="1" smtClean="0"/>
              <a:t>neutropéniques</a:t>
            </a:r>
            <a:endParaRPr lang="fr-FR" dirty="0"/>
          </a:p>
          <a:p>
            <a:pPr lvl="2"/>
            <a:r>
              <a:rPr lang="fr-FR" dirty="0" smtClean="0"/>
              <a:t>= / bactéries: 22,9 vs 16,7% (p=0,08) et 52% de concordance</a:t>
            </a:r>
          </a:p>
          <a:p>
            <a:pPr lvl="2"/>
            <a:r>
              <a:rPr lang="fr-FR" dirty="0" smtClean="0"/>
              <a:t>&gt; / </a:t>
            </a:r>
            <a:r>
              <a:rPr lang="fr-FR" dirty="0" err="1" smtClean="0"/>
              <a:t>fungi</a:t>
            </a:r>
            <a:r>
              <a:rPr lang="fr-FR" dirty="0" smtClean="0"/>
              <a:t>: 9,8 vs 2,2% (p=0,03), 1 seul patient symptomatique</a:t>
            </a:r>
          </a:p>
          <a:p>
            <a:pPr lvl="2"/>
            <a:r>
              <a:rPr lang="fr-FR" dirty="0" smtClean="0"/>
              <a:t>&gt;/ virus: 62 vs 14% (p&lt;0,001)</a:t>
            </a:r>
          </a:p>
          <a:p>
            <a:r>
              <a:rPr lang="fr-FR" dirty="0" smtClean="0"/>
              <a:t>Sensibilité 69 (sang) à 100% (LBA, PL)</a:t>
            </a:r>
          </a:p>
          <a:p>
            <a:r>
              <a:rPr lang="fr-FR" dirty="0" smtClean="0"/>
              <a:t>Spécificité 0 </a:t>
            </a:r>
            <a:r>
              <a:rPr lang="fr-FR" dirty="0"/>
              <a:t> (LBA, PL</a:t>
            </a:r>
            <a:r>
              <a:rPr lang="fr-FR" dirty="0" smtClean="0"/>
              <a:t>) à 46% (</a:t>
            </a:r>
            <a:r>
              <a:rPr lang="fr-FR" dirty="0"/>
              <a:t>sang)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Bientôt la </a:t>
            </a:r>
            <a:r>
              <a:rPr lang="fr-FR" dirty="0" err="1" smtClean="0"/>
              <a:t>métagénomique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5897" y="6165304"/>
            <a:ext cx="4685898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fr-FR" dirty="0"/>
              <a:t>Huang et al, Front </a:t>
            </a:r>
            <a:r>
              <a:rPr lang="en-GB" altLang="fr-FR" dirty="0"/>
              <a:t>Cell Infect </a:t>
            </a:r>
            <a:r>
              <a:rPr lang="en-GB" altLang="fr-FR" dirty="0" err="1"/>
              <a:t>Microbiol</a:t>
            </a:r>
            <a:r>
              <a:rPr lang="en-GB" altLang="fr-FR" dirty="0"/>
              <a:t> </a:t>
            </a:r>
            <a:r>
              <a:rPr lang="en-GB" altLang="fr-FR" dirty="0"/>
              <a:t>2023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05608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d’intérêts / 5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Gilead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2023</a:t>
            </a:r>
            <a:r>
              <a:rPr lang="fr-FR" dirty="0" smtClean="0"/>
              <a:t>: 1 inscription congrès (SFGMTC Lille) pour communication (non rémunérée)</a:t>
            </a:r>
          </a:p>
        </p:txBody>
      </p:sp>
    </p:spTree>
    <p:extLst>
      <p:ext uri="{BB962C8B-B14F-4D97-AF65-F5344CB8AC3E}">
        <p14:creationId xmlns:p14="http://schemas.microsoft.com/office/powerpoint/2010/main" val="137263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27053"/>
            <a:ext cx="6725406" cy="55883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Imagerie peu discriminante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453336"/>
            <a:ext cx="309995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/>
              <a:t>Diapo </a:t>
            </a:r>
            <a:r>
              <a:rPr lang="fr-FR" altLang="fr-FR" dirty="0"/>
              <a:t>e</a:t>
            </a:r>
            <a:r>
              <a:rPr lang="fr-FR" altLang="fr-FR" dirty="0"/>
              <a:t>mpruntée à F </a:t>
            </a:r>
            <a:r>
              <a:rPr lang="fr-FR" altLang="fr-FR" dirty="0" err="1"/>
              <a:t>Wallyn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484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HSV/VZV</a:t>
            </a:r>
          </a:p>
          <a:p>
            <a:pPr lvl="1"/>
            <a:r>
              <a:rPr lang="fr-FR" dirty="0" smtClean="0"/>
              <a:t>(val)acyclovir J-9 à au moins 1 an post greffe</a:t>
            </a:r>
          </a:p>
          <a:p>
            <a:r>
              <a:rPr lang="fr-FR" dirty="0" smtClean="0"/>
              <a:t>CMV</a:t>
            </a:r>
          </a:p>
          <a:p>
            <a:pPr lvl="1"/>
            <a:r>
              <a:rPr lang="fr-FR" dirty="0" err="1" smtClean="0"/>
              <a:t>Letermovir</a:t>
            </a:r>
            <a:r>
              <a:rPr lang="fr-FR" dirty="0" smtClean="0"/>
              <a:t> chez les patients à risque en sortie d’</a:t>
            </a:r>
            <a:r>
              <a:rPr lang="fr-FR" dirty="0" err="1" smtClean="0"/>
              <a:t>apalsie</a:t>
            </a:r>
            <a:endParaRPr lang="fr-FR" dirty="0" smtClean="0"/>
          </a:p>
          <a:p>
            <a:r>
              <a:rPr lang="fr-FR" dirty="0" err="1" smtClean="0"/>
              <a:t>Pneumocytose</a:t>
            </a:r>
            <a:r>
              <a:rPr lang="fr-FR" dirty="0" smtClean="0"/>
              <a:t> et toxoplasmose</a:t>
            </a:r>
          </a:p>
          <a:p>
            <a:pPr lvl="1"/>
            <a:r>
              <a:rPr lang="fr-FR" dirty="0" smtClean="0"/>
              <a:t>Cotrimoxazole J-9àJ-1  puis au moins</a:t>
            </a:r>
            <a:r>
              <a:rPr lang="fr-FR" dirty="0"/>
              <a:t> 1 an post greffe</a:t>
            </a:r>
            <a:endParaRPr lang="fr-FR" dirty="0" smtClean="0"/>
          </a:p>
          <a:p>
            <a:r>
              <a:rPr lang="fr-FR" dirty="0" err="1" smtClean="0"/>
              <a:t>Péni</a:t>
            </a:r>
            <a:r>
              <a:rPr lang="fr-FR" dirty="0" smtClean="0"/>
              <a:t> G</a:t>
            </a:r>
          </a:p>
          <a:p>
            <a:pPr lvl="1"/>
            <a:r>
              <a:rPr lang="fr-FR" dirty="0" smtClean="0"/>
              <a:t>Si ICT &gt;6 Gy</a:t>
            </a:r>
          </a:p>
          <a:p>
            <a:r>
              <a:rPr lang="fr-FR" dirty="0" smtClean="0"/>
              <a:t>IFI</a:t>
            </a:r>
          </a:p>
          <a:p>
            <a:pPr lvl="1"/>
            <a:r>
              <a:rPr lang="fr-FR" dirty="0" smtClean="0"/>
              <a:t>Patients à faible risque: fluconazole</a:t>
            </a:r>
          </a:p>
          <a:p>
            <a:pPr lvl="1"/>
            <a:r>
              <a:rPr lang="fr-FR" dirty="0" smtClean="0"/>
              <a:t>Patients à fort risque: posaconazole ou voriconazole</a:t>
            </a:r>
          </a:p>
          <a:p>
            <a:pPr lvl="1"/>
            <a:r>
              <a:rPr lang="fr-FR" dirty="0" smtClean="0"/>
              <a:t>J0 à sortie d’aplasie, poursuite si GVH</a:t>
            </a:r>
          </a:p>
          <a:p>
            <a:r>
              <a:rPr lang="fr-FR" dirty="0" smtClean="0"/>
              <a:t>Calendrier vaccinal </a:t>
            </a:r>
          </a:p>
          <a:p>
            <a:pPr lvl="1"/>
            <a:r>
              <a:rPr lang="fr-FR" dirty="0" smtClean="0"/>
              <a:t>A refaire à partir de M6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prophylaxies et vaccinations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12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Dépistage systématique </a:t>
            </a:r>
            <a:r>
              <a:rPr lang="fr-FR" dirty="0" smtClean="0"/>
              <a:t>des BMR ?</a:t>
            </a:r>
            <a:endParaRPr lang="fr-FR" dirty="0"/>
          </a:p>
          <a:p>
            <a:pPr lvl="1"/>
            <a:r>
              <a:rPr lang="fr-FR" dirty="0"/>
              <a:t>Antibiogramme </a:t>
            </a:r>
            <a:r>
              <a:rPr lang="fr-FR" dirty="0" smtClean="0"/>
              <a:t>possible sur dépistage </a:t>
            </a:r>
            <a:r>
              <a:rPr lang="fr-FR" dirty="0"/>
              <a:t>?</a:t>
            </a:r>
          </a:p>
          <a:p>
            <a:r>
              <a:rPr lang="fr-FR" dirty="0" smtClean="0"/>
              <a:t>Prise en compte BMR </a:t>
            </a:r>
          </a:p>
          <a:p>
            <a:pPr lvl="1"/>
            <a:r>
              <a:rPr lang="fr-FR" dirty="0" smtClean="0"/>
              <a:t>En 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ligne sur un porteur ?</a:t>
            </a:r>
          </a:p>
          <a:p>
            <a:pPr lvl="1"/>
            <a:r>
              <a:rPr lang="fr-FR" dirty="0"/>
              <a:t>Si échec 1</a:t>
            </a:r>
            <a:r>
              <a:rPr lang="fr-FR" baseline="30000" dirty="0"/>
              <a:t>ère</a:t>
            </a:r>
            <a:r>
              <a:rPr lang="fr-FR" dirty="0"/>
              <a:t> ligne chez un porteur ?</a:t>
            </a:r>
          </a:p>
          <a:p>
            <a:pPr lvl="1"/>
            <a:r>
              <a:rPr lang="fr-FR" dirty="0"/>
              <a:t>Si appel du labo pour HC+ chez un porteur ?</a:t>
            </a:r>
          </a:p>
          <a:p>
            <a:pPr lvl="1"/>
            <a:r>
              <a:rPr lang="fr-FR" dirty="0"/>
              <a:t>Uniquement si sepsis/choc chez un porteur ?</a:t>
            </a:r>
          </a:p>
          <a:p>
            <a:r>
              <a:rPr lang="fr-FR" dirty="0" smtClean="0"/>
              <a:t>CAT en cas d’échec</a:t>
            </a:r>
          </a:p>
          <a:p>
            <a:r>
              <a:rPr lang="fr-FR" dirty="0" smtClean="0"/>
              <a:t>Durée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stratégies ATB pour les pneumonies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9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26"/>
    </mc:Choice>
    <mc:Fallback xmlns="">
      <p:transition spd="slow" advTm="8842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Enquête 25 pays allo ET </a:t>
            </a:r>
            <a:r>
              <a:rPr lang="fr-FR" dirty="0" err="1" smtClean="0"/>
              <a:t>autoG</a:t>
            </a:r>
            <a:endParaRPr lang="fr-FR" dirty="0" smtClean="0"/>
          </a:p>
          <a:p>
            <a:pPr lvl="1"/>
            <a:r>
              <a:rPr lang="fr-FR" dirty="0" err="1" smtClean="0"/>
              <a:t>Fev</a:t>
            </a:r>
            <a:r>
              <a:rPr lang="fr-FR" dirty="0" smtClean="0"/>
              <a:t> 14-mai 15</a:t>
            </a:r>
          </a:p>
          <a:p>
            <a:pPr lvl="1"/>
            <a:r>
              <a:rPr lang="fr-FR" dirty="0" smtClean="0"/>
              <a:t>414 </a:t>
            </a:r>
            <a:r>
              <a:rPr lang="fr-FR" dirty="0" err="1" smtClean="0"/>
              <a:t>alloG</a:t>
            </a:r>
            <a:endParaRPr lang="fr-FR" dirty="0" smtClean="0"/>
          </a:p>
          <a:p>
            <a:r>
              <a:rPr lang="fr-FR" dirty="0" smtClean="0"/>
              <a:t>Niveaux de résistances très élevés</a:t>
            </a:r>
          </a:p>
          <a:p>
            <a:pPr lvl="1"/>
            <a:r>
              <a:rPr lang="fr-FR" dirty="0" smtClean="0"/>
              <a:t>FQ: 56%</a:t>
            </a:r>
          </a:p>
          <a:p>
            <a:pPr lvl="1"/>
            <a:r>
              <a:rPr lang="fr-FR" dirty="0" smtClean="0"/>
              <a:t>BL (FEP/CAZ/TZB): 59%</a:t>
            </a:r>
          </a:p>
          <a:p>
            <a:pPr lvl="1"/>
            <a:r>
              <a:rPr lang="fr-FR" dirty="0" err="1" smtClean="0"/>
              <a:t>Carba</a:t>
            </a:r>
            <a:r>
              <a:rPr lang="fr-FR" dirty="0" smtClean="0"/>
              <a:t>: 24%</a:t>
            </a:r>
          </a:p>
          <a:p>
            <a:r>
              <a:rPr lang="fr-FR" dirty="0" smtClean="0"/>
              <a:t>Moins fréquent en Europe Nord Ouest (dont la France)</a:t>
            </a:r>
          </a:p>
          <a:p>
            <a:pPr lvl="1"/>
            <a:r>
              <a:rPr lang="fr-FR" dirty="0"/>
              <a:t>FQ: </a:t>
            </a:r>
            <a:r>
              <a:rPr lang="fr-FR" dirty="0" smtClean="0"/>
              <a:t>36%</a:t>
            </a:r>
            <a:endParaRPr lang="fr-FR" dirty="0"/>
          </a:p>
          <a:p>
            <a:pPr lvl="1"/>
            <a:r>
              <a:rPr lang="fr-FR" dirty="0"/>
              <a:t>BL (FEP/CAZ/TZB): </a:t>
            </a:r>
            <a:r>
              <a:rPr lang="fr-FR" dirty="0" smtClean="0"/>
              <a:t>28%</a:t>
            </a:r>
            <a:endParaRPr lang="fr-FR" dirty="0"/>
          </a:p>
          <a:p>
            <a:pPr lvl="1"/>
            <a:r>
              <a:rPr lang="fr-FR" dirty="0" err="1"/>
              <a:t>Carba</a:t>
            </a:r>
            <a:r>
              <a:rPr lang="fr-FR" dirty="0"/>
              <a:t>: </a:t>
            </a:r>
            <a:r>
              <a:rPr lang="fr-FR" dirty="0" smtClean="0"/>
              <a:t>5%</a:t>
            </a:r>
            <a:endParaRPr lang="fr-FR" dirty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problème en France et en Europe c’est le niveau de résistance des BGN</a:t>
            </a:r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4888" y="6234113"/>
            <a:ext cx="275812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en-GB" altLang="fr-FR" dirty="0" err="1"/>
              <a:t>Averbuch</a:t>
            </a:r>
            <a:r>
              <a:rPr lang="en-GB" altLang="fr-FR" dirty="0"/>
              <a:t> et al. CID 2017</a:t>
            </a:r>
          </a:p>
        </p:txBody>
      </p:sp>
    </p:spTree>
    <p:extLst>
      <p:ext uri="{BB962C8B-B14F-4D97-AF65-F5344CB8AC3E}">
        <p14:creationId xmlns:p14="http://schemas.microsoft.com/office/powerpoint/2010/main" val="28905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8"/>
    </mc:Choice>
    <mc:Fallback xmlns="">
      <p:transition spd="slow" advTm="4193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Assez peu </a:t>
            </a:r>
            <a:r>
              <a:rPr lang="fr-FR" dirty="0" smtClean="0"/>
              <a:t>utilisée en France comparé aux USA</a:t>
            </a:r>
            <a:endParaRPr lang="fr-FR" dirty="0" smtClean="0"/>
          </a:p>
          <a:p>
            <a:pPr lvl="1"/>
            <a:r>
              <a:rPr lang="fr-FR" dirty="0" smtClean="0"/>
              <a:t>Probablement en lien avec niveau de résistance aux FQ</a:t>
            </a:r>
          </a:p>
          <a:p>
            <a:r>
              <a:rPr lang="fr-FR" dirty="0" smtClean="0"/>
              <a:t>Citée par une RFE récente</a:t>
            </a:r>
          </a:p>
          <a:p>
            <a:pPr lvl="1"/>
            <a:r>
              <a:rPr lang="fr-FR" dirty="0" smtClean="0"/>
              <a:t>Prise en charge du neutropénique en réanimation (SRLF+GFRUP/SFAR/SFH/SF2H/SPILF)</a:t>
            </a:r>
          </a:p>
          <a:p>
            <a:pPr lvl="1"/>
            <a:r>
              <a:rPr lang="fr-FR" dirty="0" smtClean="0"/>
              <a:t>Une prophylaxie antibactérienne ne doit probablement pas être employé chez un patient neutropénique de réanimation (grade 2-, accord fort)</a:t>
            </a:r>
          </a:p>
          <a:p>
            <a:r>
              <a:rPr lang="fr-FR" dirty="0" smtClean="0"/>
              <a:t>Non recommandé par SFGM-TC</a:t>
            </a:r>
          </a:p>
        </p:txBody>
      </p:sp>
      <p:sp>
        <p:nvSpPr>
          <p:cNvPr id="43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Antibioprophylaxie neutropénie en France</a:t>
            </a:r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33006" y="5085184"/>
            <a:ext cx="195444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Schnell</a:t>
            </a:r>
            <a:r>
              <a:rPr lang="fr-FR" dirty="0"/>
              <a:t> AIC 2016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27717" y="5877272"/>
            <a:ext cx="336502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Lewalle</a:t>
            </a:r>
            <a:r>
              <a:rPr lang="fr-FR" dirty="0"/>
              <a:t> et al, Bull Cancer 2019</a:t>
            </a:r>
          </a:p>
        </p:txBody>
      </p:sp>
    </p:spTree>
    <p:extLst>
      <p:ext uri="{BB962C8B-B14F-4D97-AF65-F5344CB8AC3E}">
        <p14:creationId xmlns:p14="http://schemas.microsoft.com/office/powerpoint/2010/main" val="8153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6"/>
    </mc:Choice>
    <mc:Fallback xmlns="">
      <p:transition spd="slow" advTm="3128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 smtClean="0"/>
              <a:t>Ecologie locale</a:t>
            </a:r>
          </a:p>
          <a:p>
            <a:pPr>
              <a:defRPr/>
            </a:pPr>
            <a:r>
              <a:rPr lang="fr-FR" dirty="0" smtClean="0"/>
              <a:t>ATCD BMR</a:t>
            </a:r>
          </a:p>
          <a:p>
            <a:pPr>
              <a:defRPr/>
            </a:pPr>
            <a:r>
              <a:rPr lang="fr-FR" dirty="0" err="1" smtClean="0"/>
              <a:t>FdR</a:t>
            </a:r>
            <a:r>
              <a:rPr lang="fr-FR" dirty="0" smtClean="0"/>
              <a:t> BMR</a:t>
            </a:r>
          </a:p>
          <a:p>
            <a:pPr lvl="1">
              <a:defRPr/>
            </a:pPr>
            <a:r>
              <a:rPr lang="fr-FR" dirty="0" smtClean="0"/>
              <a:t>Exposition ATB/C3G</a:t>
            </a:r>
          </a:p>
          <a:p>
            <a:pPr lvl="1">
              <a:defRPr/>
            </a:pPr>
            <a:r>
              <a:rPr lang="fr-FR" dirty="0" err="1" smtClean="0"/>
              <a:t>Noso</a:t>
            </a:r>
            <a:endParaRPr lang="fr-FR" dirty="0" smtClean="0"/>
          </a:p>
          <a:p>
            <a:pPr lvl="1">
              <a:defRPr/>
            </a:pPr>
            <a:r>
              <a:rPr lang="fr-FR" dirty="0" err="1" smtClean="0"/>
              <a:t>Hospit</a:t>
            </a:r>
            <a:r>
              <a:rPr lang="fr-FR" dirty="0"/>
              <a:t>.</a:t>
            </a:r>
            <a:r>
              <a:rPr lang="fr-FR" dirty="0" smtClean="0"/>
              <a:t> longue ou répétée</a:t>
            </a:r>
          </a:p>
          <a:p>
            <a:pPr lvl="1">
              <a:defRPr/>
            </a:pPr>
            <a:r>
              <a:rPr lang="fr-FR" dirty="0" smtClean="0"/>
              <a:t>KT U</a:t>
            </a:r>
          </a:p>
          <a:p>
            <a:pPr lvl="1">
              <a:defRPr/>
            </a:pPr>
            <a:r>
              <a:rPr lang="fr-FR" dirty="0" smtClean="0"/>
              <a:t>Patients </a:t>
            </a:r>
            <a:r>
              <a:rPr lang="fr-FR" dirty="0" err="1" smtClean="0"/>
              <a:t>agés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Séjour réa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fr-FR" dirty="0" smtClean="0"/>
              <a:t>Présentation clinique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r>
              <a:rPr lang="fr-FR" dirty="0" smtClean="0"/>
              <a:t>Grave</a:t>
            </a: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Recommandations </a:t>
            </a:r>
            <a:r>
              <a:rPr lang="fr-FR" dirty="0" smtClean="0"/>
              <a:t>européennes </a:t>
            </a:r>
            <a:r>
              <a:rPr lang="fr-FR" sz="3600" dirty="0" smtClean="0"/>
              <a:t>(ECIL4): </a:t>
            </a:r>
            <a:r>
              <a:rPr lang="fr-FR" dirty="0" smtClean="0"/>
              <a:t>Paramètres du choix ATB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960938" y="6267450"/>
            <a:ext cx="38994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Averbuch</a:t>
            </a:r>
            <a:r>
              <a:rPr lang="fr-FR" dirty="0"/>
              <a:t> et al. </a:t>
            </a:r>
            <a:r>
              <a:rPr lang="fr-FR" dirty="0" err="1"/>
              <a:t>Haematologica</a:t>
            </a:r>
            <a:r>
              <a:rPr lang="fr-FR" dirty="0"/>
              <a:t> 2013</a:t>
            </a:r>
            <a:endParaRPr lang="en-US" dirty="0"/>
          </a:p>
        </p:txBody>
      </p:sp>
      <p:sp>
        <p:nvSpPr>
          <p:cNvPr id="4" name="Accolade fermante 3"/>
          <p:cNvSpPr/>
          <p:nvPr/>
        </p:nvSpPr>
        <p:spPr>
          <a:xfrm>
            <a:off x="3851920" y="1916832"/>
            <a:ext cx="648072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4355976" y="1988840"/>
            <a:ext cx="434116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fr-FR" dirty="0" smtClean="0"/>
              <a:t>2 stratégies à discuter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0033CC"/>
                </a:solidFill>
              </a:rPr>
              <a:t>Escalade</a:t>
            </a:r>
          </a:p>
          <a:p>
            <a:pPr lvl="2">
              <a:defRPr/>
            </a:pPr>
            <a:r>
              <a:rPr lang="fr-FR" dirty="0" smtClean="0"/>
              <a:t>TT probabiliste anti </a:t>
            </a:r>
            <a:r>
              <a:rPr lang="fr-FR" dirty="0" err="1" smtClean="0"/>
              <a:t>pseudomonas</a:t>
            </a:r>
            <a:r>
              <a:rPr lang="fr-FR" dirty="0" smtClean="0"/>
              <a:t> «</a:t>
            </a:r>
            <a:r>
              <a:rPr lang="fr-FR" dirty="0" smtClean="0"/>
              <a:t> non </a:t>
            </a:r>
            <a:r>
              <a:rPr lang="fr-FR" dirty="0" err="1" smtClean="0"/>
              <a:t>carbapénème</a:t>
            </a:r>
            <a:r>
              <a:rPr lang="fr-FR" dirty="0" smtClean="0"/>
              <a:t> »</a:t>
            </a:r>
          </a:p>
          <a:p>
            <a:pPr lvl="2">
              <a:defRPr/>
            </a:pPr>
            <a:r>
              <a:rPr lang="fr-FR" dirty="0" smtClean="0"/>
              <a:t>Escalade selon µbio/ clinique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0033CC"/>
                </a:solidFill>
              </a:rPr>
              <a:t>Désescalade</a:t>
            </a:r>
          </a:p>
          <a:p>
            <a:pPr lvl="2">
              <a:defRPr/>
            </a:pPr>
            <a:r>
              <a:rPr lang="fr-FR" dirty="0" err="1" smtClean="0"/>
              <a:t>Carbapénème</a:t>
            </a:r>
            <a:r>
              <a:rPr lang="fr-FR" dirty="0" smtClean="0"/>
              <a:t> ou association BL/A ou BL/FQ</a:t>
            </a:r>
            <a:endParaRPr lang="fr-FR" dirty="0" smtClean="0"/>
          </a:p>
          <a:p>
            <a:pPr lvl="2">
              <a:defRPr/>
            </a:pPr>
            <a:r>
              <a:rPr lang="fr-FR" sz="2600" b="1" dirty="0" smtClean="0">
                <a:solidFill>
                  <a:srgbClr val="FF0000"/>
                </a:solidFill>
              </a:rPr>
              <a:t>D</a:t>
            </a:r>
            <a:r>
              <a:rPr lang="fr-FR" sz="2500" b="1" dirty="0" smtClean="0">
                <a:solidFill>
                  <a:srgbClr val="FF0000"/>
                </a:solidFill>
              </a:rPr>
              <a:t>ésescalade si on ne trouve pas de pathogène résistant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60"/>
    </mc:Choice>
    <mc:Fallback xmlns="">
      <p:transition spd="slow" advTm="13916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pathogène: adaptation</a:t>
            </a:r>
          </a:p>
          <a:p>
            <a:r>
              <a:rPr lang="fr-FR" dirty="0" smtClean="0"/>
              <a:t>Apyrexie stable: </a:t>
            </a:r>
          </a:p>
          <a:p>
            <a:pPr lvl="1"/>
            <a:r>
              <a:rPr lang="fr-FR" dirty="0" smtClean="0"/>
              <a:t>Arrêt ATB &gt;72h si apyrexie &gt; 48h</a:t>
            </a:r>
          </a:p>
          <a:p>
            <a:r>
              <a:rPr lang="fr-FR" dirty="0" smtClean="0"/>
              <a:t>Fébrile stable: </a:t>
            </a:r>
          </a:p>
          <a:p>
            <a:pPr lvl="1"/>
            <a:r>
              <a:rPr lang="fr-FR" dirty="0" smtClean="0"/>
              <a:t>Continuer ATB et recherches diagnostiques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 </a:t>
            </a:r>
            <a:r>
              <a:rPr lang="en-US" b="1" dirty="0" err="1" smtClean="0">
                <a:solidFill>
                  <a:srgbClr val="FF0000"/>
                </a:solidFill>
              </a:rPr>
              <a:t>fièvre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seule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</a:t>
            </a:r>
            <a:r>
              <a:rPr lang="en-US" altLang="en-US" b="1" dirty="0" err="1" smtClean="0">
                <a:solidFill>
                  <a:srgbClr val="FF0000"/>
                </a:solidFill>
              </a:rPr>
              <a:t>’</a:t>
            </a:r>
            <a:r>
              <a:rPr lang="en-US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 smtClean="0">
                <a:solidFill>
                  <a:srgbClr val="FF0000"/>
                </a:solidFill>
              </a:rPr>
              <a:t> pas un </a:t>
            </a:r>
            <a:r>
              <a:rPr lang="en-US" b="1" dirty="0" err="1" smtClean="0">
                <a:solidFill>
                  <a:srgbClr val="FF0000"/>
                </a:solidFill>
              </a:rPr>
              <a:t>critère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altLang="en-US" b="1" dirty="0" err="1" smtClean="0">
                <a:solidFill>
                  <a:srgbClr val="FF0000"/>
                </a:solidFill>
              </a:rPr>
              <a:t>’</a:t>
            </a:r>
            <a:r>
              <a:rPr lang="en-US" b="1" dirty="0" err="1" smtClean="0">
                <a:solidFill>
                  <a:srgbClr val="FF0000"/>
                </a:solidFill>
              </a:rPr>
              <a:t>escalade</a:t>
            </a:r>
            <a:r>
              <a:rPr lang="en-US" b="1" dirty="0" smtClean="0">
                <a:solidFill>
                  <a:srgbClr val="FF0000"/>
                </a:solidFill>
              </a:rPr>
              <a:t> ATB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Aggravation</a:t>
            </a:r>
          </a:p>
          <a:p>
            <a:pPr lvl="2"/>
            <a:r>
              <a:rPr lang="fr-FR" dirty="0" smtClean="0"/>
              <a:t>Diagnostic (</a:t>
            </a:r>
            <a:r>
              <a:rPr lang="fr-FR" dirty="0" err="1" smtClean="0"/>
              <a:t>hémocs</a:t>
            </a:r>
            <a:r>
              <a:rPr lang="fr-FR" dirty="0" smtClean="0"/>
              <a:t>, marqueurs fongiques, scan </a:t>
            </a:r>
            <a:r>
              <a:rPr lang="fr-FR" dirty="0" err="1" smtClean="0"/>
              <a:t>tho</a:t>
            </a:r>
            <a:r>
              <a:rPr lang="fr-FR" dirty="0" smtClean="0"/>
              <a:t>….)</a:t>
            </a:r>
          </a:p>
          <a:p>
            <a:pPr lvl="2"/>
            <a:r>
              <a:rPr lang="fr-FR" dirty="0" smtClean="0"/>
              <a:t>Envisager changement/élargissement selon ATCD/contexte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Recos</a:t>
            </a:r>
            <a:r>
              <a:rPr lang="fr-FR" dirty="0" smtClean="0"/>
              <a:t> ECIL 2011: </a:t>
            </a:r>
            <a:r>
              <a:rPr lang="fr-FR" dirty="0" err="1" smtClean="0"/>
              <a:t>éval</a:t>
            </a:r>
            <a:r>
              <a:rPr lang="fr-FR" dirty="0" smtClean="0"/>
              <a:t> à 24-72h</a:t>
            </a:r>
            <a:endParaRPr lang="fr-FR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32040" y="6228279"/>
            <a:ext cx="38994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Averbuch</a:t>
            </a:r>
            <a:r>
              <a:rPr lang="fr-FR" dirty="0"/>
              <a:t> et al.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9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 err="1" smtClean="0"/>
              <a:t>Arret</a:t>
            </a:r>
            <a:r>
              <a:rPr lang="fr-FR" dirty="0" smtClean="0"/>
              <a:t> ATB probabiliste à ≥ 72h</a:t>
            </a:r>
          </a:p>
          <a:p>
            <a:pPr lvl="1"/>
            <a:r>
              <a:rPr lang="fr-FR" dirty="0" smtClean="0"/>
              <a:t>Si apyrexie  ≥  48h et stable</a:t>
            </a:r>
          </a:p>
          <a:p>
            <a:pPr lvl="2"/>
            <a:r>
              <a:rPr lang="fr-FR" dirty="0" smtClean="0"/>
              <a:t>Quelque soit profondeur et durée de neutropénie</a:t>
            </a:r>
          </a:p>
          <a:p>
            <a:r>
              <a:rPr lang="fr-FR" dirty="0" smtClean="0"/>
              <a:t>Si infection documentée (</a:t>
            </a:r>
            <a:r>
              <a:rPr lang="fr-FR" dirty="0" err="1" smtClean="0"/>
              <a:t>microbio</a:t>
            </a:r>
            <a:r>
              <a:rPr lang="fr-FR" dirty="0" smtClean="0"/>
              <a:t> ou clinique)</a:t>
            </a:r>
          </a:p>
          <a:p>
            <a:pPr lvl="1"/>
            <a:r>
              <a:rPr lang="fr-FR" dirty="0" smtClean="0"/>
              <a:t>Jusqu’à éradication microbiologique (i.e., contrôle HC)</a:t>
            </a:r>
          </a:p>
          <a:p>
            <a:pPr lvl="1"/>
            <a:r>
              <a:rPr lang="fr-FR" dirty="0" smtClean="0"/>
              <a:t>Jusqu’à résolution de tous les signes d’infection</a:t>
            </a:r>
          </a:p>
          <a:p>
            <a:pPr lvl="1"/>
            <a:r>
              <a:rPr lang="fr-FR" dirty="0" smtClean="0"/>
              <a:t>Au moins 7 jours dont 4 d’apyrexie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mtClean="0"/>
              <a:t>Recos ECIL 2011: : durées de traitement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932040" y="6228279"/>
            <a:ext cx="38994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Averbuch</a:t>
            </a:r>
            <a:r>
              <a:rPr lang="fr-FR" dirty="0"/>
              <a:t> et al.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0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fr-FR" smtClean="0"/>
              <a:t>Recommandations anti CG+</a:t>
            </a:r>
          </a:p>
        </p:txBody>
      </p:sp>
      <p:sp>
        <p:nvSpPr>
          <p:cNvPr id="179202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468313" y="1700213"/>
            <a:ext cx="8229600" cy="4411662"/>
          </a:xfrm>
        </p:spPr>
        <p:txBody>
          <a:bodyPr/>
          <a:lstStyle/>
          <a:p>
            <a:pPr eaLnBrk="1" hangingPunct="1"/>
            <a:r>
              <a:rPr lang="fr-FR" dirty="0" smtClean="0"/>
              <a:t>ECIL </a:t>
            </a:r>
            <a:r>
              <a:rPr lang="fr-FR" dirty="0" smtClean="0"/>
              <a:t>2011</a:t>
            </a:r>
            <a:endParaRPr lang="fr-FR" dirty="0" smtClean="0"/>
          </a:p>
          <a:p>
            <a:pPr lvl="1" eaLnBrk="1" hangingPunct="1"/>
            <a:r>
              <a:rPr lang="fr-FR" dirty="0" smtClean="0">
                <a:cs typeface="Arial" charset="0"/>
              </a:rPr>
              <a:t>Non recommandé d’emblée si fièvre ou fièvre persistante</a:t>
            </a:r>
            <a:r>
              <a:rPr lang="fr-FR" dirty="0" smtClean="0">
                <a:cs typeface="Arial" charset="0"/>
              </a:rPr>
              <a:t>:</a:t>
            </a:r>
            <a:endParaRPr lang="fr-FR" b="1" dirty="0" smtClean="0">
              <a:solidFill>
                <a:srgbClr val="FF0000"/>
              </a:solidFill>
              <a:cs typeface="Arial" charset="0"/>
            </a:endParaRPr>
          </a:p>
          <a:p>
            <a:pPr lvl="1" eaLnBrk="1" hangingPunct="1"/>
            <a:r>
              <a:rPr lang="fr-FR" dirty="0" smtClean="0">
                <a:cs typeface="Arial" charset="0"/>
              </a:rPr>
              <a:t>Recommandé:  colonisation connue à SARM,  sepsis sévère ou choc, infections peau/tissus </a:t>
            </a:r>
            <a:r>
              <a:rPr lang="fr-FR" dirty="0" smtClean="0">
                <a:cs typeface="Arial" charset="0"/>
              </a:rPr>
              <a:t>mous/KT</a:t>
            </a:r>
            <a:endParaRPr lang="fr-FR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fr-FR" dirty="0" smtClean="0"/>
              <a:t>IDSA 2010</a:t>
            </a:r>
          </a:p>
          <a:p>
            <a:pPr lvl="1" eaLnBrk="1" hangingPunct="1"/>
            <a:r>
              <a:rPr lang="fr-FR" dirty="0" smtClean="0"/>
              <a:t>Pas de prescription empirique d’un </a:t>
            </a:r>
            <a:r>
              <a:rPr lang="fr-FR" dirty="0" err="1" smtClean="0"/>
              <a:t>glycopeptide</a:t>
            </a:r>
            <a:r>
              <a:rPr lang="fr-FR" dirty="0" smtClean="0"/>
              <a:t> (ou autre anti CG</a:t>
            </a:r>
            <a:r>
              <a:rPr lang="fr-FR" dirty="0" smtClean="0"/>
              <a:t>+)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fr-FR" dirty="0" smtClean="0"/>
              <a:t>A discuter si</a:t>
            </a:r>
          </a:p>
          <a:p>
            <a:pPr marL="1143000" lvl="2" eaLnBrk="1" hangingPunct="1"/>
            <a:r>
              <a:rPr lang="fr-FR" dirty="0" smtClean="0"/>
              <a:t>Orientation clinique: peau et tissus mous/CVC</a:t>
            </a:r>
          </a:p>
          <a:p>
            <a:pPr marL="1143000" lvl="2" eaLnBrk="1" hangingPunct="1"/>
            <a:r>
              <a:rPr lang="fr-FR" dirty="0" smtClean="0"/>
              <a:t>Instabilité hémodynamique</a:t>
            </a:r>
          </a:p>
        </p:txBody>
      </p:sp>
      <p:sp>
        <p:nvSpPr>
          <p:cNvPr id="179203" name="Rectangle 6"/>
          <p:cNvSpPr>
            <a:spLocks noChangeArrowheads="1"/>
          </p:cNvSpPr>
          <p:nvPr/>
        </p:nvSpPr>
        <p:spPr bwMode="auto">
          <a:xfrm>
            <a:off x="4859338" y="6180138"/>
            <a:ext cx="414305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Freifeld et al – recos IDSA – CID 2011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56757" y="5661248"/>
            <a:ext cx="389946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Averbuch</a:t>
            </a:r>
            <a:r>
              <a:rPr lang="fr-FR" dirty="0"/>
              <a:t> et al. </a:t>
            </a:r>
            <a:r>
              <a:rPr lang="fr-FR" dirty="0" err="1"/>
              <a:t>Haematologica</a:t>
            </a:r>
            <a:r>
              <a:rPr lang="fr-FR" dirty="0"/>
              <a:t> </a:t>
            </a:r>
            <a:r>
              <a:rPr lang="fr-FR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Stratégie ATB: exemple </a:t>
            </a:r>
            <a:r>
              <a:rPr lang="fr-FR" dirty="0" smtClean="0"/>
              <a:t>Lillois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639175" cy="401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5951118"/>
            <a:ext cx="6891266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www.gilar.org/UserFiles/File/guides/neutropenie-febrile-hemato-chu-lille-v11-2024.pptx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2591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2"/>
    </mc:Choice>
    <mc:Fallback xmlns="">
      <p:transition spd="slow" advTm="1087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Allogreffes </a:t>
            </a:r>
            <a:r>
              <a:rPr lang="fr-FR" dirty="0"/>
              <a:t>de CSH en </a:t>
            </a:r>
            <a:r>
              <a:rPr lang="fr-FR" dirty="0" smtClean="0"/>
              <a:t>2022</a:t>
            </a:r>
            <a:endParaRPr lang="fr-FR" dirty="0"/>
          </a:p>
          <a:p>
            <a:pPr lvl="1"/>
            <a:r>
              <a:rPr lang="fr-FR" dirty="0" smtClean="0"/>
              <a:t>1989 patients</a:t>
            </a:r>
          </a:p>
          <a:p>
            <a:pPr lvl="1"/>
            <a:r>
              <a:rPr lang="fr-FR" dirty="0" smtClean="0"/>
              <a:t>Lille ~100 adultes</a:t>
            </a:r>
          </a:p>
          <a:p>
            <a:pPr marL="392113" lvl="1" indent="0">
              <a:buNone/>
            </a:pPr>
            <a:r>
              <a:rPr lang="fr-FR" dirty="0" smtClean="0"/>
              <a:t> 	    ~25 enfants	</a:t>
            </a:r>
            <a:endParaRPr lang="fr-FR" dirty="0"/>
          </a:p>
          <a:p>
            <a:r>
              <a:rPr lang="fr-FR" dirty="0"/>
              <a:t>Autogreffes de </a:t>
            </a:r>
            <a:r>
              <a:rPr lang="fr-FR" dirty="0" smtClean="0"/>
              <a:t>CSH</a:t>
            </a:r>
          </a:p>
          <a:p>
            <a:pPr lvl="1"/>
            <a:r>
              <a:rPr lang="fr-FR" dirty="0" smtClean="0"/>
              <a:t>2533 patients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Combien de patients concernés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5517232"/>
            <a:ext cx="42755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Agence </a:t>
            </a:r>
            <a:r>
              <a:rPr lang="fr-FR" dirty="0"/>
              <a:t>de la biomédecine rapport </a:t>
            </a:r>
            <a:r>
              <a:rPr lang="fr-FR" dirty="0" smtClean="0"/>
              <a:t>2022</a:t>
            </a:r>
            <a:endParaRPr lang="fr-FR" dirty="0"/>
          </a:p>
        </p:txBody>
      </p:sp>
      <p:pic>
        <p:nvPicPr>
          <p:cNvPr id="2050" name="Picture 2" descr="https://rams.agence-biomedecine.fr/sites/default/files/2023-07/FCSHG1_202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81" y="4034258"/>
            <a:ext cx="2747250" cy="26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ams.agence-biomedecine.fr/sites/default/files/2023-07/FCSHG2_202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6" y="1412776"/>
            <a:ext cx="3095626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40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altLang="fr-FR" b="1" dirty="0" smtClean="0"/>
              <a:t>Ne pas prendre en compte l’EPC en probabiliste</a:t>
            </a:r>
            <a:r>
              <a:rPr lang="fr-FR" altLang="fr-FR" dirty="0" smtClean="0"/>
              <a:t> sauf en cas d'instabilité tensionnelle</a:t>
            </a:r>
          </a:p>
          <a:p>
            <a:pPr lvl="1"/>
            <a:r>
              <a:rPr lang="fr-FR" altLang="fr-FR" dirty="0" smtClean="0"/>
              <a:t>ATB habituelle selon le statut du patient</a:t>
            </a:r>
          </a:p>
          <a:p>
            <a:r>
              <a:rPr lang="fr-FR" altLang="fr-FR" b="1" dirty="0" smtClean="0"/>
              <a:t>Instabilité tensionnelle, ou BGN sur une hémoculture</a:t>
            </a:r>
          </a:p>
          <a:p>
            <a:pPr lvl="1"/>
            <a:r>
              <a:rPr lang="fr-FR" altLang="fr-FR" dirty="0" smtClean="0"/>
              <a:t>Débuter la molécule adaptée à la dernière résistance connue en perf continue</a:t>
            </a:r>
          </a:p>
          <a:p>
            <a:r>
              <a:rPr lang="fr-FR" altLang="fr-FR" b="1" dirty="0" smtClean="0"/>
              <a:t>Arrêter dès que possible pour préserver la molécule</a:t>
            </a:r>
          </a:p>
          <a:p>
            <a:pPr lvl="1"/>
            <a:r>
              <a:rPr lang="fr-FR" altLang="fr-FR" dirty="0" smtClean="0"/>
              <a:t>Au retour de la </a:t>
            </a:r>
            <a:r>
              <a:rPr lang="fr-FR" altLang="fr-FR" dirty="0" err="1" smtClean="0"/>
              <a:t>bactério</a:t>
            </a:r>
            <a:r>
              <a:rPr lang="fr-FR" altLang="fr-FR" dirty="0" smtClean="0"/>
              <a:t> si ce n'est pas un BGN, ou à 72h si les HC ne poussent pas</a:t>
            </a:r>
          </a:p>
          <a:p>
            <a:pPr lvl="1"/>
            <a:r>
              <a:rPr lang="fr-FR" altLang="fr-FR" dirty="0" smtClean="0"/>
              <a:t>Au retour de l'antibiogramme si ce n'est pas une EPC</a:t>
            </a:r>
          </a:p>
          <a:p>
            <a:pPr lvl="1"/>
            <a:r>
              <a:rPr lang="fr-FR" altLang="fr-FR" dirty="0" smtClean="0"/>
              <a:t>Après 7 jours si c'est une bactériémie simple à EPC</a:t>
            </a:r>
          </a:p>
          <a:p>
            <a:r>
              <a:rPr lang="fr-FR" altLang="fr-FR" b="1" dirty="0" smtClean="0"/>
              <a:t>Choix de molécule</a:t>
            </a:r>
          </a:p>
          <a:p>
            <a:pPr lvl="1"/>
            <a:r>
              <a:rPr lang="fr-FR" altLang="fr-FR" dirty="0" err="1" smtClean="0"/>
              <a:t>Carbapénémases</a:t>
            </a:r>
            <a:r>
              <a:rPr lang="fr-FR" altLang="fr-FR" dirty="0" smtClean="0"/>
              <a:t> (EPC =  OXA48, NDM, KPC, …)</a:t>
            </a:r>
          </a:p>
          <a:p>
            <a:pPr lvl="2"/>
            <a:r>
              <a:rPr lang="fr-FR" altLang="fr-FR" dirty="0" smtClean="0"/>
              <a:t>Oxa48: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: Peu actif sur CG+.</a:t>
            </a:r>
          </a:p>
          <a:p>
            <a:pPr lvl="2"/>
            <a:r>
              <a:rPr lang="fr-FR" altLang="fr-FR" dirty="0" smtClean="0"/>
              <a:t>KPC: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 ou </a:t>
            </a:r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. </a:t>
            </a:r>
          </a:p>
          <a:p>
            <a:pPr lvl="2"/>
            <a:r>
              <a:rPr lang="fr-FR" altLang="fr-FR" dirty="0" smtClean="0"/>
              <a:t>NDM: </a:t>
            </a:r>
            <a:r>
              <a:rPr lang="fr-FR" altLang="fr-FR" dirty="0" err="1" smtClean="0"/>
              <a:t>Ceftazidime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avibactam</a:t>
            </a:r>
            <a:r>
              <a:rPr lang="fr-FR" altLang="fr-FR" dirty="0" smtClean="0"/>
              <a:t> + </a:t>
            </a:r>
            <a:r>
              <a:rPr lang="fr-FR" altLang="fr-FR" dirty="0" err="1" smtClean="0"/>
              <a:t>Aztreonam</a:t>
            </a:r>
            <a:r>
              <a:rPr lang="fr-FR" altLang="fr-FR" dirty="0" smtClean="0"/>
              <a:t>: (c’est </a:t>
            </a:r>
            <a:r>
              <a:rPr lang="fr-FR" altLang="fr-FR" dirty="0" err="1" smtClean="0"/>
              <a:t>avi+azt</a:t>
            </a:r>
            <a:r>
              <a:rPr lang="fr-FR" altLang="fr-FR" dirty="0" smtClean="0"/>
              <a:t> qui est actif sur les NDM)</a:t>
            </a:r>
          </a:p>
          <a:p>
            <a:pPr lvl="1"/>
            <a:r>
              <a:rPr lang="fr-FR" altLang="fr-FR" i="1" dirty="0" err="1" smtClean="0"/>
              <a:t>P.aeruginosa</a:t>
            </a:r>
            <a:r>
              <a:rPr lang="fr-FR" altLang="fr-FR" dirty="0" smtClean="0"/>
              <a:t> multi R</a:t>
            </a:r>
          </a:p>
          <a:p>
            <a:pPr lvl="2"/>
            <a:r>
              <a:rPr lang="fr-FR" altLang="fr-FR" dirty="0" err="1" smtClean="0"/>
              <a:t>Ceftolozane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tazobactam</a:t>
            </a:r>
            <a:r>
              <a:rPr lang="fr-FR" altLang="fr-FR" dirty="0" smtClean="0"/>
              <a:t>: Peu actif sur CG+.   </a:t>
            </a:r>
          </a:p>
          <a:p>
            <a:pPr lvl="2"/>
            <a:r>
              <a:rPr lang="fr-FR" altLang="fr-FR" dirty="0" err="1" smtClean="0"/>
              <a:t>Colimycine</a:t>
            </a:r>
            <a:r>
              <a:rPr lang="fr-FR" altLang="fr-FR" dirty="0" smtClean="0"/>
              <a:t>: charge: Actif sur </a:t>
            </a:r>
            <a:r>
              <a:rPr lang="fr-FR" altLang="fr-FR" dirty="0" err="1" smtClean="0"/>
              <a:t>acineto</a:t>
            </a:r>
            <a:r>
              <a:rPr lang="fr-FR" altLang="fr-FR" dirty="0" smtClean="0"/>
              <a:t> et EPC (sauf </a:t>
            </a:r>
            <a:r>
              <a:rPr lang="fr-FR" altLang="fr-FR" i="1" dirty="0" smtClean="0"/>
              <a:t>Serratia, Proteus, </a:t>
            </a:r>
            <a:r>
              <a:rPr lang="fr-FR" altLang="fr-FR" i="1" dirty="0" err="1" smtClean="0"/>
              <a:t>Morganella</a:t>
            </a:r>
            <a:r>
              <a:rPr lang="fr-FR" altLang="fr-FR" dirty="0" smtClean="0"/>
              <a:t>) </a:t>
            </a:r>
          </a:p>
          <a:p>
            <a:pPr lvl="2"/>
            <a:r>
              <a:rPr lang="fr-FR" altLang="fr-FR" dirty="0" err="1" smtClean="0"/>
              <a:t>Céfidérocol</a:t>
            </a:r>
            <a:r>
              <a:rPr lang="fr-FR" altLang="fr-FR" dirty="0" smtClean="0"/>
              <a:t>: Intérêt aussi sur  NDM, </a:t>
            </a:r>
            <a:r>
              <a:rPr lang="fr-FR" altLang="fr-FR" i="1" dirty="0" err="1" smtClean="0"/>
              <a:t>Acineto</a:t>
            </a:r>
            <a:r>
              <a:rPr lang="fr-FR" altLang="fr-FR" i="1" dirty="0" smtClean="0"/>
              <a:t>, </a:t>
            </a:r>
            <a:r>
              <a:rPr lang="fr-FR" altLang="fr-FR" i="1" dirty="0" err="1" smtClean="0"/>
              <a:t>Steno</a:t>
            </a:r>
            <a:r>
              <a:rPr lang="fr-FR" altLang="fr-FR" dirty="0" smtClean="0"/>
              <a:t>. Utiliser en association, PAS en probabiliste.</a:t>
            </a:r>
          </a:p>
          <a:p>
            <a:endParaRPr lang="fr-FR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Prise en compte du risque EPC: exemple</a:t>
            </a:r>
            <a:endParaRPr lang="fr-FR" altLang="fr-FR" dirty="0"/>
          </a:p>
        </p:txBody>
      </p:sp>
      <p:sp>
        <p:nvSpPr>
          <p:cNvPr id="4" name="Rectangle 3"/>
          <p:cNvSpPr/>
          <p:nvPr/>
        </p:nvSpPr>
        <p:spPr>
          <a:xfrm>
            <a:off x="971600" y="5968141"/>
            <a:ext cx="6891266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www.gilar.org/UserFiles/File/guides/neutropenie-febrile-hemato-chu-lille-v11-2024.pptx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13"/>
    </mc:Choice>
    <mc:Fallback xmlns="">
      <p:transition spd="slow" advTm="17791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cherche à couvrir les moisissures</a:t>
            </a:r>
          </a:p>
          <a:p>
            <a:pPr lvl="1"/>
            <a:r>
              <a:rPr lang="fr-FR" dirty="0" smtClean="0"/>
              <a:t>Il n’y a pas de pneumonies primitives à </a:t>
            </a:r>
            <a:r>
              <a:rPr lang="fr-FR" i="1" dirty="0" smtClean="0"/>
              <a:t>Candida</a:t>
            </a:r>
          </a:p>
          <a:p>
            <a:r>
              <a:rPr lang="fr-FR" dirty="0" smtClean="0"/>
              <a:t>Le choix initial de molécule va dépendre</a:t>
            </a:r>
          </a:p>
          <a:p>
            <a:pPr lvl="1"/>
            <a:r>
              <a:rPr lang="fr-FR" dirty="0" smtClean="0"/>
              <a:t>Des ATCD d’IFI</a:t>
            </a:r>
          </a:p>
          <a:p>
            <a:pPr lvl="1"/>
            <a:r>
              <a:rPr lang="fr-FR" dirty="0" smtClean="0"/>
              <a:t>De la molécule utilisée en prophylaxie</a:t>
            </a:r>
          </a:p>
          <a:p>
            <a:pPr lvl="1"/>
            <a:r>
              <a:rPr lang="fr-FR" dirty="0" smtClean="0"/>
              <a:t>Du scan </a:t>
            </a:r>
            <a:r>
              <a:rPr lang="fr-FR" dirty="0" err="1" smtClean="0"/>
              <a:t>tho</a:t>
            </a:r>
            <a:endParaRPr lang="fr-FR" dirty="0" smtClean="0"/>
          </a:p>
          <a:p>
            <a:r>
              <a:rPr lang="fr-FR" dirty="0" smtClean="0"/>
              <a:t>Et va être corrigé par les résultats de:</a:t>
            </a:r>
          </a:p>
          <a:p>
            <a:pPr lvl="1"/>
            <a:r>
              <a:rPr lang="fr-FR" dirty="0" smtClean="0"/>
              <a:t>Marqueurs sang (</a:t>
            </a:r>
            <a:r>
              <a:rPr lang="fr-FR" dirty="0" err="1" smtClean="0"/>
              <a:t>galactomannane</a:t>
            </a:r>
            <a:r>
              <a:rPr lang="fr-FR" dirty="0" smtClean="0"/>
              <a:t>, PCR mucor)</a:t>
            </a:r>
          </a:p>
          <a:p>
            <a:pPr lvl="1"/>
            <a:r>
              <a:rPr lang="fr-FR" dirty="0" smtClean="0"/>
              <a:t>LBA éventuel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Si décision de couvrir le fongique: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4"/>
    </mc:Choice>
    <mc:Fallback xmlns="">
      <p:transition spd="slow" advTm="2610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Pas simple de </a:t>
            </a:r>
            <a:r>
              <a:rPr lang="fr-FR" dirty="0" smtClean="0">
                <a:latin typeface="Calibri"/>
                <a:ea typeface="Calibri"/>
                <a:cs typeface="Calibri"/>
              </a:rPr>
              <a:t>≠ </a:t>
            </a:r>
            <a:r>
              <a:rPr lang="fr-FR" dirty="0" smtClean="0"/>
              <a:t>aspergillose et mucor</a:t>
            </a:r>
            <a:endParaRPr lang="fr-FR" dirty="0" smtClean="0"/>
          </a:p>
        </p:txBody>
      </p:sp>
      <p:sp>
        <p:nvSpPr>
          <p:cNvPr id="25603" name="AutoShape 2"/>
          <p:cNvSpPr>
            <a:spLocks noChangeAspect="1" noChangeArrowheads="1" noTextEdit="1"/>
          </p:cNvSpPr>
          <p:nvPr/>
        </p:nvSpPr>
        <p:spPr bwMode="auto">
          <a:xfrm>
            <a:off x="834900" y="1323975"/>
            <a:ext cx="30543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03470" name="Group 46"/>
          <p:cNvGrpSpPr>
            <a:grpSpLocks/>
          </p:cNvGrpSpPr>
          <p:nvPr/>
        </p:nvGrpSpPr>
        <p:grpSpPr bwMode="auto">
          <a:xfrm>
            <a:off x="1349250" y="2814638"/>
            <a:ext cx="2095500" cy="368300"/>
            <a:chOff x="604" y="1773"/>
            <a:chExt cx="1320" cy="232"/>
          </a:xfrm>
          <a:noFill/>
        </p:grpSpPr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604" y="1773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604" y="1779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604" y="1785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604" y="1790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604" y="1796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604" y="1802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604" y="1808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604" y="1814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604" y="1819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604" y="1825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604" y="1831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604" y="1837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604" y="1843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3" name="Rectangle 19"/>
            <p:cNvSpPr>
              <a:spLocks noChangeArrowheads="1"/>
            </p:cNvSpPr>
            <p:nvPr/>
          </p:nvSpPr>
          <p:spPr bwMode="auto">
            <a:xfrm>
              <a:off x="604" y="1848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>
              <a:off x="604" y="1854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604" y="1860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6" name="Rectangle 22"/>
            <p:cNvSpPr>
              <a:spLocks noChangeArrowheads="1"/>
            </p:cNvSpPr>
            <p:nvPr/>
          </p:nvSpPr>
          <p:spPr bwMode="auto">
            <a:xfrm>
              <a:off x="604" y="1866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7" name="Rectangle 23"/>
            <p:cNvSpPr>
              <a:spLocks noChangeArrowheads="1"/>
            </p:cNvSpPr>
            <p:nvPr/>
          </p:nvSpPr>
          <p:spPr bwMode="auto">
            <a:xfrm>
              <a:off x="604" y="1872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8" name="Rectangle 24"/>
            <p:cNvSpPr>
              <a:spLocks noChangeArrowheads="1"/>
            </p:cNvSpPr>
            <p:nvPr/>
          </p:nvSpPr>
          <p:spPr bwMode="auto">
            <a:xfrm>
              <a:off x="604" y="1877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49" name="Rectangle 25"/>
            <p:cNvSpPr>
              <a:spLocks noChangeArrowheads="1"/>
            </p:cNvSpPr>
            <p:nvPr/>
          </p:nvSpPr>
          <p:spPr bwMode="auto">
            <a:xfrm>
              <a:off x="604" y="1883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604" y="1889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1" name="Rectangle 27"/>
            <p:cNvSpPr>
              <a:spLocks noChangeArrowheads="1"/>
            </p:cNvSpPr>
            <p:nvPr/>
          </p:nvSpPr>
          <p:spPr bwMode="auto">
            <a:xfrm>
              <a:off x="604" y="1895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2" name="Rectangle 28"/>
            <p:cNvSpPr>
              <a:spLocks noChangeArrowheads="1"/>
            </p:cNvSpPr>
            <p:nvPr/>
          </p:nvSpPr>
          <p:spPr bwMode="auto">
            <a:xfrm>
              <a:off x="604" y="1901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604" y="1906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604" y="1912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604" y="1918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6" name="Rectangle 32"/>
            <p:cNvSpPr>
              <a:spLocks noChangeArrowheads="1"/>
            </p:cNvSpPr>
            <p:nvPr/>
          </p:nvSpPr>
          <p:spPr bwMode="auto">
            <a:xfrm>
              <a:off x="604" y="1924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7" name="Rectangle 33"/>
            <p:cNvSpPr>
              <a:spLocks noChangeArrowheads="1"/>
            </p:cNvSpPr>
            <p:nvPr/>
          </p:nvSpPr>
          <p:spPr bwMode="auto">
            <a:xfrm>
              <a:off x="604" y="1930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604" y="1935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59" name="Rectangle 35"/>
            <p:cNvSpPr>
              <a:spLocks noChangeArrowheads="1"/>
            </p:cNvSpPr>
            <p:nvPr/>
          </p:nvSpPr>
          <p:spPr bwMode="auto">
            <a:xfrm>
              <a:off x="604" y="1941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0" name="Rectangle 36"/>
            <p:cNvSpPr>
              <a:spLocks noChangeArrowheads="1"/>
            </p:cNvSpPr>
            <p:nvPr/>
          </p:nvSpPr>
          <p:spPr bwMode="auto">
            <a:xfrm>
              <a:off x="604" y="1947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604" y="1953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2" name="Rectangle 38"/>
            <p:cNvSpPr>
              <a:spLocks noChangeArrowheads="1"/>
            </p:cNvSpPr>
            <p:nvPr/>
          </p:nvSpPr>
          <p:spPr bwMode="auto">
            <a:xfrm>
              <a:off x="604" y="1959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3" name="Rectangle 39"/>
            <p:cNvSpPr>
              <a:spLocks noChangeArrowheads="1"/>
            </p:cNvSpPr>
            <p:nvPr/>
          </p:nvSpPr>
          <p:spPr bwMode="auto">
            <a:xfrm>
              <a:off x="604" y="1964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4" name="Rectangle 40"/>
            <p:cNvSpPr>
              <a:spLocks noChangeArrowheads="1"/>
            </p:cNvSpPr>
            <p:nvPr/>
          </p:nvSpPr>
          <p:spPr bwMode="auto">
            <a:xfrm>
              <a:off x="604" y="1970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5" name="Rectangle 41"/>
            <p:cNvSpPr>
              <a:spLocks noChangeArrowheads="1"/>
            </p:cNvSpPr>
            <p:nvPr/>
          </p:nvSpPr>
          <p:spPr bwMode="auto">
            <a:xfrm>
              <a:off x="604" y="1976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6" name="Rectangle 42"/>
            <p:cNvSpPr>
              <a:spLocks noChangeArrowheads="1"/>
            </p:cNvSpPr>
            <p:nvPr/>
          </p:nvSpPr>
          <p:spPr bwMode="auto">
            <a:xfrm>
              <a:off x="604" y="1982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7" name="Rectangle 43"/>
            <p:cNvSpPr>
              <a:spLocks noChangeArrowheads="1"/>
            </p:cNvSpPr>
            <p:nvPr/>
          </p:nvSpPr>
          <p:spPr bwMode="auto">
            <a:xfrm>
              <a:off x="604" y="1988"/>
              <a:ext cx="1320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8" name="Rectangle 44"/>
            <p:cNvSpPr>
              <a:spLocks noChangeArrowheads="1"/>
            </p:cNvSpPr>
            <p:nvPr/>
          </p:nvSpPr>
          <p:spPr bwMode="auto">
            <a:xfrm>
              <a:off x="604" y="1993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9" name="Rectangle 45"/>
            <p:cNvSpPr>
              <a:spLocks noChangeArrowheads="1"/>
            </p:cNvSpPr>
            <p:nvPr/>
          </p:nvSpPr>
          <p:spPr bwMode="auto">
            <a:xfrm>
              <a:off x="604" y="1999"/>
              <a:ext cx="1320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613" name="AutoShape 107"/>
          <p:cNvSpPr>
            <a:spLocks noChangeAspect="1" noChangeArrowheads="1" noTextEdit="1"/>
          </p:cNvSpPr>
          <p:nvPr/>
        </p:nvSpPr>
        <p:spPr bwMode="auto">
          <a:xfrm>
            <a:off x="4182938" y="1219200"/>
            <a:ext cx="22018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5" name="Rectangle 110"/>
          <p:cNvSpPr>
            <a:spLocks noChangeArrowheads="1"/>
          </p:cNvSpPr>
          <p:nvPr/>
        </p:nvSpPr>
        <p:spPr bwMode="auto">
          <a:xfrm>
            <a:off x="4303588" y="2571750"/>
            <a:ext cx="1987550" cy="29241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grpSp>
        <p:nvGrpSpPr>
          <p:cNvPr id="103609" name="Group 185"/>
          <p:cNvGrpSpPr>
            <a:grpSpLocks/>
          </p:cNvGrpSpPr>
          <p:nvPr/>
        </p:nvGrpSpPr>
        <p:grpSpPr bwMode="auto">
          <a:xfrm>
            <a:off x="4775075" y="2695575"/>
            <a:ext cx="974725" cy="682625"/>
            <a:chOff x="2762" y="1698"/>
            <a:chExt cx="614" cy="430"/>
          </a:xfrm>
          <a:noFill/>
        </p:grpSpPr>
        <p:sp>
          <p:nvSpPr>
            <p:cNvPr id="103535" name="Rectangle 111"/>
            <p:cNvSpPr>
              <a:spLocks noChangeArrowheads="1"/>
            </p:cNvSpPr>
            <p:nvPr/>
          </p:nvSpPr>
          <p:spPr bwMode="auto">
            <a:xfrm>
              <a:off x="2762" y="169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36" name="Rectangle 112"/>
            <p:cNvSpPr>
              <a:spLocks noChangeArrowheads="1"/>
            </p:cNvSpPr>
            <p:nvPr/>
          </p:nvSpPr>
          <p:spPr bwMode="auto">
            <a:xfrm>
              <a:off x="2762" y="170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37" name="Rectangle 113"/>
            <p:cNvSpPr>
              <a:spLocks noChangeArrowheads="1"/>
            </p:cNvSpPr>
            <p:nvPr/>
          </p:nvSpPr>
          <p:spPr bwMode="auto">
            <a:xfrm>
              <a:off x="2762" y="1710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38" name="Rectangle 114"/>
            <p:cNvSpPr>
              <a:spLocks noChangeArrowheads="1"/>
            </p:cNvSpPr>
            <p:nvPr/>
          </p:nvSpPr>
          <p:spPr bwMode="auto">
            <a:xfrm>
              <a:off x="2762" y="171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39" name="Rectangle 115"/>
            <p:cNvSpPr>
              <a:spLocks noChangeArrowheads="1"/>
            </p:cNvSpPr>
            <p:nvPr/>
          </p:nvSpPr>
          <p:spPr bwMode="auto">
            <a:xfrm>
              <a:off x="2762" y="172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0" name="Rectangle 116"/>
            <p:cNvSpPr>
              <a:spLocks noChangeArrowheads="1"/>
            </p:cNvSpPr>
            <p:nvPr/>
          </p:nvSpPr>
          <p:spPr bwMode="auto">
            <a:xfrm>
              <a:off x="2762" y="172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1" name="Rectangle 117"/>
            <p:cNvSpPr>
              <a:spLocks noChangeArrowheads="1"/>
            </p:cNvSpPr>
            <p:nvPr/>
          </p:nvSpPr>
          <p:spPr bwMode="auto">
            <a:xfrm>
              <a:off x="2762" y="173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2" name="Rectangle 118"/>
            <p:cNvSpPr>
              <a:spLocks noChangeArrowheads="1"/>
            </p:cNvSpPr>
            <p:nvPr/>
          </p:nvSpPr>
          <p:spPr bwMode="auto">
            <a:xfrm>
              <a:off x="2762" y="1739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3" name="Rectangle 119"/>
            <p:cNvSpPr>
              <a:spLocks noChangeArrowheads="1"/>
            </p:cNvSpPr>
            <p:nvPr/>
          </p:nvSpPr>
          <p:spPr bwMode="auto">
            <a:xfrm>
              <a:off x="2762" y="174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4" name="Rectangle 120"/>
            <p:cNvSpPr>
              <a:spLocks noChangeArrowheads="1"/>
            </p:cNvSpPr>
            <p:nvPr/>
          </p:nvSpPr>
          <p:spPr bwMode="auto">
            <a:xfrm>
              <a:off x="2762" y="175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5" name="Rectangle 121"/>
            <p:cNvSpPr>
              <a:spLocks noChangeArrowheads="1"/>
            </p:cNvSpPr>
            <p:nvPr/>
          </p:nvSpPr>
          <p:spPr bwMode="auto">
            <a:xfrm>
              <a:off x="2762" y="175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6" name="Rectangle 122"/>
            <p:cNvSpPr>
              <a:spLocks noChangeArrowheads="1"/>
            </p:cNvSpPr>
            <p:nvPr/>
          </p:nvSpPr>
          <p:spPr bwMode="auto">
            <a:xfrm>
              <a:off x="2762" y="176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7" name="Rectangle 123"/>
            <p:cNvSpPr>
              <a:spLocks noChangeArrowheads="1"/>
            </p:cNvSpPr>
            <p:nvPr/>
          </p:nvSpPr>
          <p:spPr bwMode="auto">
            <a:xfrm>
              <a:off x="2762" y="176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8" name="Rectangle 124"/>
            <p:cNvSpPr>
              <a:spLocks noChangeArrowheads="1"/>
            </p:cNvSpPr>
            <p:nvPr/>
          </p:nvSpPr>
          <p:spPr bwMode="auto">
            <a:xfrm>
              <a:off x="2762" y="1774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9" name="Rectangle 125"/>
            <p:cNvSpPr>
              <a:spLocks noChangeArrowheads="1"/>
            </p:cNvSpPr>
            <p:nvPr/>
          </p:nvSpPr>
          <p:spPr bwMode="auto">
            <a:xfrm>
              <a:off x="2762" y="177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0" name="Rectangle 126"/>
            <p:cNvSpPr>
              <a:spLocks noChangeArrowheads="1"/>
            </p:cNvSpPr>
            <p:nvPr/>
          </p:nvSpPr>
          <p:spPr bwMode="auto">
            <a:xfrm>
              <a:off x="2762" y="178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1" name="Rectangle 127"/>
            <p:cNvSpPr>
              <a:spLocks noChangeArrowheads="1"/>
            </p:cNvSpPr>
            <p:nvPr/>
          </p:nvSpPr>
          <p:spPr bwMode="auto">
            <a:xfrm>
              <a:off x="2762" y="179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2" name="Rectangle 128"/>
            <p:cNvSpPr>
              <a:spLocks noChangeArrowheads="1"/>
            </p:cNvSpPr>
            <p:nvPr/>
          </p:nvSpPr>
          <p:spPr bwMode="auto">
            <a:xfrm>
              <a:off x="2762" y="179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3" name="Rectangle 129"/>
            <p:cNvSpPr>
              <a:spLocks noChangeArrowheads="1"/>
            </p:cNvSpPr>
            <p:nvPr/>
          </p:nvSpPr>
          <p:spPr bwMode="auto">
            <a:xfrm>
              <a:off x="2762" y="1803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4" name="Rectangle 130"/>
            <p:cNvSpPr>
              <a:spLocks noChangeArrowheads="1"/>
            </p:cNvSpPr>
            <p:nvPr/>
          </p:nvSpPr>
          <p:spPr bwMode="auto">
            <a:xfrm>
              <a:off x="2762" y="180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5" name="Rectangle 131"/>
            <p:cNvSpPr>
              <a:spLocks noChangeArrowheads="1"/>
            </p:cNvSpPr>
            <p:nvPr/>
          </p:nvSpPr>
          <p:spPr bwMode="auto">
            <a:xfrm>
              <a:off x="2762" y="181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6" name="Rectangle 132"/>
            <p:cNvSpPr>
              <a:spLocks noChangeArrowheads="1"/>
            </p:cNvSpPr>
            <p:nvPr/>
          </p:nvSpPr>
          <p:spPr bwMode="auto">
            <a:xfrm>
              <a:off x="2762" y="182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7" name="Rectangle 133"/>
            <p:cNvSpPr>
              <a:spLocks noChangeArrowheads="1"/>
            </p:cNvSpPr>
            <p:nvPr/>
          </p:nvSpPr>
          <p:spPr bwMode="auto">
            <a:xfrm>
              <a:off x="2762" y="182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8" name="Rectangle 134"/>
            <p:cNvSpPr>
              <a:spLocks noChangeArrowheads="1"/>
            </p:cNvSpPr>
            <p:nvPr/>
          </p:nvSpPr>
          <p:spPr bwMode="auto">
            <a:xfrm>
              <a:off x="2762" y="1832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9" name="Rectangle 135"/>
            <p:cNvSpPr>
              <a:spLocks noChangeArrowheads="1"/>
            </p:cNvSpPr>
            <p:nvPr/>
          </p:nvSpPr>
          <p:spPr bwMode="auto">
            <a:xfrm>
              <a:off x="2762" y="183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0" name="Rectangle 136"/>
            <p:cNvSpPr>
              <a:spLocks noChangeArrowheads="1"/>
            </p:cNvSpPr>
            <p:nvPr/>
          </p:nvSpPr>
          <p:spPr bwMode="auto">
            <a:xfrm>
              <a:off x="2762" y="184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1" name="Rectangle 137"/>
            <p:cNvSpPr>
              <a:spLocks noChangeArrowheads="1"/>
            </p:cNvSpPr>
            <p:nvPr/>
          </p:nvSpPr>
          <p:spPr bwMode="auto">
            <a:xfrm>
              <a:off x="2762" y="184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2" name="Rectangle 138"/>
            <p:cNvSpPr>
              <a:spLocks noChangeArrowheads="1"/>
            </p:cNvSpPr>
            <p:nvPr/>
          </p:nvSpPr>
          <p:spPr bwMode="auto">
            <a:xfrm>
              <a:off x="2762" y="185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3" name="Rectangle 139"/>
            <p:cNvSpPr>
              <a:spLocks noChangeArrowheads="1"/>
            </p:cNvSpPr>
            <p:nvPr/>
          </p:nvSpPr>
          <p:spPr bwMode="auto">
            <a:xfrm>
              <a:off x="2762" y="186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4" name="Rectangle 140"/>
            <p:cNvSpPr>
              <a:spLocks noChangeArrowheads="1"/>
            </p:cNvSpPr>
            <p:nvPr/>
          </p:nvSpPr>
          <p:spPr bwMode="auto">
            <a:xfrm>
              <a:off x="2762" y="1867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5" name="Rectangle 141"/>
            <p:cNvSpPr>
              <a:spLocks noChangeArrowheads="1"/>
            </p:cNvSpPr>
            <p:nvPr/>
          </p:nvSpPr>
          <p:spPr bwMode="auto">
            <a:xfrm>
              <a:off x="2762" y="187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6" name="Rectangle 142"/>
            <p:cNvSpPr>
              <a:spLocks noChangeArrowheads="1"/>
            </p:cNvSpPr>
            <p:nvPr/>
          </p:nvSpPr>
          <p:spPr bwMode="auto">
            <a:xfrm>
              <a:off x="2762" y="187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7" name="Rectangle 143"/>
            <p:cNvSpPr>
              <a:spLocks noChangeArrowheads="1"/>
            </p:cNvSpPr>
            <p:nvPr/>
          </p:nvSpPr>
          <p:spPr bwMode="auto">
            <a:xfrm>
              <a:off x="2762" y="188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8" name="Rectangle 144"/>
            <p:cNvSpPr>
              <a:spLocks noChangeArrowheads="1"/>
            </p:cNvSpPr>
            <p:nvPr/>
          </p:nvSpPr>
          <p:spPr bwMode="auto">
            <a:xfrm>
              <a:off x="2762" y="189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9" name="Rectangle 145"/>
            <p:cNvSpPr>
              <a:spLocks noChangeArrowheads="1"/>
            </p:cNvSpPr>
            <p:nvPr/>
          </p:nvSpPr>
          <p:spPr bwMode="auto">
            <a:xfrm>
              <a:off x="2762" y="1896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0" name="Rectangle 146"/>
            <p:cNvSpPr>
              <a:spLocks noChangeArrowheads="1"/>
            </p:cNvSpPr>
            <p:nvPr/>
          </p:nvSpPr>
          <p:spPr bwMode="auto">
            <a:xfrm>
              <a:off x="2762" y="190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1" name="Rectangle 147"/>
            <p:cNvSpPr>
              <a:spLocks noChangeArrowheads="1"/>
            </p:cNvSpPr>
            <p:nvPr/>
          </p:nvSpPr>
          <p:spPr bwMode="auto">
            <a:xfrm>
              <a:off x="2762" y="190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2" name="Rectangle 148"/>
            <p:cNvSpPr>
              <a:spLocks noChangeArrowheads="1"/>
            </p:cNvSpPr>
            <p:nvPr/>
          </p:nvSpPr>
          <p:spPr bwMode="auto">
            <a:xfrm>
              <a:off x="2762" y="191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3" name="Rectangle 149"/>
            <p:cNvSpPr>
              <a:spLocks noChangeArrowheads="1"/>
            </p:cNvSpPr>
            <p:nvPr/>
          </p:nvSpPr>
          <p:spPr bwMode="auto">
            <a:xfrm>
              <a:off x="2762" y="191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4" name="Rectangle 150"/>
            <p:cNvSpPr>
              <a:spLocks noChangeArrowheads="1"/>
            </p:cNvSpPr>
            <p:nvPr/>
          </p:nvSpPr>
          <p:spPr bwMode="auto">
            <a:xfrm>
              <a:off x="2762" y="1925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5" name="Rectangle 151"/>
            <p:cNvSpPr>
              <a:spLocks noChangeArrowheads="1"/>
            </p:cNvSpPr>
            <p:nvPr/>
          </p:nvSpPr>
          <p:spPr bwMode="auto">
            <a:xfrm>
              <a:off x="2762" y="193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6" name="Rectangle 152"/>
            <p:cNvSpPr>
              <a:spLocks noChangeArrowheads="1"/>
            </p:cNvSpPr>
            <p:nvPr/>
          </p:nvSpPr>
          <p:spPr bwMode="auto">
            <a:xfrm>
              <a:off x="2762" y="193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7" name="Rectangle 153"/>
            <p:cNvSpPr>
              <a:spLocks noChangeArrowheads="1"/>
            </p:cNvSpPr>
            <p:nvPr/>
          </p:nvSpPr>
          <p:spPr bwMode="auto">
            <a:xfrm>
              <a:off x="2762" y="194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8" name="Rectangle 154"/>
            <p:cNvSpPr>
              <a:spLocks noChangeArrowheads="1"/>
            </p:cNvSpPr>
            <p:nvPr/>
          </p:nvSpPr>
          <p:spPr bwMode="auto">
            <a:xfrm>
              <a:off x="2762" y="194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9" name="Rectangle 155"/>
            <p:cNvSpPr>
              <a:spLocks noChangeArrowheads="1"/>
            </p:cNvSpPr>
            <p:nvPr/>
          </p:nvSpPr>
          <p:spPr bwMode="auto">
            <a:xfrm>
              <a:off x="2762" y="1954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0" name="Rectangle 156"/>
            <p:cNvSpPr>
              <a:spLocks noChangeArrowheads="1"/>
            </p:cNvSpPr>
            <p:nvPr/>
          </p:nvSpPr>
          <p:spPr bwMode="auto">
            <a:xfrm>
              <a:off x="2762" y="195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1" name="Rectangle 157"/>
            <p:cNvSpPr>
              <a:spLocks noChangeArrowheads="1"/>
            </p:cNvSpPr>
            <p:nvPr/>
          </p:nvSpPr>
          <p:spPr bwMode="auto">
            <a:xfrm>
              <a:off x="2762" y="196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2" name="Rectangle 158"/>
            <p:cNvSpPr>
              <a:spLocks noChangeArrowheads="1"/>
            </p:cNvSpPr>
            <p:nvPr/>
          </p:nvSpPr>
          <p:spPr bwMode="auto">
            <a:xfrm>
              <a:off x="2762" y="197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3" name="Rectangle 159"/>
            <p:cNvSpPr>
              <a:spLocks noChangeArrowheads="1"/>
            </p:cNvSpPr>
            <p:nvPr/>
          </p:nvSpPr>
          <p:spPr bwMode="auto">
            <a:xfrm>
              <a:off x="2762" y="197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4" name="Rectangle 160"/>
            <p:cNvSpPr>
              <a:spLocks noChangeArrowheads="1"/>
            </p:cNvSpPr>
            <p:nvPr/>
          </p:nvSpPr>
          <p:spPr bwMode="auto">
            <a:xfrm>
              <a:off x="2762" y="198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5" name="Rectangle 161"/>
            <p:cNvSpPr>
              <a:spLocks noChangeArrowheads="1"/>
            </p:cNvSpPr>
            <p:nvPr/>
          </p:nvSpPr>
          <p:spPr bwMode="auto">
            <a:xfrm>
              <a:off x="2762" y="1989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6" name="Rectangle 162"/>
            <p:cNvSpPr>
              <a:spLocks noChangeArrowheads="1"/>
            </p:cNvSpPr>
            <p:nvPr/>
          </p:nvSpPr>
          <p:spPr bwMode="auto">
            <a:xfrm>
              <a:off x="2762" y="199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7" name="Rectangle 163"/>
            <p:cNvSpPr>
              <a:spLocks noChangeArrowheads="1"/>
            </p:cNvSpPr>
            <p:nvPr/>
          </p:nvSpPr>
          <p:spPr bwMode="auto">
            <a:xfrm>
              <a:off x="2762" y="200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8" name="Rectangle 164"/>
            <p:cNvSpPr>
              <a:spLocks noChangeArrowheads="1"/>
            </p:cNvSpPr>
            <p:nvPr/>
          </p:nvSpPr>
          <p:spPr bwMode="auto">
            <a:xfrm>
              <a:off x="2762" y="200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9" name="Rectangle 165"/>
            <p:cNvSpPr>
              <a:spLocks noChangeArrowheads="1"/>
            </p:cNvSpPr>
            <p:nvPr/>
          </p:nvSpPr>
          <p:spPr bwMode="auto">
            <a:xfrm>
              <a:off x="2762" y="201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0" name="Rectangle 166"/>
            <p:cNvSpPr>
              <a:spLocks noChangeArrowheads="1"/>
            </p:cNvSpPr>
            <p:nvPr/>
          </p:nvSpPr>
          <p:spPr bwMode="auto">
            <a:xfrm>
              <a:off x="2762" y="2018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1" name="Rectangle 167"/>
            <p:cNvSpPr>
              <a:spLocks noChangeArrowheads="1"/>
            </p:cNvSpPr>
            <p:nvPr/>
          </p:nvSpPr>
          <p:spPr bwMode="auto">
            <a:xfrm>
              <a:off x="2762" y="202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2" name="Rectangle 168"/>
            <p:cNvSpPr>
              <a:spLocks noChangeArrowheads="1"/>
            </p:cNvSpPr>
            <p:nvPr/>
          </p:nvSpPr>
          <p:spPr bwMode="auto">
            <a:xfrm>
              <a:off x="2762" y="202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3" name="Rectangle 169"/>
            <p:cNvSpPr>
              <a:spLocks noChangeArrowheads="1"/>
            </p:cNvSpPr>
            <p:nvPr/>
          </p:nvSpPr>
          <p:spPr bwMode="auto">
            <a:xfrm>
              <a:off x="2762" y="203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4" name="Rectangle 170"/>
            <p:cNvSpPr>
              <a:spLocks noChangeArrowheads="1"/>
            </p:cNvSpPr>
            <p:nvPr/>
          </p:nvSpPr>
          <p:spPr bwMode="auto">
            <a:xfrm>
              <a:off x="2762" y="2041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5" name="Rectangle 171"/>
            <p:cNvSpPr>
              <a:spLocks noChangeArrowheads="1"/>
            </p:cNvSpPr>
            <p:nvPr/>
          </p:nvSpPr>
          <p:spPr bwMode="auto">
            <a:xfrm>
              <a:off x="2762" y="2047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6" name="Rectangle 172"/>
            <p:cNvSpPr>
              <a:spLocks noChangeArrowheads="1"/>
            </p:cNvSpPr>
            <p:nvPr/>
          </p:nvSpPr>
          <p:spPr bwMode="auto">
            <a:xfrm>
              <a:off x="2762" y="205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2762" y="2058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2762" y="2064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2762" y="2070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2762" y="207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2762" y="2082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2762" y="2087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2762" y="2093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4" name="Rectangle 180"/>
            <p:cNvSpPr>
              <a:spLocks noChangeArrowheads="1"/>
            </p:cNvSpPr>
            <p:nvPr/>
          </p:nvSpPr>
          <p:spPr bwMode="auto">
            <a:xfrm>
              <a:off x="2762" y="2099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2762" y="2105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2762" y="2111"/>
              <a:ext cx="614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2762" y="2116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2762" y="2122"/>
              <a:ext cx="614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3686" name="Group 262"/>
          <p:cNvGrpSpPr>
            <a:grpSpLocks/>
          </p:cNvGrpSpPr>
          <p:nvPr/>
        </p:nvGrpSpPr>
        <p:grpSpPr bwMode="auto">
          <a:xfrm>
            <a:off x="4354388" y="1222375"/>
            <a:ext cx="1654175" cy="682625"/>
            <a:chOff x="2497" y="770"/>
            <a:chExt cx="1042" cy="430"/>
          </a:xfrm>
          <a:noFill/>
        </p:grpSpPr>
        <p:sp>
          <p:nvSpPr>
            <p:cNvPr id="103612" name="Rectangle 188"/>
            <p:cNvSpPr>
              <a:spLocks noChangeArrowheads="1"/>
            </p:cNvSpPr>
            <p:nvPr/>
          </p:nvSpPr>
          <p:spPr bwMode="auto">
            <a:xfrm>
              <a:off x="2497" y="77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3" name="Rectangle 189"/>
            <p:cNvSpPr>
              <a:spLocks noChangeArrowheads="1"/>
            </p:cNvSpPr>
            <p:nvPr/>
          </p:nvSpPr>
          <p:spPr bwMode="auto">
            <a:xfrm>
              <a:off x="2497" y="77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4" name="Rectangle 190"/>
            <p:cNvSpPr>
              <a:spLocks noChangeArrowheads="1"/>
            </p:cNvSpPr>
            <p:nvPr/>
          </p:nvSpPr>
          <p:spPr bwMode="auto">
            <a:xfrm>
              <a:off x="2497" y="782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5" name="Rectangle 191"/>
            <p:cNvSpPr>
              <a:spLocks noChangeArrowheads="1"/>
            </p:cNvSpPr>
            <p:nvPr/>
          </p:nvSpPr>
          <p:spPr bwMode="auto">
            <a:xfrm>
              <a:off x="2497" y="78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6" name="Rectangle 192"/>
            <p:cNvSpPr>
              <a:spLocks noChangeArrowheads="1"/>
            </p:cNvSpPr>
            <p:nvPr/>
          </p:nvSpPr>
          <p:spPr bwMode="auto">
            <a:xfrm>
              <a:off x="2497" y="79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7" name="Rectangle 193"/>
            <p:cNvSpPr>
              <a:spLocks noChangeArrowheads="1"/>
            </p:cNvSpPr>
            <p:nvPr/>
          </p:nvSpPr>
          <p:spPr bwMode="auto">
            <a:xfrm>
              <a:off x="2497" y="79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8" name="Rectangle 194"/>
            <p:cNvSpPr>
              <a:spLocks noChangeArrowheads="1"/>
            </p:cNvSpPr>
            <p:nvPr/>
          </p:nvSpPr>
          <p:spPr bwMode="auto">
            <a:xfrm>
              <a:off x="2497" y="80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19" name="Rectangle 195"/>
            <p:cNvSpPr>
              <a:spLocks noChangeArrowheads="1"/>
            </p:cNvSpPr>
            <p:nvPr/>
          </p:nvSpPr>
          <p:spPr bwMode="auto">
            <a:xfrm>
              <a:off x="2497" y="811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0" name="Rectangle 196"/>
            <p:cNvSpPr>
              <a:spLocks noChangeArrowheads="1"/>
            </p:cNvSpPr>
            <p:nvPr/>
          </p:nvSpPr>
          <p:spPr bwMode="auto">
            <a:xfrm>
              <a:off x="2497" y="81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1" name="Rectangle 197"/>
            <p:cNvSpPr>
              <a:spLocks noChangeArrowheads="1"/>
            </p:cNvSpPr>
            <p:nvPr/>
          </p:nvSpPr>
          <p:spPr bwMode="auto">
            <a:xfrm>
              <a:off x="2497" y="82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2" name="Rectangle 198"/>
            <p:cNvSpPr>
              <a:spLocks noChangeArrowheads="1"/>
            </p:cNvSpPr>
            <p:nvPr/>
          </p:nvSpPr>
          <p:spPr bwMode="auto">
            <a:xfrm>
              <a:off x="2497" y="82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3" name="Rectangle 199"/>
            <p:cNvSpPr>
              <a:spLocks noChangeArrowheads="1"/>
            </p:cNvSpPr>
            <p:nvPr/>
          </p:nvSpPr>
          <p:spPr bwMode="auto">
            <a:xfrm>
              <a:off x="2497" y="83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4" name="Rectangle 200"/>
            <p:cNvSpPr>
              <a:spLocks noChangeArrowheads="1"/>
            </p:cNvSpPr>
            <p:nvPr/>
          </p:nvSpPr>
          <p:spPr bwMode="auto">
            <a:xfrm>
              <a:off x="2497" y="84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5" name="Rectangle 201"/>
            <p:cNvSpPr>
              <a:spLocks noChangeArrowheads="1"/>
            </p:cNvSpPr>
            <p:nvPr/>
          </p:nvSpPr>
          <p:spPr bwMode="auto">
            <a:xfrm>
              <a:off x="2497" y="846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6" name="Rectangle 202"/>
            <p:cNvSpPr>
              <a:spLocks noChangeArrowheads="1"/>
            </p:cNvSpPr>
            <p:nvPr/>
          </p:nvSpPr>
          <p:spPr bwMode="auto">
            <a:xfrm>
              <a:off x="2497" y="85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7" name="Rectangle 203"/>
            <p:cNvSpPr>
              <a:spLocks noChangeArrowheads="1"/>
            </p:cNvSpPr>
            <p:nvPr/>
          </p:nvSpPr>
          <p:spPr bwMode="auto">
            <a:xfrm>
              <a:off x="2497" y="85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8" name="Rectangle 204"/>
            <p:cNvSpPr>
              <a:spLocks noChangeArrowheads="1"/>
            </p:cNvSpPr>
            <p:nvPr/>
          </p:nvSpPr>
          <p:spPr bwMode="auto">
            <a:xfrm>
              <a:off x="2497" y="86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29" name="Rectangle 205"/>
            <p:cNvSpPr>
              <a:spLocks noChangeArrowheads="1"/>
            </p:cNvSpPr>
            <p:nvPr/>
          </p:nvSpPr>
          <p:spPr bwMode="auto">
            <a:xfrm>
              <a:off x="2497" y="86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0" name="Rectangle 206"/>
            <p:cNvSpPr>
              <a:spLocks noChangeArrowheads="1"/>
            </p:cNvSpPr>
            <p:nvPr/>
          </p:nvSpPr>
          <p:spPr bwMode="auto">
            <a:xfrm>
              <a:off x="2497" y="875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1" name="Rectangle 207"/>
            <p:cNvSpPr>
              <a:spLocks noChangeArrowheads="1"/>
            </p:cNvSpPr>
            <p:nvPr/>
          </p:nvSpPr>
          <p:spPr bwMode="auto">
            <a:xfrm>
              <a:off x="2497" y="88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2" name="Rectangle 208"/>
            <p:cNvSpPr>
              <a:spLocks noChangeArrowheads="1"/>
            </p:cNvSpPr>
            <p:nvPr/>
          </p:nvSpPr>
          <p:spPr bwMode="auto">
            <a:xfrm>
              <a:off x="2497" y="88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3" name="Rectangle 209"/>
            <p:cNvSpPr>
              <a:spLocks noChangeArrowheads="1"/>
            </p:cNvSpPr>
            <p:nvPr/>
          </p:nvSpPr>
          <p:spPr bwMode="auto">
            <a:xfrm>
              <a:off x="2497" y="89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4" name="Rectangle 210"/>
            <p:cNvSpPr>
              <a:spLocks noChangeArrowheads="1"/>
            </p:cNvSpPr>
            <p:nvPr/>
          </p:nvSpPr>
          <p:spPr bwMode="auto">
            <a:xfrm>
              <a:off x="2497" y="89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5" name="Rectangle 211"/>
            <p:cNvSpPr>
              <a:spLocks noChangeArrowheads="1"/>
            </p:cNvSpPr>
            <p:nvPr/>
          </p:nvSpPr>
          <p:spPr bwMode="auto">
            <a:xfrm>
              <a:off x="2497" y="904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6" name="Rectangle 212"/>
            <p:cNvSpPr>
              <a:spLocks noChangeArrowheads="1"/>
            </p:cNvSpPr>
            <p:nvPr/>
          </p:nvSpPr>
          <p:spPr bwMode="auto">
            <a:xfrm>
              <a:off x="2497" y="90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7" name="Rectangle 213"/>
            <p:cNvSpPr>
              <a:spLocks noChangeArrowheads="1"/>
            </p:cNvSpPr>
            <p:nvPr/>
          </p:nvSpPr>
          <p:spPr bwMode="auto">
            <a:xfrm>
              <a:off x="2497" y="91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8" name="Rectangle 214"/>
            <p:cNvSpPr>
              <a:spLocks noChangeArrowheads="1"/>
            </p:cNvSpPr>
            <p:nvPr/>
          </p:nvSpPr>
          <p:spPr bwMode="auto">
            <a:xfrm>
              <a:off x="2497" y="92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9" name="Rectangle 215"/>
            <p:cNvSpPr>
              <a:spLocks noChangeArrowheads="1"/>
            </p:cNvSpPr>
            <p:nvPr/>
          </p:nvSpPr>
          <p:spPr bwMode="auto">
            <a:xfrm>
              <a:off x="2497" y="92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0" name="Rectangle 216"/>
            <p:cNvSpPr>
              <a:spLocks noChangeArrowheads="1"/>
            </p:cNvSpPr>
            <p:nvPr/>
          </p:nvSpPr>
          <p:spPr bwMode="auto">
            <a:xfrm>
              <a:off x="2497" y="93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1" name="Rectangle 217"/>
            <p:cNvSpPr>
              <a:spLocks noChangeArrowheads="1"/>
            </p:cNvSpPr>
            <p:nvPr/>
          </p:nvSpPr>
          <p:spPr bwMode="auto">
            <a:xfrm>
              <a:off x="2497" y="939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2" name="Rectangle 218"/>
            <p:cNvSpPr>
              <a:spLocks noChangeArrowheads="1"/>
            </p:cNvSpPr>
            <p:nvPr/>
          </p:nvSpPr>
          <p:spPr bwMode="auto">
            <a:xfrm>
              <a:off x="2497" y="94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3" name="Rectangle 219"/>
            <p:cNvSpPr>
              <a:spLocks noChangeArrowheads="1"/>
            </p:cNvSpPr>
            <p:nvPr/>
          </p:nvSpPr>
          <p:spPr bwMode="auto">
            <a:xfrm>
              <a:off x="2497" y="95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4" name="Rectangle 220"/>
            <p:cNvSpPr>
              <a:spLocks noChangeArrowheads="1"/>
            </p:cNvSpPr>
            <p:nvPr/>
          </p:nvSpPr>
          <p:spPr bwMode="auto">
            <a:xfrm>
              <a:off x="2497" y="95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5" name="Rectangle 221"/>
            <p:cNvSpPr>
              <a:spLocks noChangeArrowheads="1"/>
            </p:cNvSpPr>
            <p:nvPr/>
          </p:nvSpPr>
          <p:spPr bwMode="auto">
            <a:xfrm>
              <a:off x="2497" y="96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6" name="Rectangle 222"/>
            <p:cNvSpPr>
              <a:spLocks noChangeArrowheads="1"/>
            </p:cNvSpPr>
            <p:nvPr/>
          </p:nvSpPr>
          <p:spPr bwMode="auto">
            <a:xfrm>
              <a:off x="2497" y="968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7" name="Rectangle 223"/>
            <p:cNvSpPr>
              <a:spLocks noChangeArrowheads="1"/>
            </p:cNvSpPr>
            <p:nvPr/>
          </p:nvSpPr>
          <p:spPr bwMode="auto">
            <a:xfrm>
              <a:off x="2497" y="97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8" name="Rectangle 224"/>
            <p:cNvSpPr>
              <a:spLocks noChangeArrowheads="1"/>
            </p:cNvSpPr>
            <p:nvPr/>
          </p:nvSpPr>
          <p:spPr bwMode="auto">
            <a:xfrm>
              <a:off x="2497" y="97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49" name="Rectangle 225"/>
            <p:cNvSpPr>
              <a:spLocks noChangeArrowheads="1"/>
            </p:cNvSpPr>
            <p:nvPr/>
          </p:nvSpPr>
          <p:spPr bwMode="auto">
            <a:xfrm>
              <a:off x="2497" y="98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0" name="Rectangle 226"/>
            <p:cNvSpPr>
              <a:spLocks noChangeArrowheads="1"/>
            </p:cNvSpPr>
            <p:nvPr/>
          </p:nvSpPr>
          <p:spPr bwMode="auto">
            <a:xfrm>
              <a:off x="2497" y="99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1" name="Rectangle 227"/>
            <p:cNvSpPr>
              <a:spLocks noChangeArrowheads="1"/>
            </p:cNvSpPr>
            <p:nvPr/>
          </p:nvSpPr>
          <p:spPr bwMode="auto">
            <a:xfrm>
              <a:off x="2497" y="997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2" name="Rectangle 228"/>
            <p:cNvSpPr>
              <a:spLocks noChangeArrowheads="1"/>
            </p:cNvSpPr>
            <p:nvPr/>
          </p:nvSpPr>
          <p:spPr bwMode="auto">
            <a:xfrm>
              <a:off x="2497" y="100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3" name="Rectangle 229"/>
            <p:cNvSpPr>
              <a:spLocks noChangeArrowheads="1"/>
            </p:cNvSpPr>
            <p:nvPr/>
          </p:nvSpPr>
          <p:spPr bwMode="auto">
            <a:xfrm>
              <a:off x="2497" y="100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4" name="Rectangle 230"/>
            <p:cNvSpPr>
              <a:spLocks noChangeArrowheads="1"/>
            </p:cNvSpPr>
            <p:nvPr/>
          </p:nvSpPr>
          <p:spPr bwMode="auto">
            <a:xfrm>
              <a:off x="2497" y="101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5" name="Rectangle 231"/>
            <p:cNvSpPr>
              <a:spLocks noChangeArrowheads="1"/>
            </p:cNvSpPr>
            <p:nvPr/>
          </p:nvSpPr>
          <p:spPr bwMode="auto">
            <a:xfrm>
              <a:off x="2497" y="102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6" name="Rectangle 232"/>
            <p:cNvSpPr>
              <a:spLocks noChangeArrowheads="1"/>
            </p:cNvSpPr>
            <p:nvPr/>
          </p:nvSpPr>
          <p:spPr bwMode="auto">
            <a:xfrm>
              <a:off x="2497" y="1026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7" name="Rectangle 233"/>
            <p:cNvSpPr>
              <a:spLocks noChangeArrowheads="1"/>
            </p:cNvSpPr>
            <p:nvPr/>
          </p:nvSpPr>
          <p:spPr bwMode="auto">
            <a:xfrm>
              <a:off x="2497" y="103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8" name="Rectangle 234"/>
            <p:cNvSpPr>
              <a:spLocks noChangeArrowheads="1"/>
            </p:cNvSpPr>
            <p:nvPr/>
          </p:nvSpPr>
          <p:spPr bwMode="auto">
            <a:xfrm>
              <a:off x="2497" y="103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59" name="Rectangle 235"/>
            <p:cNvSpPr>
              <a:spLocks noChangeArrowheads="1"/>
            </p:cNvSpPr>
            <p:nvPr/>
          </p:nvSpPr>
          <p:spPr bwMode="auto">
            <a:xfrm>
              <a:off x="2497" y="104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0" name="Rectangle 236"/>
            <p:cNvSpPr>
              <a:spLocks noChangeArrowheads="1"/>
            </p:cNvSpPr>
            <p:nvPr/>
          </p:nvSpPr>
          <p:spPr bwMode="auto">
            <a:xfrm>
              <a:off x="2497" y="104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1" name="Rectangle 237"/>
            <p:cNvSpPr>
              <a:spLocks noChangeArrowheads="1"/>
            </p:cNvSpPr>
            <p:nvPr/>
          </p:nvSpPr>
          <p:spPr bwMode="auto">
            <a:xfrm>
              <a:off x="2497" y="105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2" name="Rectangle 238"/>
            <p:cNvSpPr>
              <a:spLocks noChangeArrowheads="1"/>
            </p:cNvSpPr>
            <p:nvPr/>
          </p:nvSpPr>
          <p:spPr bwMode="auto">
            <a:xfrm>
              <a:off x="2497" y="1061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3" name="Rectangle 239"/>
            <p:cNvSpPr>
              <a:spLocks noChangeArrowheads="1"/>
            </p:cNvSpPr>
            <p:nvPr/>
          </p:nvSpPr>
          <p:spPr bwMode="auto">
            <a:xfrm>
              <a:off x="2497" y="106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4" name="Rectangle 240"/>
            <p:cNvSpPr>
              <a:spLocks noChangeArrowheads="1"/>
            </p:cNvSpPr>
            <p:nvPr/>
          </p:nvSpPr>
          <p:spPr bwMode="auto">
            <a:xfrm>
              <a:off x="2497" y="107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5" name="Rectangle 241"/>
            <p:cNvSpPr>
              <a:spLocks noChangeArrowheads="1"/>
            </p:cNvSpPr>
            <p:nvPr/>
          </p:nvSpPr>
          <p:spPr bwMode="auto">
            <a:xfrm>
              <a:off x="2497" y="107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6" name="Rectangle 242"/>
            <p:cNvSpPr>
              <a:spLocks noChangeArrowheads="1"/>
            </p:cNvSpPr>
            <p:nvPr/>
          </p:nvSpPr>
          <p:spPr bwMode="auto">
            <a:xfrm>
              <a:off x="2497" y="108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7" name="Rectangle 243"/>
            <p:cNvSpPr>
              <a:spLocks noChangeArrowheads="1"/>
            </p:cNvSpPr>
            <p:nvPr/>
          </p:nvSpPr>
          <p:spPr bwMode="auto">
            <a:xfrm>
              <a:off x="2497" y="1090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8" name="Rectangle 244"/>
            <p:cNvSpPr>
              <a:spLocks noChangeArrowheads="1"/>
            </p:cNvSpPr>
            <p:nvPr/>
          </p:nvSpPr>
          <p:spPr bwMode="auto">
            <a:xfrm>
              <a:off x="2497" y="109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69" name="Rectangle 245"/>
            <p:cNvSpPr>
              <a:spLocks noChangeArrowheads="1"/>
            </p:cNvSpPr>
            <p:nvPr/>
          </p:nvSpPr>
          <p:spPr bwMode="auto">
            <a:xfrm>
              <a:off x="2497" y="110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0" name="Rectangle 246"/>
            <p:cNvSpPr>
              <a:spLocks noChangeArrowheads="1"/>
            </p:cNvSpPr>
            <p:nvPr/>
          </p:nvSpPr>
          <p:spPr bwMode="auto">
            <a:xfrm>
              <a:off x="2497" y="110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1" name="Rectangle 247"/>
            <p:cNvSpPr>
              <a:spLocks noChangeArrowheads="1"/>
            </p:cNvSpPr>
            <p:nvPr/>
          </p:nvSpPr>
          <p:spPr bwMode="auto">
            <a:xfrm>
              <a:off x="2497" y="1113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2" name="Rectangle 248"/>
            <p:cNvSpPr>
              <a:spLocks noChangeArrowheads="1"/>
            </p:cNvSpPr>
            <p:nvPr/>
          </p:nvSpPr>
          <p:spPr bwMode="auto">
            <a:xfrm>
              <a:off x="2497" y="1119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3" name="Rectangle 249"/>
            <p:cNvSpPr>
              <a:spLocks noChangeArrowheads="1"/>
            </p:cNvSpPr>
            <p:nvPr/>
          </p:nvSpPr>
          <p:spPr bwMode="auto">
            <a:xfrm>
              <a:off x="2497" y="112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4" name="Rectangle 250"/>
            <p:cNvSpPr>
              <a:spLocks noChangeArrowheads="1"/>
            </p:cNvSpPr>
            <p:nvPr/>
          </p:nvSpPr>
          <p:spPr bwMode="auto">
            <a:xfrm>
              <a:off x="2497" y="1130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5" name="Rectangle 251"/>
            <p:cNvSpPr>
              <a:spLocks noChangeArrowheads="1"/>
            </p:cNvSpPr>
            <p:nvPr/>
          </p:nvSpPr>
          <p:spPr bwMode="auto">
            <a:xfrm>
              <a:off x="2497" y="1136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6" name="Rectangle 252"/>
            <p:cNvSpPr>
              <a:spLocks noChangeArrowheads="1"/>
            </p:cNvSpPr>
            <p:nvPr/>
          </p:nvSpPr>
          <p:spPr bwMode="auto">
            <a:xfrm>
              <a:off x="2497" y="1142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7" name="Rectangle 253"/>
            <p:cNvSpPr>
              <a:spLocks noChangeArrowheads="1"/>
            </p:cNvSpPr>
            <p:nvPr/>
          </p:nvSpPr>
          <p:spPr bwMode="auto">
            <a:xfrm>
              <a:off x="2497" y="114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8" name="Rectangle 254"/>
            <p:cNvSpPr>
              <a:spLocks noChangeArrowheads="1"/>
            </p:cNvSpPr>
            <p:nvPr/>
          </p:nvSpPr>
          <p:spPr bwMode="auto">
            <a:xfrm>
              <a:off x="2497" y="1154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79" name="Rectangle 255"/>
            <p:cNvSpPr>
              <a:spLocks noChangeArrowheads="1"/>
            </p:cNvSpPr>
            <p:nvPr/>
          </p:nvSpPr>
          <p:spPr bwMode="auto">
            <a:xfrm>
              <a:off x="2497" y="1159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0" name="Rectangle 256"/>
            <p:cNvSpPr>
              <a:spLocks noChangeArrowheads="1"/>
            </p:cNvSpPr>
            <p:nvPr/>
          </p:nvSpPr>
          <p:spPr bwMode="auto">
            <a:xfrm>
              <a:off x="2497" y="1165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1" name="Rectangle 257"/>
            <p:cNvSpPr>
              <a:spLocks noChangeArrowheads="1"/>
            </p:cNvSpPr>
            <p:nvPr/>
          </p:nvSpPr>
          <p:spPr bwMode="auto">
            <a:xfrm>
              <a:off x="2497" y="1171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2" name="Rectangle 258"/>
            <p:cNvSpPr>
              <a:spLocks noChangeArrowheads="1"/>
            </p:cNvSpPr>
            <p:nvPr/>
          </p:nvSpPr>
          <p:spPr bwMode="auto">
            <a:xfrm>
              <a:off x="2497" y="1177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3" name="Rectangle 259"/>
            <p:cNvSpPr>
              <a:spLocks noChangeArrowheads="1"/>
            </p:cNvSpPr>
            <p:nvPr/>
          </p:nvSpPr>
          <p:spPr bwMode="auto">
            <a:xfrm>
              <a:off x="2497" y="1183"/>
              <a:ext cx="1042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4" name="Rectangle 260"/>
            <p:cNvSpPr>
              <a:spLocks noChangeArrowheads="1"/>
            </p:cNvSpPr>
            <p:nvPr/>
          </p:nvSpPr>
          <p:spPr bwMode="auto">
            <a:xfrm>
              <a:off x="2497" y="1188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85" name="Rectangle 261"/>
            <p:cNvSpPr>
              <a:spLocks noChangeArrowheads="1"/>
            </p:cNvSpPr>
            <p:nvPr/>
          </p:nvSpPr>
          <p:spPr bwMode="auto">
            <a:xfrm>
              <a:off x="2497" y="1194"/>
              <a:ext cx="1042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624" name="AutoShape 270"/>
          <p:cNvSpPr>
            <a:spLocks noChangeAspect="1" noChangeArrowheads="1" noTextEdit="1"/>
          </p:cNvSpPr>
          <p:nvPr/>
        </p:nvSpPr>
        <p:spPr bwMode="auto">
          <a:xfrm>
            <a:off x="6727700" y="1371600"/>
            <a:ext cx="2236788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26" name="Rectangle 273"/>
          <p:cNvSpPr>
            <a:spLocks noChangeArrowheads="1"/>
          </p:cNvSpPr>
          <p:nvPr/>
        </p:nvSpPr>
        <p:spPr bwMode="auto">
          <a:xfrm>
            <a:off x="6984875" y="2613025"/>
            <a:ext cx="1817688" cy="293687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25627" name="Rectangle 274"/>
          <p:cNvSpPr>
            <a:spLocks noChangeArrowheads="1"/>
          </p:cNvSpPr>
          <p:nvPr/>
        </p:nvSpPr>
        <p:spPr bwMode="auto">
          <a:xfrm>
            <a:off x="7007100" y="2638425"/>
            <a:ext cx="1773238" cy="2886075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grpSp>
        <p:nvGrpSpPr>
          <p:cNvPr id="103739" name="Group 315"/>
          <p:cNvGrpSpPr>
            <a:grpSpLocks/>
          </p:cNvGrpSpPr>
          <p:nvPr/>
        </p:nvGrpSpPr>
        <p:grpSpPr bwMode="auto">
          <a:xfrm>
            <a:off x="7343650" y="2862263"/>
            <a:ext cx="1004888" cy="368300"/>
            <a:chOff x="4380" y="1803"/>
            <a:chExt cx="633" cy="232"/>
          </a:xfrm>
          <a:noFill/>
        </p:grpSpPr>
        <p:sp>
          <p:nvSpPr>
            <p:cNvPr id="103699" name="Rectangle 275"/>
            <p:cNvSpPr>
              <a:spLocks noChangeArrowheads="1"/>
            </p:cNvSpPr>
            <p:nvPr/>
          </p:nvSpPr>
          <p:spPr bwMode="auto">
            <a:xfrm>
              <a:off x="4380" y="1803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0" name="Rectangle 276"/>
            <p:cNvSpPr>
              <a:spLocks noChangeArrowheads="1"/>
            </p:cNvSpPr>
            <p:nvPr/>
          </p:nvSpPr>
          <p:spPr bwMode="auto">
            <a:xfrm>
              <a:off x="4380" y="1809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1" name="Rectangle 277"/>
            <p:cNvSpPr>
              <a:spLocks noChangeArrowheads="1"/>
            </p:cNvSpPr>
            <p:nvPr/>
          </p:nvSpPr>
          <p:spPr bwMode="auto">
            <a:xfrm>
              <a:off x="4380" y="1815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2" name="Rectangle 278"/>
            <p:cNvSpPr>
              <a:spLocks noChangeArrowheads="1"/>
            </p:cNvSpPr>
            <p:nvPr/>
          </p:nvSpPr>
          <p:spPr bwMode="auto">
            <a:xfrm>
              <a:off x="4380" y="1820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3" name="Rectangle 279"/>
            <p:cNvSpPr>
              <a:spLocks noChangeArrowheads="1"/>
            </p:cNvSpPr>
            <p:nvPr/>
          </p:nvSpPr>
          <p:spPr bwMode="auto">
            <a:xfrm>
              <a:off x="4380" y="1826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4" name="Rectangle 280"/>
            <p:cNvSpPr>
              <a:spLocks noChangeArrowheads="1"/>
            </p:cNvSpPr>
            <p:nvPr/>
          </p:nvSpPr>
          <p:spPr bwMode="auto">
            <a:xfrm>
              <a:off x="4380" y="1832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5" name="Rectangle 281"/>
            <p:cNvSpPr>
              <a:spLocks noChangeArrowheads="1"/>
            </p:cNvSpPr>
            <p:nvPr/>
          </p:nvSpPr>
          <p:spPr bwMode="auto">
            <a:xfrm>
              <a:off x="4380" y="1838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6" name="Rectangle 282"/>
            <p:cNvSpPr>
              <a:spLocks noChangeArrowheads="1"/>
            </p:cNvSpPr>
            <p:nvPr/>
          </p:nvSpPr>
          <p:spPr bwMode="auto">
            <a:xfrm>
              <a:off x="4380" y="1844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7" name="Rectangle 283"/>
            <p:cNvSpPr>
              <a:spLocks noChangeArrowheads="1"/>
            </p:cNvSpPr>
            <p:nvPr/>
          </p:nvSpPr>
          <p:spPr bwMode="auto">
            <a:xfrm>
              <a:off x="4380" y="1849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8" name="Rectangle 284"/>
            <p:cNvSpPr>
              <a:spLocks noChangeArrowheads="1"/>
            </p:cNvSpPr>
            <p:nvPr/>
          </p:nvSpPr>
          <p:spPr bwMode="auto">
            <a:xfrm>
              <a:off x="4380" y="1855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09" name="Rectangle 285"/>
            <p:cNvSpPr>
              <a:spLocks noChangeArrowheads="1"/>
            </p:cNvSpPr>
            <p:nvPr/>
          </p:nvSpPr>
          <p:spPr bwMode="auto">
            <a:xfrm>
              <a:off x="4380" y="1861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0" name="Rectangle 286"/>
            <p:cNvSpPr>
              <a:spLocks noChangeArrowheads="1"/>
            </p:cNvSpPr>
            <p:nvPr/>
          </p:nvSpPr>
          <p:spPr bwMode="auto">
            <a:xfrm>
              <a:off x="4380" y="1867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1" name="Rectangle 287"/>
            <p:cNvSpPr>
              <a:spLocks noChangeArrowheads="1"/>
            </p:cNvSpPr>
            <p:nvPr/>
          </p:nvSpPr>
          <p:spPr bwMode="auto">
            <a:xfrm>
              <a:off x="4380" y="1873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2" name="Rectangle 288"/>
            <p:cNvSpPr>
              <a:spLocks noChangeArrowheads="1"/>
            </p:cNvSpPr>
            <p:nvPr/>
          </p:nvSpPr>
          <p:spPr bwMode="auto">
            <a:xfrm>
              <a:off x="4380" y="1878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3" name="Rectangle 289"/>
            <p:cNvSpPr>
              <a:spLocks noChangeArrowheads="1"/>
            </p:cNvSpPr>
            <p:nvPr/>
          </p:nvSpPr>
          <p:spPr bwMode="auto">
            <a:xfrm>
              <a:off x="4380" y="1884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4" name="Rectangle 290"/>
            <p:cNvSpPr>
              <a:spLocks noChangeArrowheads="1"/>
            </p:cNvSpPr>
            <p:nvPr/>
          </p:nvSpPr>
          <p:spPr bwMode="auto">
            <a:xfrm>
              <a:off x="4380" y="1890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5" name="Rectangle 291"/>
            <p:cNvSpPr>
              <a:spLocks noChangeArrowheads="1"/>
            </p:cNvSpPr>
            <p:nvPr/>
          </p:nvSpPr>
          <p:spPr bwMode="auto">
            <a:xfrm>
              <a:off x="4380" y="1896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6" name="Rectangle 292"/>
            <p:cNvSpPr>
              <a:spLocks noChangeArrowheads="1"/>
            </p:cNvSpPr>
            <p:nvPr/>
          </p:nvSpPr>
          <p:spPr bwMode="auto">
            <a:xfrm>
              <a:off x="4380" y="1902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7" name="Rectangle 293"/>
            <p:cNvSpPr>
              <a:spLocks noChangeArrowheads="1"/>
            </p:cNvSpPr>
            <p:nvPr/>
          </p:nvSpPr>
          <p:spPr bwMode="auto">
            <a:xfrm>
              <a:off x="4380" y="1907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8" name="Rectangle 294"/>
            <p:cNvSpPr>
              <a:spLocks noChangeArrowheads="1"/>
            </p:cNvSpPr>
            <p:nvPr/>
          </p:nvSpPr>
          <p:spPr bwMode="auto">
            <a:xfrm>
              <a:off x="4380" y="1913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19" name="Rectangle 295"/>
            <p:cNvSpPr>
              <a:spLocks noChangeArrowheads="1"/>
            </p:cNvSpPr>
            <p:nvPr/>
          </p:nvSpPr>
          <p:spPr bwMode="auto">
            <a:xfrm>
              <a:off x="4380" y="1919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0" name="Rectangle 296"/>
            <p:cNvSpPr>
              <a:spLocks noChangeArrowheads="1"/>
            </p:cNvSpPr>
            <p:nvPr/>
          </p:nvSpPr>
          <p:spPr bwMode="auto">
            <a:xfrm>
              <a:off x="4380" y="1925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1" name="Rectangle 297"/>
            <p:cNvSpPr>
              <a:spLocks noChangeArrowheads="1"/>
            </p:cNvSpPr>
            <p:nvPr/>
          </p:nvSpPr>
          <p:spPr bwMode="auto">
            <a:xfrm>
              <a:off x="4380" y="1931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2" name="Rectangle 298"/>
            <p:cNvSpPr>
              <a:spLocks noChangeArrowheads="1"/>
            </p:cNvSpPr>
            <p:nvPr/>
          </p:nvSpPr>
          <p:spPr bwMode="auto">
            <a:xfrm>
              <a:off x="4380" y="1936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3" name="Rectangle 299"/>
            <p:cNvSpPr>
              <a:spLocks noChangeArrowheads="1"/>
            </p:cNvSpPr>
            <p:nvPr/>
          </p:nvSpPr>
          <p:spPr bwMode="auto">
            <a:xfrm>
              <a:off x="4380" y="1942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4" name="Rectangle 300"/>
            <p:cNvSpPr>
              <a:spLocks noChangeArrowheads="1"/>
            </p:cNvSpPr>
            <p:nvPr/>
          </p:nvSpPr>
          <p:spPr bwMode="auto">
            <a:xfrm>
              <a:off x="4380" y="1948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5" name="Rectangle 301"/>
            <p:cNvSpPr>
              <a:spLocks noChangeArrowheads="1"/>
            </p:cNvSpPr>
            <p:nvPr/>
          </p:nvSpPr>
          <p:spPr bwMode="auto">
            <a:xfrm>
              <a:off x="4380" y="1954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6" name="Rectangle 302"/>
            <p:cNvSpPr>
              <a:spLocks noChangeArrowheads="1"/>
            </p:cNvSpPr>
            <p:nvPr/>
          </p:nvSpPr>
          <p:spPr bwMode="auto">
            <a:xfrm>
              <a:off x="4380" y="1960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7" name="Rectangle 303"/>
            <p:cNvSpPr>
              <a:spLocks noChangeArrowheads="1"/>
            </p:cNvSpPr>
            <p:nvPr/>
          </p:nvSpPr>
          <p:spPr bwMode="auto">
            <a:xfrm>
              <a:off x="4380" y="1965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8" name="Rectangle 304"/>
            <p:cNvSpPr>
              <a:spLocks noChangeArrowheads="1"/>
            </p:cNvSpPr>
            <p:nvPr/>
          </p:nvSpPr>
          <p:spPr bwMode="auto">
            <a:xfrm>
              <a:off x="4380" y="1971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29" name="Rectangle 305"/>
            <p:cNvSpPr>
              <a:spLocks noChangeArrowheads="1"/>
            </p:cNvSpPr>
            <p:nvPr/>
          </p:nvSpPr>
          <p:spPr bwMode="auto">
            <a:xfrm>
              <a:off x="4380" y="1977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0" name="Rectangle 306"/>
            <p:cNvSpPr>
              <a:spLocks noChangeArrowheads="1"/>
            </p:cNvSpPr>
            <p:nvPr/>
          </p:nvSpPr>
          <p:spPr bwMode="auto">
            <a:xfrm>
              <a:off x="4380" y="1983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1" name="Rectangle 307"/>
            <p:cNvSpPr>
              <a:spLocks noChangeArrowheads="1"/>
            </p:cNvSpPr>
            <p:nvPr/>
          </p:nvSpPr>
          <p:spPr bwMode="auto">
            <a:xfrm>
              <a:off x="4380" y="1989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2" name="Rectangle 308"/>
            <p:cNvSpPr>
              <a:spLocks noChangeArrowheads="1"/>
            </p:cNvSpPr>
            <p:nvPr/>
          </p:nvSpPr>
          <p:spPr bwMode="auto">
            <a:xfrm>
              <a:off x="4380" y="1994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3" name="Rectangle 309"/>
            <p:cNvSpPr>
              <a:spLocks noChangeArrowheads="1"/>
            </p:cNvSpPr>
            <p:nvPr/>
          </p:nvSpPr>
          <p:spPr bwMode="auto">
            <a:xfrm>
              <a:off x="4380" y="2000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4" name="Rectangle 310"/>
            <p:cNvSpPr>
              <a:spLocks noChangeArrowheads="1"/>
            </p:cNvSpPr>
            <p:nvPr/>
          </p:nvSpPr>
          <p:spPr bwMode="auto">
            <a:xfrm>
              <a:off x="4380" y="2006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5" name="Rectangle 311"/>
            <p:cNvSpPr>
              <a:spLocks noChangeArrowheads="1"/>
            </p:cNvSpPr>
            <p:nvPr/>
          </p:nvSpPr>
          <p:spPr bwMode="auto">
            <a:xfrm>
              <a:off x="4380" y="2012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6" name="Rectangle 312"/>
            <p:cNvSpPr>
              <a:spLocks noChangeArrowheads="1"/>
            </p:cNvSpPr>
            <p:nvPr/>
          </p:nvSpPr>
          <p:spPr bwMode="auto">
            <a:xfrm>
              <a:off x="4380" y="2018"/>
              <a:ext cx="633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7" name="Rectangle 313"/>
            <p:cNvSpPr>
              <a:spLocks noChangeArrowheads="1"/>
            </p:cNvSpPr>
            <p:nvPr/>
          </p:nvSpPr>
          <p:spPr bwMode="auto">
            <a:xfrm>
              <a:off x="4380" y="2023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38" name="Rectangle 314"/>
            <p:cNvSpPr>
              <a:spLocks noChangeArrowheads="1"/>
            </p:cNvSpPr>
            <p:nvPr/>
          </p:nvSpPr>
          <p:spPr bwMode="auto">
            <a:xfrm>
              <a:off x="4380" y="2029"/>
              <a:ext cx="633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5630" name="Freeform 317"/>
          <p:cNvSpPr>
            <a:spLocks/>
          </p:cNvSpPr>
          <p:nvPr/>
        </p:nvSpPr>
        <p:spPr bwMode="auto">
          <a:xfrm>
            <a:off x="7405563" y="4879975"/>
            <a:ext cx="357187" cy="174625"/>
          </a:xfrm>
          <a:custGeom>
            <a:avLst/>
            <a:gdLst>
              <a:gd name="T0" fmla="*/ 452 w 452"/>
              <a:gd name="T1" fmla="*/ 15 h 110"/>
              <a:gd name="T2" fmla="*/ 441 w 452"/>
              <a:gd name="T3" fmla="*/ 0 h 110"/>
              <a:gd name="T4" fmla="*/ 0 w 452"/>
              <a:gd name="T5" fmla="*/ 95 h 110"/>
              <a:gd name="T6" fmla="*/ 11 w 452"/>
              <a:gd name="T7" fmla="*/ 110 h 110"/>
              <a:gd name="T8" fmla="*/ 452 w 452"/>
              <a:gd name="T9" fmla="*/ 15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2"/>
              <a:gd name="T16" fmla="*/ 0 h 110"/>
              <a:gd name="T17" fmla="*/ 452 w 452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2" h="110">
                <a:moveTo>
                  <a:pt x="452" y="15"/>
                </a:moveTo>
                <a:lnTo>
                  <a:pt x="441" y="0"/>
                </a:lnTo>
                <a:lnTo>
                  <a:pt x="0" y="95"/>
                </a:lnTo>
                <a:lnTo>
                  <a:pt x="11" y="110"/>
                </a:lnTo>
                <a:lnTo>
                  <a:pt x="452" y="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sp>
        <p:nvSpPr>
          <p:cNvPr id="25631" name="Freeform 318"/>
          <p:cNvSpPr>
            <a:spLocks/>
          </p:cNvSpPr>
          <p:nvPr/>
        </p:nvSpPr>
        <p:spPr bwMode="auto">
          <a:xfrm>
            <a:off x="7735763" y="4826000"/>
            <a:ext cx="138112" cy="131763"/>
          </a:xfrm>
          <a:custGeom>
            <a:avLst/>
            <a:gdLst>
              <a:gd name="T0" fmla="*/ 56 w 175"/>
              <a:gd name="T1" fmla="*/ 83 h 83"/>
              <a:gd name="T2" fmla="*/ 175 w 175"/>
              <a:gd name="T3" fmla="*/ 11 h 83"/>
              <a:gd name="T4" fmla="*/ 0 w 175"/>
              <a:gd name="T5" fmla="*/ 0 h 83"/>
              <a:gd name="T6" fmla="*/ 56 w 17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75"/>
              <a:gd name="T13" fmla="*/ 0 h 83"/>
              <a:gd name="T14" fmla="*/ 175 w 17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" h="83">
                <a:moveTo>
                  <a:pt x="56" y="83"/>
                </a:moveTo>
                <a:lnTo>
                  <a:pt x="175" y="11"/>
                </a:lnTo>
                <a:lnTo>
                  <a:pt x="0" y="0"/>
                </a:lnTo>
                <a:lnTo>
                  <a:pt x="56" y="8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latin typeface="Calibri" pitchFamily="34" charset="0"/>
            </a:endParaRPr>
          </a:p>
        </p:txBody>
      </p:sp>
      <p:grpSp>
        <p:nvGrpSpPr>
          <p:cNvPr id="103795" name="Group 371"/>
          <p:cNvGrpSpPr>
            <a:grpSpLocks/>
          </p:cNvGrpSpPr>
          <p:nvPr/>
        </p:nvGrpSpPr>
        <p:grpSpPr bwMode="auto">
          <a:xfrm>
            <a:off x="6935663" y="1374776"/>
            <a:ext cx="2025650" cy="473075"/>
            <a:chOff x="4123" y="866"/>
            <a:chExt cx="1276" cy="298"/>
          </a:xfrm>
          <a:noFill/>
        </p:grpSpPr>
        <p:sp>
          <p:nvSpPr>
            <p:cNvPr id="103743" name="Rectangle 319"/>
            <p:cNvSpPr>
              <a:spLocks noChangeArrowheads="1"/>
            </p:cNvSpPr>
            <p:nvPr/>
          </p:nvSpPr>
          <p:spPr bwMode="auto">
            <a:xfrm>
              <a:off x="4123" y="866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4" name="Rectangle 320"/>
            <p:cNvSpPr>
              <a:spLocks noChangeArrowheads="1"/>
            </p:cNvSpPr>
            <p:nvPr/>
          </p:nvSpPr>
          <p:spPr bwMode="auto">
            <a:xfrm>
              <a:off x="4123" y="872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5" name="Rectangle 321"/>
            <p:cNvSpPr>
              <a:spLocks noChangeArrowheads="1"/>
            </p:cNvSpPr>
            <p:nvPr/>
          </p:nvSpPr>
          <p:spPr bwMode="auto">
            <a:xfrm>
              <a:off x="4123" y="877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6" name="Rectangle 322"/>
            <p:cNvSpPr>
              <a:spLocks noChangeArrowheads="1"/>
            </p:cNvSpPr>
            <p:nvPr/>
          </p:nvSpPr>
          <p:spPr bwMode="auto">
            <a:xfrm>
              <a:off x="4123" y="883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7" name="Rectangle 323"/>
            <p:cNvSpPr>
              <a:spLocks noChangeArrowheads="1"/>
            </p:cNvSpPr>
            <p:nvPr/>
          </p:nvSpPr>
          <p:spPr bwMode="auto">
            <a:xfrm>
              <a:off x="4123" y="88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8" name="Rectangle 324"/>
            <p:cNvSpPr>
              <a:spLocks noChangeArrowheads="1"/>
            </p:cNvSpPr>
            <p:nvPr/>
          </p:nvSpPr>
          <p:spPr bwMode="auto">
            <a:xfrm>
              <a:off x="4123" y="895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49" name="Rectangle 325"/>
            <p:cNvSpPr>
              <a:spLocks noChangeArrowheads="1"/>
            </p:cNvSpPr>
            <p:nvPr/>
          </p:nvSpPr>
          <p:spPr bwMode="auto">
            <a:xfrm>
              <a:off x="4123" y="900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0" name="Rectangle 326"/>
            <p:cNvSpPr>
              <a:spLocks noChangeArrowheads="1"/>
            </p:cNvSpPr>
            <p:nvPr/>
          </p:nvSpPr>
          <p:spPr bwMode="auto">
            <a:xfrm>
              <a:off x="4123" y="906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1" name="Rectangle 327"/>
            <p:cNvSpPr>
              <a:spLocks noChangeArrowheads="1"/>
            </p:cNvSpPr>
            <p:nvPr/>
          </p:nvSpPr>
          <p:spPr bwMode="auto">
            <a:xfrm>
              <a:off x="4123" y="91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2" name="Rectangle 328"/>
            <p:cNvSpPr>
              <a:spLocks noChangeArrowheads="1"/>
            </p:cNvSpPr>
            <p:nvPr/>
          </p:nvSpPr>
          <p:spPr bwMode="auto">
            <a:xfrm>
              <a:off x="4123" y="918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3" name="Rectangle 329"/>
            <p:cNvSpPr>
              <a:spLocks noChangeArrowheads="1"/>
            </p:cNvSpPr>
            <p:nvPr/>
          </p:nvSpPr>
          <p:spPr bwMode="auto">
            <a:xfrm>
              <a:off x="4123" y="923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4" name="Rectangle 330"/>
            <p:cNvSpPr>
              <a:spLocks noChangeArrowheads="1"/>
            </p:cNvSpPr>
            <p:nvPr/>
          </p:nvSpPr>
          <p:spPr bwMode="auto">
            <a:xfrm>
              <a:off x="4123" y="92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5" name="Rectangle 331"/>
            <p:cNvSpPr>
              <a:spLocks noChangeArrowheads="1"/>
            </p:cNvSpPr>
            <p:nvPr/>
          </p:nvSpPr>
          <p:spPr bwMode="auto">
            <a:xfrm>
              <a:off x="4123" y="935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6" name="Rectangle 332"/>
            <p:cNvSpPr>
              <a:spLocks noChangeArrowheads="1"/>
            </p:cNvSpPr>
            <p:nvPr/>
          </p:nvSpPr>
          <p:spPr bwMode="auto">
            <a:xfrm>
              <a:off x="4123" y="940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7" name="Rectangle 333"/>
            <p:cNvSpPr>
              <a:spLocks noChangeArrowheads="1"/>
            </p:cNvSpPr>
            <p:nvPr/>
          </p:nvSpPr>
          <p:spPr bwMode="auto">
            <a:xfrm>
              <a:off x="4123" y="946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8" name="Rectangle 334"/>
            <p:cNvSpPr>
              <a:spLocks noChangeArrowheads="1"/>
            </p:cNvSpPr>
            <p:nvPr/>
          </p:nvSpPr>
          <p:spPr bwMode="auto">
            <a:xfrm>
              <a:off x="4123" y="95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59" name="Rectangle 335"/>
            <p:cNvSpPr>
              <a:spLocks noChangeArrowheads="1"/>
            </p:cNvSpPr>
            <p:nvPr/>
          </p:nvSpPr>
          <p:spPr bwMode="auto">
            <a:xfrm>
              <a:off x="4123" y="958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0" name="Rectangle 336"/>
            <p:cNvSpPr>
              <a:spLocks noChangeArrowheads="1"/>
            </p:cNvSpPr>
            <p:nvPr/>
          </p:nvSpPr>
          <p:spPr bwMode="auto">
            <a:xfrm>
              <a:off x="4123" y="963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1" name="Rectangle 337"/>
            <p:cNvSpPr>
              <a:spLocks noChangeArrowheads="1"/>
            </p:cNvSpPr>
            <p:nvPr/>
          </p:nvSpPr>
          <p:spPr bwMode="auto">
            <a:xfrm>
              <a:off x="4123" y="96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2" name="Rectangle 338"/>
            <p:cNvSpPr>
              <a:spLocks noChangeArrowheads="1"/>
            </p:cNvSpPr>
            <p:nvPr/>
          </p:nvSpPr>
          <p:spPr bwMode="auto">
            <a:xfrm>
              <a:off x="4123" y="975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3" name="Rectangle 339"/>
            <p:cNvSpPr>
              <a:spLocks noChangeArrowheads="1"/>
            </p:cNvSpPr>
            <p:nvPr/>
          </p:nvSpPr>
          <p:spPr bwMode="auto">
            <a:xfrm>
              <a:off x="4123" y="981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4" name="Rectangle 340"/>
            <p:cNvSpPr>
              <a:spLocks noChangeArrowheads="1"/>
            </p:cNvSpPr>
            <p:nvPr/>
          </p:nvSpPr>
          <p:spPr bwMode="auto">
            <a:xfrm>
              <a:off x="4123" y="986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5" name="Rectangle 341"/>
            <p:cNvSpPr>
              <a:spLocks noChangeArrowheads="1"/>
            </p:cNvSpPr>
            <p:nvPr/>
          </p:nvSpPr>
          <p:spPr bwMode="auto">
            <a:xfrm>
              <a:off x="4123" y="99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6" name="Rectangle 342"/>
            <p:cNvSpPr>
              <a:spLocks noChangeArrowheads="1"/>
            </p:cNvSpPr>
            <p:nvPr/>
          </p:nvSpPr>
          <p:spPr bwMode="auto">
            <a:xfrm>
              <a:off x="4123" y="998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7" name="Rectangle 343"/>
            <p:cNvSpPr>
              <a:spLocks noChangeArrowheads="1"/>
            </p:cNvSpPr>
            <p:nvPr/>
          </p:nvSpPr>
          <p:spPr bwMode="auto">
            <a:xfrm>
              <a:off x="4123" y="1004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8" name="Rectangle 344"/>
            <p:cNvSpPr>
              <a:spLocks noChangeArrowheads="1"/>
            </p:cNvSpPr>
            <p:nvPr/>
          </p:nvSpPr>
          <p:spPr bwMode="auto">
            <a:xfrm>
              <a:off x="4123" y="100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69" name="Rectangle 345"/>
            <p:cNvSpPr>
              <a:spLocks noChangeArrowheads="1"/>
            </p:cNvSpPr>
            <p:nvPr/>
          </p:nvSpPr>
          <p:spPr bwMode="auto">
            <a:xfrm>
              <a:off x="4123" y="1015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0" name="Rectangle 346"/>
            <p:cNvSpPr>
              <a:spLocks noChangeArrowheads="1"/>
            </p:cNvSpPr>
            <p:nvPr/>
          </p:nvSpPr>
          <p:spPr bwMode="auto">
            <a:xfrm>
              <a:off x="4123" y="1021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1" name="Rectangle 347"/>
            <p:cNvSpPr>
              <a:spLocks noChangeArrowheads="1"/>
            </p:cNvSpPr>
            <p:nvPr/>
          </p:nvSpPr>
          <p:spPr bwMode="auto">
            <a:xfrm>
              <a:off x="4123" y="1026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2" name="Rectangle 348"/>
            <p:cNvSpPr>
              <a:spLocks noChangeArrowheads="1"/>
            </p:cNvSpPr>
            <p:nvPr/>
          </p:nvSpPr>
          <p:spPr bwMode="auto">
            <a:xfrm>
              <a:off x="4123" y="103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3" name="Rectangle 349"/>
            <p:cNvSpPr>
              <a:spLocks noChangeArrowheads="1"/>
            </p:cNvSpPr>
            <p:nvPr/>
          </p:nvSpPr>
          <p:spPr bwMode="auto">
            <a:xfrm>
              <a:off x="4123" y="1038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4" name="Rectangle 350"/>
            <p:cNvSpPr>
              <a:spLocks noChangeArrowheads="1"/>
            </p:cNvSpPr>
            <p:nvPr/>
          </p:nvSpPr>
          <p:spPr bwMode="auto">
            <a:xfrm>
              <a:off x="4123" y="1044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5" name="Rectangle 351"/>
            <p:cNvSpPr>
              <a:spLocks noChangeArrowheads="1"/>
            </p:cNvSpPr>
            <p:nvPr/>
          </p:nvSpPr>
          <p:spPr bwMode="auto">
            <a:xfrm>
              <a:off x="4123" y="104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6" name="Rectangle 352"/>
            <p:cNvSpPr>
              <a:spLocks noChangeArrowheads="1"/>
            </p:cNvSpPr>
            <p:nvPr/>
          </p:nvSpPr>
          <p:spPr bwMode="auto">
            <a:xfrm>
              <a:off x="4123" y="1055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7" name="Rectangle 353"/>
            <p:cNvSpPr>
              <a:spLocks noChangeArrowheads="1"/>
            </p:cNvSpPr>
            <p:nvPr/>
          </p:nvSpPr>
          <p:spPr bwMode="auto">
            <a:xfrm>
              <a:off x="4123" y="1061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8" name="Rectangle 354"/>
            <p:cNvSpPr>
              <a:spLocks noChangeArrowheads="1"/>
            </p:cNvSpPr>
            <p:nvPr/>
          </p:nvSpPr>
          <p:spPr bwMode="auto">
            <a:xfrm>
              <a:off x="4123" y="1067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79" name="Rectangle 355"/>
            <p:cNvSpPr>
              <a:spLocks noChangeArrowheads="1"/>
            </p:cNvSpPr>
            <p:nvPr/>
          </p:nvSpPr>
          <p:spPr bwMode="auto">
            <a:xfrm>
              <a:off x="4123" y="107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0" name="Rectangle 356"/>
            <p:cNvSpPr>
              <a:spLocks noChangeArrowheads="1"/>
            </p:cNvSpPr>
            <p:nvPr/>
          </p:nvSpPr>
          <p:spPr bwMode="auto">
            <a:xfrm>
              <a:off x="4123" y="1078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1" name="Rectangle 357"/>
            <p:cNvSpPr>
              <a:spLocks noChangeArrowheads="1"/>
            </p:cNvSpPr>
            <p:nvPr/>
          </p:nvSpPr>
          <p:spPr bwMode="auto">
            <a:xfrm>
              <a:off x="4123" y="1084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2" name="Rectangle 358"/>
            <p:cNvSpPr>
              <a:spLocks noChangeArrowheads="1"/>
            </p:cNvSpPr>
            <p:nvPr/>
          </p:nvSpPr>
          <p:spPr bwMode="auto">
            <a:xfrm>
              <a:off x="4123" y="1089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3" name="Rectangle 359"/>
            <p:cNvSpPr>
              <a:spLocks noChangeArrowheads="1"/>
            </p:cNvSpPr>
            <p:nvPr/>
          </p:nvSpPr>
          <p:spPr bwMode="auto">
            <a:xfrm>
              <a:off x="4123" y="1095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4" name="Rectangle 360"/>
            <p:cNvSpPr>
              <a:spLocks noChangeArrowheads="1"/>
            </p:cNvSpPr>
            <p:nvPr/>
          </p:nvSpPr>
          <p:spPr bwMode="auto">
            <a:xfrm>
              <a:off x="4123" y="1101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5" name="Rectangle 361"/>
            <p:cNvSpPr>
              <a:spLocks noChangeArrowheads="1"/>
            </p:cNvSpPr>
            <p:nvPr/>
          </p:nvSpPr>
          <p:spPr bwMode="auto">
            <a:xfrm>
              <a:off x="4123" y="1107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6" name="Rectangle 362"/>
            <p:cNvSpPr>
              <a:spLocks noChangeArrowheads="1"/>
            </p:cNvSpPr>
            <p:nvPr/>
          </p:nvSpPr>
          <p:spPr bwMode="auto">
            <a:xfrm>
              <a:off x="4123" y="1112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7" name="Rectangle 363"/>
            <p:cNvSpPr>
              <a:spLocks noChangeArrowheads="1"/>
            </p:cNvSpPr>
            <p:nvPr/>
          </p:nvSpPr>
          <p:spPr bwMode="auto">
            <a:xfrm>
              <a:off x="4123" y="1118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8" name="Rectangle 364"/>
            <p:cNvSpPr>
              <a:spLocks noChangeArrowheads="1"/>
            </p:cNvSpPr>
            <p:nvPr/>
          </p:nvSpPr>
          <p:spPr bwMode="auto">
            <a:xfrm>
              <a:off x="4123" y="1124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89" name="Rectangle 365"/>
            <p:cNvSpPr>
              <a:spLocks noChangeArrowheads="1"/>
            </p:cNvSpPr>
            <p:nvPr/>
          </p:nvSpPr>
          <p:spPr bwMode="auto">
            <a:xfrm>
              <a:off x="4123" y="1130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90" name="Rectangle 366"/>
            <p:cNvSpPr>
              <a:spLocks noChangeArrowheads="1"/>
            </p:cNvSpPr>
            <p:nvPr/>
          </p:nvSpPr>
          <p:spPr bwMode="auto">
            <a:xfrm>
              <a:off x="4123" y="1135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91" name="Rectangle 367"/>
            <p:cNvSpPr>
              <a:spLocks noChangeArrowheads="1"/>
            </p:cNvSpPr>
            <p:nvPr/>
          </p:nvSpPr>
          <p:spPr bwMode="auto">
            <a:xfrm>
              <a:off x="4123" y="1141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92" name="Rectangle 368"/>
            <p:cNvSpPr>
              <a:spLocks noChangeArrowheads="1"/>
            </p:cNvSpPr>
            <p:nvPr/>
          </p:nvSpPr>
          <p:spPr bwMode="auto">
            <a:xfrm>
              <a:off x="4123" y="1147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93" name="Rectangle 369"/>
            <p:cNvSpPr>
              <a:spLocks noChangeArrowheads="1"/>
            </p:cNvSpPr>
            <p:nvPr/>
          </p:nvSpPr>
          <p:spPr bwMode="auto">
            <a:xfrm>
              <a:off x="4123" y="1153"/>
              <a:ext cx="1276" cy="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794" name="Rectangle 370"/>
            <p:cNvSpPr>
              <a:spLocks noChangeArrowheads="1"/>
            </p:cNvSpPr>
            <p:nvPr/>
          </p:nvSpPr>
          <p:spPr bwMode="auto">
            <a:xfrm>
              <a:off x="4123" y="1158"/>
              <a:ext cx="1276" cy="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075609"/>
            <a:ext cx="2376264" cy="170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794196"/>
            <a:ext cx="2376264" cy="190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4698355"/>
            <a:ext cx="2376264" cy="20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63" y="1329139"/>
            <a:ext cx="2247900" cy="243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50" y="4291012"/>
            <a:ext cx="23717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88" y="4157595"/>
            <a:ext cx="1998804" cy="253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99" y="1428520"/>
            <a:ext cx="2417763" cy="240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36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Sans compter les bactéries</a:t>
            </a:r>
            <a:endParaRPr lang="fr-FR" dirty="0"/>
          </a:p>
        </p:txBody>
      </p:sp>
      <p:pic>
        <p:nvPicPr>
          <p:cNvPr id="39939" name="Picture 2" descr="Nocardios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412776"/>
            <a:ext cx="226409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795337" y="3573222"/>
            <a:ext cx="1392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 err="1"/>
              <a:t>Nocardia</a:t>
            </a:r>
            <a:endParaRPr lang="fr-FR" i="1" dirty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451228" y="4164013"/>
            <a:ext cx="3413918" cy="2217315"/>
          </a:xfrm>
          <a:prstGeom prst="rect">
            <a:avLst/>
          </a:prstGeom>
          <a:noFill/>
          <a:ln w="38160">
            <a:noFill/>
            <a:miter lim="800000"/>
            <a:headEnd/>
            <a:tailEnd/>
          </a:ln>
        </p:spPr>
      </p:pic>
      <p:sp>
        <p:nvSpPr>
          <p:cNvPr id="39942" name="ZoneTexte 7"/>
          <p:cNvSpPr txBox="1">
            <a:spLocks noChangeArrowheads="1"/>
          </p:cNvSpPr>
          <p:nvPr/>
        </p:nvSpPr>
        <p:spPr bwMode="auto">
          <a:xfrm>
            <a:off x="432235" y="6381328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BK</a:t>
            </a:r>
          </a:p>
        </p:txBody>
      </p:sp>
      <p:sp>
        <p:nvSpPr>
          <p:cNvPr id="39944" name="ZoneTexte 9"/>
          <p:cNvSpPr txBox="1">
            <a:spLocks noChangeArrowheads="1"/>
          </p:cNvSpPr>
          <p:nvPr/>
        </p:nvSpPr>
        <p:spPr bwMode="auto">
          <a:xfrm>
            <a:off x="4788024" y="6381327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/>
              <a:t>S. aureus</a:t>
            </a:r>
          </a:p>
        </p:txBody>
      </p:sp>
      <p:pic>
        <p:nvPicPr>
          <p:cNvPr id="39945" name="Picture 2" descr="DSCN0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784" y="1412776"/>
            <a:ext cx="1761399" cy="23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ZoneTexte 11"/>
          <p:cNvSpPr txBox="1">
            <a:spLocks noChangeArrowheads="1"/>
          </p:cNvSpPr>
          <p:nvPr/>
        </p:nvSpPr>
        <p:spPr bwMode="auto">
          <a:xfrm>
            <a:off x="6444208" y="1988840"/>
            <a:ext cx="2239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/>
              <a:t>P. aeruginosa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41" y="3968051"/>
            <a:ext cx="3043211" cy="24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2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Mucormycose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Antifungique + baisse immunodépression + chirurgie</a:t>
            </a:r>
          </a:p>
          <a:p>
            <a:pPr lvl="1"/>
            <a:r>
              <a:rPr lang="fr-FR" dirty="0"/>
              <a:t>1er choix </a:t>
            </a:r>
            <a:r>
              <a:rPr lang="fr-FR" dirty="0" err="1"/>
              <a:t>LAmB</a:t>
            </a:r>
            <a:r>
              <a:rPr lang="fr-FR" altLang="fr-FR" dirty="0"/>
              <a:t> </a:t>
            </a:r>
            <a:r>
              <a:rPr lang="fr-FR" altLang="fr-FR" dirty="0" smtClean="0"/>
              <a:t>5 mg/kg </a:t>
            </a:r>
            <a:endParaRPr lang="fr-FR" altLang="fr-FR" dirty="0"/>
          </a:p>
          <a:p>
            <a:r>
              <a:rPr lang="fr-FR" i="1" dirty="0" smtClean="0"/>
              <a:t>Fusarium</a:t>
            </a:r>
            <a:r>
              <a:rPr lang="fr-FR" dirty="0" smtClean="0"/>
              <a:t>: 1er choix voriconazole </a:t>
            </a:r>
          </a:p>
          <a:p>
            <a:r>
              <a:rPr lang="fr-FR" i="1" dirty="0" err="1" smtClean="0"/>
              <a:t>Scedosporium</a:t>
            </a:r>
            <a:r>
              <a:rPr lang="fr-FR" i="1" dirty="0" smtClean="0"/>
              <a:t> </a:t>
            </a:r>
            <a:r>
              <a:rPr lang="fr-FR" i="1" dirty="0" err="1" smtClean="0"/>
              <a:t>apiospermium</a:t>
            </a:r>
            <a:r>
              <a:rPr lang="fr-FR" dirty="0" smtClean="0"/>
              <a:t>: 1er choix voriconazole </a:t>
            </a:r>
          </a:p>
          <a:p>
            <a:r>
              <a:rPr lang="fr-FR" i="1" dirty="0" err="1" smtClean="0"/>
              <a:t>Lomentospora</a:t>
            </a:r>
            <a:r>
              <a:rPr lang="fr-FR" i="1" dirty="0" smtClean="0"/>
              <a:t> (</a:t>
            </a:r>
            <a:r>
              <a:rPr lang="fr-FR" i="1" dirty="0" err="1" smtClean="0"/>
              <a:t>Scedosporium</a:t>
            </a:r>
            <a:r>
              <a:rPr lang="fr-FR" i="1" dirty="0" smtClean="0"/>
              <a:t>) </a:t>
            </a:r>
            <a:r>
              <a:rPr lang="fr-FR" i="1" dirty="0" err="1" smtClean="0"/>
              <a:t>prolificans</a:t>
            </a:r>
            <a:r>
              <a:rPr lang="fr-FR" dirty="0" smtClean="0"/>
              <a:t>: </a:t>
            </a:r>
            <a:r>
              <a:rPr lang="fr-FR" dirty="0" err="1" smtClean="0"/>
              <a:t>Panrésistant</a:t>
            </a:r>
            <a:endParaRPr lang="fr-FR" dirty="0" smtClean="0"/>
          </a:p>
          <a:p>
            <a:endParaRPr lang="it-IT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</a:t>
            </a:r>
            <a:r>
              <a:rPr lang="fr-FR" dirty="0" smtClean="0"/>
              <a:t>pneumonies à mucor et autres moisissures (ECIL</a:t>
            </a:r>
            <a:r>
              <a:rPr lang="fr-FR" dirty="0" smtClean="0"/>
              <a:t>)</a:t>
            </a:r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5628109" y="1475492"/>
            <a:ext cx="297171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altLang="fr-FR" dirty="0"/>
              <a:t>Tissot </a:t>
            </a:r>
            <a:r>
              <a:rPr lang="fr-FR" altLang="fr-FR" dirty="0" err="1"/>
              <a:t>Haematologica</a:t>
            </a:r>
            <a:r>
              <a:rPr lang="fr-FR" altLang="fr-FR" dirty="0"/>
              <a:t>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0152" y="5445224"/>
            <a:ext cx="222375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Tortorano</a:t>
            </a:r>
            <a:r>
              <a:rPr lang="fr-FR" dirty="0"/>
              <a:t> CMI 2013</a:t>
            </a:r>
          </a:p>
        </p:txBody>
      </p:sp>
    </p:spTree>
    <p:extLst>
      <p:ext uri="{BB962C8B-B14F-4D97-AF65-F5344CB8AC3E}">
        <p14:creationId xmlns:p14="http://schemas.microsoft.com/office/powerpoint/2010/main" val="32034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9"/>
    </mc:Choice>
    <mc:Fallback xmlns="">
      <p:transition spd="slow" advTm="3839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Cause importante de </a:t>
            </a:r>
            <a:r>
              <a:rPr lang="fr-FR" dirty="0" err="1" smtClean="0"/>
              <a:t>morbi</a:t>
            </a:r>
            <a:r>
              <a:rPr lang="fr-FR" dirty="0" smtClean="0"/>
              <a:t>/mortalité</a:t>
            </a:r>
          </a:p>
          <a:p>
            <a:pPr lvl="1"/>
            <a:r>
              <a:rPr lang="fr-FR" dirty="0" smtClean="0"/>
              <a:t>Dégradation parfois irréversible fonction respiratoire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Cohorte 110 greffes pédiatriques</a:t>
            </a:r>
          </a:p>
          <a:p>
            <a:pPr lvl="1"/>
            <a:r>
              <a:rPr lang="fr-FR" dirty="0" smtClean="0"/>
              <a:t>18 pneumopathies non infectieuses (16%)</a:t>
            </a:r>
          </a:p>
          <a:p>
            <a:pPr lvl="1"/>
            <a:r>
              <a:rPr lang="fr-FR" dirty="0" smtClean="0"/>
              <a:t>12 bronchiolite oblitérante (11%)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Seul prédicteur en multivarié</a:t>
            </a:r>
          </a:p>
          <a:p>
            <a:pPr lvl="1"/>
            <a:r>
              <a:rPr lang="fr-FR" dirty="0" smtClean="0"/>
              <a:t>Virose respiratoire avant J100 (HR 8,4)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Pneumonies virales et </a:t>
            </a:r>
            <a:r>
              <a:rPr lang="fr-FR" dirty="0" err="1" smtClean="0"/>
              <a:t>alloHSCT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92725" y="6165850"/>
            <a:ext cx="289925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Versluys</a:t>
            </a:r>
            <a:r>
              <a:rPr lang="fr-FR" dirty="0"/>
              <a:t> et al. BBMT </a:t>
            </a:r>
            <a:r>
              <a:rPr lang="fr-FR" dirty="0"/>
              <a:t>2010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2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5"/>
    </mc:Choice>
    <mc:Fallback xmlns="">
      <p:transition spd="slow" advTm="1769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0268"/>
          </a:xfrm>
        </p:spPr>
        <p:txBody>
          <a:bodyPr>
            <a:normAutofit/>
          </a:bodyPr>
          <a:lstStyle/>
          <a:p>
            <a:r>
              <a:rPr lang="fr-FR" dirty="0" smtClean="0"/>
              <a:t>Proposition critères imputabilité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Pneumonies virales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56167"/>
              </p:ext>
            </p:extLst>
          </p:nvPr>
        </p:nvGraphicFramePr>
        <p:xfrm>
          <a:off x="971600" y="2636912"/>
          <a:ext cx="688155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611"/>
                <a:gridCol w="1004697"/>
                <a:gridCol w="1084961"/>
                <a:gridCol w="117729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Possible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Présumée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Prouvée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Signes cliniques d’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</a:t>
                      </a:r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VRB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sur 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prel</a:t>
                      </a:r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NP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Infiltrat</a:t>
                      </a:r>
                      <a:r>
                        <a:rPr lang="fr-FR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à l’imagerie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Hypoxie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sur LBA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Virus sur tissu 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pulm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23928" y="5949280"/>
            <a:ext cx="451918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Slides ECIL8 – 2019 – ecil-leukaemia.com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8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1"/>
    </mc:Choice>
    <mc:Fallback xmlns="">
      <p:transition spd="slow" advTm="1838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SARS CoV2</a:t>
            </a:r>
          </a:p>
          <a:p>
            <a:r>
              <a:rPr lang="fr-FR" dirty="0" smtClean="0"/>
              <a:t>Grippe</a:t>
            </a:r>
          </a:p>
          <a:p>
            <a:r>
              <a:rPr lang="fr-FR" dirty="0" smtClean="0"/>
              <a:t>VRS</a:t>
            </a:r>
          </a:p>
          <a:p>
            <a:r>
              <a:rPr lang="fr-FR" dirty="0" smtClean="0"/>
              <a:t>PIV</a:t>
            </a:r>
          </a:p>
          <a:p>
            <a:r>
              <a:rPr lang="fr-FR" dirty="0" smtClean="0"/>
              <a:t>MPV</a:t>
            </a:r>
          </a:p>
          <a:p>
            <a:r>
              <a:rPr lang="fr-FR" dirty="0"/>
              <a:t>Autre corona</a:t>
            </a:r>
          </a:p>
          <a:p>
            <a:r>
              <a:rPr lang="fr-FR" dirty="0" smtClean="0"/>
              <a:t>ADV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Virus en cause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81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COVID-19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Curatif</a:t>
            </a:r>
          </a:p>
          <a:p>
            <a:pPr lvl="1"/>
            <a:r>
              <a:rPr lang="fr-FR" dirty="0" err="1" smtClean="0"/>
              <a:t>Nirmatrelvir-ritonavir</a:t>
            </a:r>
            <a:r>
              <a:rPr lang="fr-FR" dirty="0" smtClean="0"/>
              <a:t>: durée double ?</a:t>
            </a:r>
          </a:p>
          <a:p>
            <a:pPr lvl="1"/>
            <a:r>
              <a:rPr lang="fr-FR" dirty="0" err="1" smtClean="0"/>
              <a:t>Remdesivir</a:t>
            </a:r>
            <a:r>
              <a:rPr lang="fr-FR" dirty="0" smtClean="0"/>
              <a:t>: 3 ou 5j ?</a:t>
            </a:r>
          </a:p>
          <a:p>
            <a:pPr lvl="1"/>
            <a:r>
              <a:rPr lang="fr-FR" dirty="0" smtClean="0"/>
              <a:t>Plasma de convalescent: sur RCP nationale</a:t>
            </a:r>
          </a:p>
          <a:p>
            <a:pPr lvl="2"/>
            <a:r>
              <a:rPr lang="fr-FR" dirty="0" smtClean="0"/>
              <a:t>Association antiviral/plasma ?</a:t>
            </a:r>
          </a:p>
          <a:p>
            <a:r>
              <a:rPr lang="fr-FR" dirty="0" smtClean="0"/>
              <a:t>Monoclonaux en préventif</a:t>
            </a:r>
          </a:p>
          <a:p>
            <a:pPr lvl="1"/>
            <a:r>
              <a:rPr lang="fr-FR" dirty="0" smtClean="0"/>
              <a:t>Selon variant</a:t>
            </a:r>
          </a:p>
          <a:p>
            <a:pPr lvl="2"/>
            <a:r>
              <a:rPr lang="fr-FR" dirty="0"/>
              <a:t>Ex omicron et  </a:t>
            </a:r>
            <a:r>
              <a:rPr lang="fr-FR" dirty="0" err="1" smtClean="0"/>
              <a:t>tixagevimab</a:t>
            </a:r>
            <a:r>
              <a:rPr lang="fr-FR" dirty="0" smtClean="0"/>
              <a:t>/</a:t>
            </a:r>
            <a:r>
              <a:rPr lang="fr-FR" dirty="0" err="1" smtClean="0"/>
              <a:t>cilgavimab</a:t>
            </a:r>
            <a:endParaRPr lang="fr-FR" dirty="0" smtClean="0"/>
          </a:p>
          <a:p>
            <a:pPr lvl="2"/>
            <a:r>
              <a:rPr lang="fr-FR" dirty="0" smtClean="0"/>
              <a:t>161 patients traités</a:t>
            </a:r>
          </a:p>
          <a:p>
            <a:pPr lvl="2"/>
            <a:r>
              <a:rPr lang="fr-FR" dirty="0" smtClean="0"/>
              <a:t>14% de COVID sans forme grave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779912" y="6093296"/>
            <a:ext cx="382668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Jondreville</a:t>
            </a:r>
            <a:r>
              <a:rPr lang="fr-FR" dirty="0"/>
              <a:t> et al, J Hem </a:t>
            </a:r>
            <a:r>
              <a:rPr lang="fr-FR" dirty="0" err="1"/>
              <a:t>Oncol</a:t>
            </a:r>
            <a:r>
              <a:rPr lang="fr-FR" dirty="0"/>
              <a:t>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2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Prophylaxie post exposition 10j (</a:t>
            </a:r>
            <a:r>
              <a:rPr lang="fr-FR" dirty="0" err="1"/>
              <a:t>recos</a:t>
            </a:r>
            <a:r>
              <a:rPr lang="fr-FR" dirty="0"/>
              <a:t> HCSP plutôt préemptif)</a:t>
            </a:r>
          </a:p>
          <a:p>
            <a:pPr lvl="1"/>
            <a:r>
              <a:rPr lang="fr-FR" dirty="0"/>
              <a:t>Greffe &lt; 12 mois ou IS </a:t>
            </a:r>
            <a:r>
              <a:rPr lang="fr-FR" dirty="0" smtClean="0"/>
              <a:t>sévère</a:t>
            </a:r>
          </a:p>
          <a:p>
            <a:r>
              <a:rPr lang="fr-FR" dirty="0" smtClean="0"/>
              <a:t>Curatif pour grippe prouvée/probable</a:t>
            </a:r>
          </a:p>
          <a:p>
            <a:pPr lvl="1"/>
            <a:r>
              <a:rPr lang="fr-FR" dirty="0" smtClean="0"/>
              <a:t>Greffe </a:t>
            </a:r>
            <a:r>
              <a:rPr lang="fr-FR" dirty="0"/>
              <a:t>ou LA jusqu’à 6 mois après chimio</a:t>
            </a:r>
          </a:p>
          <a:p>
            <a:pPr lvl="1"/>
            <a:r>
              <a:rPr lang="fr-FR" dirty="0" err="1"/>
              <a:t>oseltamivir</a:t>
            </a:r>
            <a:r>
              <a:rPr lang="fr-FR" dirty="0"/>
              <a:t> /12h – 10j</a:t>
            </a:r>
          </a:p>
          <a:p>
            <a:pPr lvl="2"/>
            <a:r>
              <a:rPr lang="fr-FR" dirty="0"/>
              <a:t>75 mg formes standard</a:t>
            </a:r>
          </a:p>
          <a:p>
            <a:pPr lvl="2"/>
            <a:r>
              <a:rPr lang="fr-FR" dirty="0"/>
              <a:t>150 mg formes sévères</a:t>
            </a:r>
          </a:p>
          <a:p>
            <a:pPr lvl="1"/>
            <a:r>
              <a:rPr lang="fr-FR" dirty="0"/>
              <a:t>Si </a:t>
            </a:r>
            <a:r>
              <a:rPr lang="fr-FR" dirty="0" err="1"/>
              <a:t>symptomes</a:t>
            </a:r>
            <a:r>
              <a:rPr lang="fr-FR" dirty="0"/>
              <a:t> persistants: </a:t>
            </a:r>
            <a:r>
              <a:rPr lang="fr-FR" dirty="0" err="1"/>
              <a:t>re</a:t>
            </a:r>
            <a:r>
              <a:rPr lang="fr-FR" dirty="0"/>
              <a:t> PCR /5-7j et TT jusqu’à négativation</a:t>
            </a:r>
          </a:p>
          <a:p>
            <a:pPr lvl="1"/>
            <a:r>
              <a:rPr lang="fr-FR" dirty="0"/>
              <a:t>Forme sévères ou prolongées: recherche résistance</a:t>
            </a:r>
          </a:p>
          <a:p>
            <a:pPr lvl="1"/>
            <a:r>
              <a:rPr lang="fr-FR" dirty="0"/>
              <a:t>Alternative: </a:t>
            </a:r>
            <a:r>
              <a:rPr lang="fr-FR" dirty="0" err="1"/>
              <a:t>zanamivir</a:t>
            </a:r>
            <a:r>
              <a:rPr lang="fr-FR" dirty="0"/>
              <a:t> inhalé (si </a:t>
            </a:r>
            <a:r>
              <a:rPr lang="fr-FR" dirty="0" err="1"/>
              <a:t>tb</a:t>
            </a:r>
            <a:r>
              <a:rPr lang="fr-FR" dirty="0"/>
              <a:t> absorption: </a:t>
            </a:r>
            <a:r>
              <a:rPr lang="fr-FR" dirty="0" err="1"/>
              <a:t>zanamivir</a:t>
            </a:r>
            <a:r>
              <a:rPr lang="fr-FR" dirty="0"/>
              <a:t> iv)</a:t>
            </a:r>
          </a:p>
          <a:p>
            <a:r>
              <a:rPr lang="fr-FR" dirty="0"/>
              <a:t>A suivre: </a:t>
            </a:r>
            <a:r>
              <a:rPr lang="fr-FR" dirty="0" err="1"/>
              <a:t>Baloxavir</a:t>
            </a:r>
            <a:r>
              <a:rPr lang="fr-FR" dirty="0"/>
              <a:t> </a:t>
            </a:r>
            <a:r>
              <a:rPr lang="fr-FR" dirty="0" err="1"/>
              <a:t>marboxil</a:t>
            </a:r>
            <a:r>
              <a:rPr lang="fr-FR" dirty="0"/>
              <a:t> 75mg x2 – 5j</a:t>
            </a:r>
          </a:p>
          <a:p>
            <a:pPr lvl="1"/>
            <a:r>
              <a:rPr lang="fr-FR" dirty="0"/>
              <a:t>Inhibiteur endonucléase</a:t>
            </a:r>
          </a:p>
          <a:p>
            <a:pPr lvl="1"/>
            <a:r>
              <a:rPr lang="fr-FR" dirty="0"/>
              <a:t>Sélection résistances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Traitement grippe et ID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92275" y="6092825"/>
            <a:ext cx="366863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Engelhard</a:t>
            </a:r>
            <a:r>
              <a:rPr lang="fr-FR" dirty="0"/>
              <a:t> et al. TID </a:t>
            </a:r>
            <a:r>
              <a:rPr lang="fr-FR" dirty="0" smtClean="0"/>
              <a:t>2013 </a:t>
            </a:r>
            <a:r>
              <a:rPr lang="fr-FR" dirty="0"/>
              <a:t>(ECIL4)</a:t>
            </a:r>
          </a:p>
        </p:txBody>
      </p:sp>
    </p:spTree>
    <p:extLst>
      <p:ext uri="{BB962C8B-B14F-4D97-AF65-F5344CB8AC3E}">
        <p14:creationId xmlns:p14="http://schemas.microsoft.com/office/powerpoint/2010/main" val="233446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58" name="Rectang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Schéma général d</a:t>
            </a:r>
            <a:r>
              <a:rPr lang="en-US" altLang="en-US" smtClean="0"/>
              <a:t>’</a:t>
            </a:r>
            <a:r>
              <a:rPr lang="en-US" smtClean="0"/>
              <a:t>une prise en charge hématologique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771775" y="1531938"/>
            <a:ext cx="318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Hémopathie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322944" y="5794375"/>
            <a:ext cx="1342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2000" b="1">
                <a:solidFill>
                  <a:srgbClr val="BB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Greffe</a:t>
            </a:r>
          </a:p>
          <a:p>
            <a:pPr algn="ctr" defTabSz="457200"/>
            <a:r>
              <a:rPr lang="en-US" sz="2000" b="1">
                <a:solidFill>
                  <a:srgbClr val="BB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(auto, allo)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627313" y="2325688"/>
            <a:ext cx="576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sz="2000" b="1" dirty="0">
                <a:solidFill>
                  <a:srgbClr val="BB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induction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ChimioT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T-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ciblées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Immuno-T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2000" b="1" dirty="0">
              <a:solidFill>
                <a:srgbClr val="BB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263775" y="4702681"/>
            <a:ext cx="1646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Conditionnement</a:t>
            </a:r>
          </a:p>
          <a:p>
            <a:pPr defTabSz="457200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myéloablatif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246313" y="5229731"/>
            <a:ext cx="1718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Conditionnement</a:t>
            </a:r>
          </a:p>
          <a:p>
            <a:pPr defTabSz="457200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intensité réduite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 rot="5400000" flipV="1">
            <a:off x="4232275" y="2162176"/>
            <a:ext cx="280987" cy="176212"/>
          </a:xfrm>
          <a:prstGeom prst="right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77BDFF"/>
              </a:gs>
              <a:gs pos="100000">
                <a:srgbClr val="0090FF"/>
              </a:gs>
            </a:gsLst>
            <a:lin ang="5400000"/>
          </a:gradFill>
          <a:ln w="9525">
            <a:solidFill>
              <a:srgbClr val="0789E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eaVert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5969787" y="5397500"/>
            <a:ext cx="149861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</p:txBody>
      </p:sp>
      <p:grpSp>
        <p:nvGrpSpPr>
          <p:cNvPr id="18441" name="Group 41"/>
          <p:cNvGrpSpPr>
            <a:grpSpLocks/>
          </p:cNvGrpSpPr>
          <p:nvPr/>
        </p:nvGrpSpPr>
        <p:grpSpPr bwMode="auto">
          <a:xfrm>
            <a:off x="1935163" y="4749800"/>
            <a:ext cx="292100" cy="219075"/>
            <a:chOff x="7108700" y="1498367"/>
            <a:chExt cx="292389" cy="219162"/>
          </a:xfrm>
        </p:grpSpPr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>
              <a:off x="7108700" y="1498367"/>
              <a:ext cx="0" cy="2191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>
              <a:off x="7108700" y="1717529"/>
              <a:ext cx="292389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8442" name="Group 45"/>
          <p:cNvGrpSpPr>
            <a:grpSpLocks/>
          </p:cNvGrpSpPr>
          <p:nvPr/>
        </p:nvGrpSpPr>
        <p:grpSpPr bwMode="auto">
          <a:xfrm>
            <a:off x="1935163" y="5299075"/>
            <a:ext cx="292100" cy="219075"/>
            <a:chOff x="7108700" y="1498367"/>
            <a:chExt cx="292389" cy="219162"/>
          </a:xfrm>
        </p:grpSpPr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>
              <a:off x="7108700" y="1498367"/>
              <a:ext cx="0" cy="2191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>
              <a:off x="7108700" y="1717529"/>
              <a:ext cx="292389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8443" name="TextBox 3"/>
          <p:cNvSpPr txBox="1">
            <a:spLocks noChangeArrowheads="1"/>
          </p:cNvSpPr>
          <p:nvPr/>
        </p:nvSpPr>
        <p:spPr bwMode="auto">
          <a:xfrm>
            <a:off x="2195513" y="2924175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Indication d</a:t>
            </a:r>
            <a:r>
              <a:rPr lang="en-US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emblée de </a:t>
            </a:r>
            <a:r>
              <a:rPr lang="en-US" sz="2000" b="1">
                <a:solidFill>
                  <a:srgbClr val="A914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greffe de CSH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54" name="TextBox 15"/>
          <p:cNvSpPr txBox="1">
            <a:spLocks noChangeArrowheads="1"/>
          </p:cNvSpPr>
          <p:nvPr/>
        </p:nvSpPr>
        <p:spPr bwMode="auto">
          <a:xfrm>
            <a:off x="4414496" y="5334000"/>
            <a:ext cx="146912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Rattrapage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(s)</a:t>
            </a:r>
          </a:p>
          <a:p>
            <a:pPr algn="ctr" defTabSz="457200" eaLnBrk="1" hangingPunct="1">
              <a:defRPr/>
            </a:pP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 </a:t>
            </a:r>
            <a:r>
              <a:rPr lang="en-US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lignes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6085424" y="4438650"/>
            <a:ext cx="1300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Rémission </a:t>
            </a:r>
          </a:p>
          <a:p>
            <a:pPr algn="ctr" defTabSz="457200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complète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 rot="5400000" flipV="1">
            <a:off x="4248944" y="2769394"/>
            <a:ext cx="279400" cy="176212"/>
          </a:xfrm>
          <a:prstGeom prst="rightArrow">
            <a:avLst>
              <a:gd name="adj1" fmla="val 50000"/>
              <a:gd name="adj2" fmla="val 49968"/>
            </a:avLst>
          </a:prstGeom>
          <a:gradFill rotWithShape="1">
            <a:gsLst>
              <a:gs pos="0">
                <a:srgbClr val="77BDFF"/>
              </a:gs>
              <a:gs pos="100000">
                <a:srgbClr val="0090FF"/>
              </a:gs>
            </a:gsLst>
            <a:lin ang="5400000"/>
          </a:gradFill>
          <a:ln w="9525">
            <a:solidFill>
              <a:srgbClr val="0789E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eaVert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7" name="TextBox 5"/>
          <p:cNvSpPr txBox="1">
            <a:spLocks noChangeArrowheads="1"/>
          </p:cNvSpPr>
          <p:nvPr/>
        </p:nvSpPr>
        <p:spPr bwMode="auto">
          <a:xfrm>
            <a:off x="2759075" y="3679825"/>
            <a:ext cx="51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Oui</a:t>
            </a:r>
          </a:p>
        </p:txBody>
      </p:sp>
      <p:sp>
        <p:nvSpPr>
          <p:cNvPr id="18448" name="TextBox 39"/>
          <p:cNvSpPr txBox="1">
            <a:spLocks noChangeArrowheads="1"/>
          </p:cNvSpPr>
          <p:nvPr/>
        </p:nvSpPr>
        <p:spPr bwMode="auto">
          <a:xfrm>
            <a:off x="5597525" y="3629025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</a:t>
            </a:r>
          </a:p>
        </p:txBody>
      </p:sp>
      <p:sp>
        <p:nvSpPr>
          <p:cNvPr id="18449" name="TextBox 1"/>
          <p:cNvSpPr txBox="1">
            <a:spLocks noChangeArrowheads="1"/>
          </p:cNvSpPr>
          <p:nvPr/>
        </p:nvSpPr>
        <p:spPr bwMode="auto">
          <a:xfrm>
            <a:off x="4483637" y="4410075"/>
            <a:ext cx="13006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Rémission </a:t>
            </a:r>
          </a:p>
          <a:p>
            <a:pPr algn="ctr" defTabSz="457200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partielle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3173413" y="3454400"/>
            <a:ext cx="606425" cy="284163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4937125" y="3397250"/>
            <a:ext cx="658813" cy="282575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H="1">
            <a:off x="5116513" y="4083050"/>
            <a:ext cx="606425" cy="282575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>
            <a:off x="6045200" y="4084638"/>
            <a:ext cx="658813" cy="282575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5148263" y="5133975"/>
            <a:ext cx="0" cy="274638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6707188" y="5164138"/>
            <a:ext cx="0" cy="260350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2992438" y="4149725"/>
            <a:ext cx="0" cy="522288"/>
          </a:xfrm>
          <a:prstGeom prst="straightConnector1">
            <a:avLst/>
          </a:prstGeom>
          <a:noFill/>
          <a:ln w="25400">
            <a:solidFill>
              <a:srgbClr val="0D8BE6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8457" name="Group 41"/>
          <p:cNvGrpSpPr>
            <a:grpSpLocks/>
          </p:cNvGrpSpPr>
          <p:nvPr/>
        </p:nvGrpSpPr>
        <p:grpSpPr bwMode="auto">
          <a:xfrm flipH="1">
            <a:off x="4340225" y="5994400"/>
            <a:ext cx="808038" cy="219075"/>
            <a:chOff x="7108700" y="1498367"/>
            <a:chExt cx="292389" cy="219162"/>
          </a:xfrm>
        </p:grpSpPr>
        <p:cxnSp>
          <p:nvCxnSpPr>
            <p:cNvPr id="62" name="Straight Connector 61"/>
            <p:cNvCxnSpPr>
              <a:cxnSpLocks noChangeShapeType="1"/>
            </p:cNvCxnSpPr>
            <p:nvPr/>
          </p:nvCxnSpPr>
          <p:spPr bwMode="auto">
            <a:xfrm>
              <a:off x="7108700" y="1498367"/>
              <a:ext cx="0" cy="219162"/>
            </a:xfrm>
            <a:prstGeom prst="line">
              <a:avLst/>
            </a:prstGeom>
            <a:noFill/>
            <a:ln w="25400">
              <a:solidFill>
                <a:srgbClr val="0D8BE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3" name="Straight Arrow Connector 62"/>
            <p:cNvCxnSpPr>
              <a:cxnSpLocks noChangeShapeType="1"/>
            </p:cNvCxnSpPr>
            <p:nvPr/>
          </p:nvCxnSpPr>
          <p:spPr bwMode="auto">
            <a:xfrm>
              <a:off x="7108700" y="1717529"/>
              <a:ext cx="292389" cy="0"/>
            </a:xfrm>
            <a:prstGeom prst="straightConnector1">
              <a:avLst/>
            </a:prstGeom>
            <a:noFill/>
            <a:ln w="25400">
              <a:solidFill>
                <a:srgbClr val="0D8BE6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2" name="TextBox 21"/>
          <p:cNvSpPr txBox="1"/>
          <p:nvPr/>
        </p:nvSpPr>
        <p:spPr>
          <a:xfrm>
            <a:off x="4011613" y="6027738"/>
            <a:ext cx="290512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</a:p>
          <a:p>
            <a:pPr lvl="1"/>
            <a:r>
              <a:rPr lang="fr-FR" dirty="0" smtClean="0"/>
              <a:t>Pas d’études de bonne qualité</a:t>
            </a:r>
          </a:p>
          <a:p>
            <a:r>
              <a:rPr lang="fr-FR" dirty="0" err="1" smtClean="0"/>
              <a:t>Ribavirine</a:t>
            </a:r>
            <a:r>
              <a:rPr lang="fr-FR" dirty="0" smtClean="0"/>
              <a:t> PO ou IV. Dose max: 10 mg/kg/8h</a:t>
            </a:r>
          </a:p>
          <a:p>
            <a:pPr lvl="1"/>
            <a:r>
              <a:rPr lang="fr-FR" dirty="0" smtClean="0"/>
              <a:t>Schéma progressif </a:t>
            </a:r>
            <a:r>
              <a:rPr lang="fr-FR" dirty="0" err="1" smtClean="0"/>
              <a:t>ribavirine</a:t>
            </a:r>
            <a:r>
              <a:rPr lang="fr-FR" dirty="0" smtClean="0"/>
              <a:t> systémique</a:t>
            </a:r>
          </a:p>
          <a:p>
            <a:pPr lvl="2"/>
            <a:r>
              <a:rPr lang="fr-FR" dirty="0" smtClean="0"/>
              <a:t>J1: dose de charge 600 mg puis 200 mg/8h</a:t>
            </a:r>
          </a:p>
          <a:p>
            <a:pPr lvl="2"/>
            <a:r>
              <a:rPr lang="fr-FR" dirty="0" smtClean="0"/>
              <a:t>J2: 400 mg/8h</a:t>
            </a:r>
          </a:p>
          <a:p>
            <a:pPr lvl="2"/>
            <a:r>
              <a:rPr lang="fr-FR" dirty="0" smtClean="0"/>
              <a:t>J3: 10 mg/kg/8h</a:t>
            </a:r>
          </a:p>
          <a:p>
            <a:r>
              <a:rPr lang="fr-FR" dirty="0" err="1" smtClean="0"/>
              <a:t>Palivizumab</a:t>
            </a:r>
            <a:r>
              <a:rPr lang="fr-FR" dirty="0" smtClean="0"/>
              <a:t> 15 mg/kg</a:t>
            </a:r>
          </a:p>
          <a:p>
            <a:pPr lvl="1"/>
            <a:r>
              <a:rPr lang="fr-FR" dirty="0" smtClean="0"/>
              <a:t>Monoclonal en ATU</a:t>
            </a:r>
          </a:p>
          <a:p>
            <a:r>
              <a:rPr lang="fr-FR" dirty="0" err="1" smtClean="0"/>
              <a:t>Presatovir</a:t>
            </a:r>
            <a:endParaRPr lang="fr-FR" dirty="0" smtClean="0"/>
          </a:p>
          <a:p>
            <a:pPr lvl="1"/>
            <a:r>
              <a:rPr lang="fr-FR" dirty="0" smtClean="0"/>
              <a:t>En phase II</a:t>
            </a:r>
            <a:endParaRPr lang="fr-FR" dirty="0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VRS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6463" y="5589588"/>
            <a:ext cx="3365024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Gueller</a:t>
            </a:r>
            <a:r>
              <a:rPr lang="fr-FR" dirty="0"/>
              <a:t> et al. </a:t>
            </a:r>
            <a:r>
              <a:rPr lang="fr-FR" dirty="0"/>
              <a:t>TID </a:t>
            </a:r>
            <a:r>
              <a:rPr lang="fr-FR" dirty="0" smtClean="0"/>
              <a:t>2013</a:t>
            </a:r>
            <a:endParaRPr lang="fr-FR" dirty="0"/>
          </a:p>
          <a:p>
            <a:r>
              <a:rPr lang="fr-FR" dirty="0" err="1"/>
              <a:t>Hirsch</a:t>
            </a:r>
            <a:r>
              <a:rPr lang="fr-FR" dirty="0"/>
              <a:t> et al. </a:t>
            </a:r>
            <a:r>
              <a:rPr lang="fr-FR" dirty="0"/>
              <a:t>CID  </a:t>
            </a:r>
            <a:r>
              <a:rPr lang="fr-FR" dirty="0" smtClean="0"/>
              <a:t>2013 </a:t>
            </a:r>
            <a:r>
              <a:rPr lang="fr-FR" dirty="0"/>
              <a:t>(ECIL4)</a:t>
            </a:r>
          </a:p>
        </p:txBody>
      </p:sp>
    </p:spTree>
    <p:extLst>
      <p:ext uri="{BB962C8B-B14F-4D97-AF65-F5344CB8AC3E}">
        <p14:creationId xmlns:p14="http://schemas.microsoft.com/office/powerpoint/2010/main" val="1439368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Un exemple chez un allogreffé</a:t>
            </a:r>
            <a:endParaRPr lang="fr-FR" dirty="0"/>
          </a:p>
        </p:txBody>
      </p:sp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dirty="0"/>
              <a:t>Seul pathogène sur le LBA. </a:t>
            </a:r>
            <a:endParaRPr lang="fr-FR" dirty="0" smtClean="0"/>
          </a:p>
          <a:p>
            <a:r>
              <a:rPr lang="fr-FR" dirty="0" smtClean="0"/>
              <a:t>Mis </a:t>
            </a:r>
            <a:r>
              <a:rPr lang="fr-FR" dirty="0"/>
              <a:t>sous </a:t>
            </a:r>
            <a:r>
              <a:rPr lang="fr-FR" dirty="0" err="1"/>
              <a:t>ribavirine</a:t>
            </a:r>
            <a:r>
              <a:rPr lang="fr-FR" dirty="0"/>
              <a:t>.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3573016"/>
            <a:ext cx="263683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ZoneTexte 3"/>
          <p:cNvSpPr txBox="1">
            <a:spLocks noChangeArrowheads="1"/>
          </p:cNvSpPr>
          <p:nvPr/>
        </p:nvSpPr>
        <p:spPr bwMode="auto">
          <a:xfrm>
            <a:off x="971550" y="2852936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 smtClean="0"/>
              <a:t>9/4</a:t>
            </a:r>
            <a:r>
              <a:rPr lang="fr-FR" dirty="0"/>
              <a:t>			14/4				29/4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634929"/>
            <a:ext cx="28336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3634929"/>
            <a:ext cx="30575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248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5" y="0"/>
            <a:ext cx="9140625" cy="1143000"/>
          </a:xfrm>
        </p:spPr>
        <p:txBody>
          <a:bodyPr/>
          <a:lstStyle/>
          <a:p>
            <a:r>
              <a:rPr lang="fr-FR" sz="3600" dirty="0" smtClean="0"/>
              <a:t>Pas </a:t>
            </a:r>
            <a:r>
              <a:rPr lang="fr-FR" sz="3600" dirty="0"/>
              <a:t>simple le </a:t>
            </a:r>
            <a:r>
              <a:rPr lang="fr-FR" sz="3600" dirty="0" smtClean="0"/>
              <a:t>VRS</a:t>
            </a:r>
            <a:endParaRPr lang="fr-FR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505108"/>
            <a:ext cx="3157980" cy="21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768804"/>
            <a:ext cx="2997771" cy="22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492512" cy="22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24" y="4499468"/>
            <a:ext cx="2880320" cy="22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22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505108"/>
            <a:ext cx="3157980" cy="219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492512" cy="22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768804"/>
            <a:ext cx="2997771" cy="22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1412776"/>
            <a:ext cx="78488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VRS							PCP	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375" y="0"/>
            <a:ext cx="9140625" cy="1143000"/>
          </a:xfrm>
        </p:spPr>
        <p:txBody>
          <a:bodyPr/>
          <a:lstStyle/>
          <a:p>
            <a:r>
              <a:rPr lang="fr-FR" sz="3600" dirty="0" smtClean="0"/>
              <a:t>Pas </a:t>
            </a:r>
            <a:r>
              <a:rPr lang="fr-FR" sz="3600" dirty="0"/>
              <a:t>simple le </a:t>
            </a:r>
            <a:r>
              <a:rPr lang="fr-FR" sz="3600" dirty="0" smtClean="0"/>
              <a:t>VRS</a:t>
            </a:r>
            <a:endParaRPr lang="fr-FR" sz="3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24" y="4499468"/>
            <a:ext cx="2880320" cy="22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46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Parainfluenzae</a:t>
            </a:r>
            <a:endParaRPr lang="fr-FR" dirty="0" smtClean="0"/>
          </a:p>
          <a:p>
            <a:pPr lvl="1"/>
            <a:r>
              <a:rPr lang="fr-FR" dirty="0" smtClean="0"/>
              <a:t>Infection symptomatique 2-7% des hémopathies dont 30% VRI</a:t>
            </a:r>
          </a:p>
          <a:p>
            <a:pPr lvl="1"/>
            <a:r>
              <a:rPr lang="fr-FR" dirty="0" smtClean="0"/>
              <a:t>Cohorte 200 patients (USA): 9% DC J30 si pneumonie</a:t>
            </a:r>
          </a:p>
          <a:p>
            <a:pPr lvl="1"/>
            <a:r>
              <a:rPr lang="fr-FR" dirty="0" err="1" smtClean="0"/>
              <a:t>Ribavirine</a:t>
            </a:r>
            <a:r>
              <a:rPr lang="fr-FR" dirty="0" smtClean="0"/>
              <a:t> +/- </a:t>
            </a:r>
            <a:r>
              <a:rPr lang="fr-FR" dirty="0" err="1" smtClean="0"/>
              <a:t>Ig</a:t>
            </a:r>
            <a:endParaRPr lang="fr-FR" dirty="0" smtClean="0"/>
          </a:p>
          <a:p>
            <a:r>
              <a:rPr lang="fr-FR" dirty="0" err="1" smtClean="0"/>
              <a:t>Metapneumovirus</a:t>
            </a:r>
            <a:endParaRPr lang="fr-FR" dirty="0" smtClean="0"/>
          </a:p>
          <a:p>
            <a:pPr lvl="1"/>
            <a:r>
              <a:rPr lang="fr-FR" dirty="0" smtClean="0"/>
              <a:t>Proche du RSV</a:t>
            </a:r>
          </a:p>
          <a:p>
            <a:pPr lvl="1"/>
            <a:r>
              <a:rPr lang="fr-FR" dirty="0" smtClean="0"/>
              <a:t>Mortalité des pneumonies peut atteindre 43% à J100</a:t>
            </a:r>
          </a:p>
          <a:p>
            <a:pPr lvl="1"/>
            <a:r>
              <a:rPr lang="fr-FR" dirty="0" err="1" smtClean="0"/>
              <a:t>Ribavirine</a:t>
            </a:r>
            <a:r>
              <a:rPr lang="fr-FR" dirty="0" smtClean="0"/>
              <a:t> et/ou </a:t>
            </a:r>
            <a:r>
              <a:rPr lang="fr-FR" dirty="0" err="1" smtClean="0"/>
              <a:t>Ig</a:t>
            </a:r>
            <a:endParaRPr lang="fr-FR" dirty="0" smtClean="0"/>
          </a:p>
          <a:p>
            <a:r>
              <a:rPr lang="fr-FR" dirty="0" smtClean="0"/>
              <a:t>Coronavirus, rhinovirus, </a:t>
            </a:r>
            <a:r>
              <a:rPr lang="fr-FR" dirty="0" err="1" smtClean="0"/>
              <a:t>enterovirus</a:t>
            </a:r>
            <a:r>
              <a:rPr lang="fr-FR" dirty="0" smtClean="0"/>
              <a:t>, </a:t>
            </a:r>
            <a:r>
              <a:rPr lang="fr-FR" dirty="0" err="1" smtClean="0"/>
              <a:t>polyomavirus</a:t>
            </a:r>
            <a:r>
              <a:rPr lang="fr-FR" dirty="0" smtClean="0"/>
              <a:t>, </a:t>
            </a:r>
            <a:r>
              <a:rPr lang="fr-FR" dirty="0" err="1" smtClean="0"/>
              <a:t>bocavirus</a:t>
            </a:r>
            <a:r>
              <a:rPr lang="fr-FR" dirty="0" smtClean="0"/>
              <a:t>   etc… </a:t>
            </a:r>
          </a:p>
          <a:p>
            <a:pPr lvl="1"/>
            <a:r>
              <a:rPr lang="fr-FR" dirty="0" smtClean="0"/>
              <a:t>Pas de recommandations</a:t>
            </a:r>
          </a:p>
          <a:p>
            <a:pPr lvl="1"/>
            <a:r>
              <a:rPr lang="fr-FR" dirty="0" err="1" smtClean="0"/>
              <a:t>Ig</a:t>
            </a:r>
            <a:r>
              <a:rPr lang="fr-FR" dirty="0" smtClean="0"/>
              <a:t> poly</a:t>
            </a:r>
          </a:p>
          <a:p>
            <a:r>
              <a:rPr lang="fr-FR" dirty="0" err="1" smtClean="0"/>
              <a:t>Adenovirus</a:t>
            </a:r>
            <a:endParaRPr lang="fr-FR" dirty="0" smtClean="0"/>
          </a:p>
          <a:p>
            <a:pPr lvl="1"/>
            <a:r>
              <a:rPr lang="fr-FR" dirty="0" err="1"/>
              <a:t>Ig</a:t>
            </a:r>
            <a:r>
              <a:rPr lang="fr-FR" dirty="0"/>
              <a:t> </a:t>
            </a:r>
            <a:r>
              <a:rPr lang="fr-FR" dirty="0" smtClean="0"/>
              <a:t>poly, </a:t>
            </a:r>
            <a:r>
              <a:rPr lang="fr-FR" dirty="0" err="1" smtClean="0"/>
              <a:t>cidofovir</a:t>
            </a:r>
            <a:endParaRPr lang="fr-FR" dirty="0" smtClean="0"/>
          </a:p>
          <a:p>
            <a:pPr lvl="1"/>
            <a:r>
              <a:rPr lang="fr-FR" dirty="0" smtClean="0"/>
              <a:t>CTL</a:t>
            </a:r>
            <a:endParaRPr lang="fr-FR" dirty="0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Autres virus respiratoires: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436096" y="5733256"/>
            <a:ext cx="2835071" cy="92333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/>
              <a:t>Renaud et al. </a:t>
            </a:r>
            <a:r>
              <a:rPr lang="fr-FR" dirty="0"/>
              <a:t>BBMT </a:t>
            </a:r>
            <a:r>
              <a:rPr lang="fr-FR" dirty="0" smtClean="0"/>
              <a:t>2013</a:t>
            </a:r>
            <a:endParaRPr lang="fr-FR" dirty="0"/>
          </a:p>
          <a:p>
            <a:r>
              <a:rPr lang="fr-FR" dirty="0" err="1"/>
              <a:t>Hirsch</a:t>
            </a:r>
            <a:r>
              <a:rPr lang="fr-FR" dirty="0"/>
              <a:t> et al. </a:t>
            </a:r>
            <a:r>
              <a:rPr lang="fr-FR" dirty="0"/>
              <a:t>CID  </a:t>
            </a:r>
            <a:r>
              <a:rPr lang="fr-FR" dirty="0" smtClean="0"/>
              <a:t>2013</a:t>
            </a:r>
            <a:endParaRPr lang="fr-FR" dirty="0"/>
          </a:p>
          <a:p>
            <a:r>
              <a:rPr lang="fr-FR" dirty="0"/>
              <a:t>Manuel et an, CMI </a:t>
            </a:r>
            <a:r>
              <a:rPr lang="fr-FR" dirty="0" smtClean="0"/>
              <a:t>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450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fr-FR" dirty="0" smtClean="0"/>
              <a:t>Revue 87 </a:t>
            </a:r>
            <a:r>
              <a:rPr lang="en-US" altLang="fr-FR" dirty="0" err="1" smtClean="0"/>
              <a:t>transplantés</a:t>
            </a:r>
            <a:r>
              <a:rPr lang="en-US" altLang="fr-FR" dirty="0" smtClean="0"/>
              <a:t> (58 </a:t>
            </a:r>
            <a:r>
              <a:rPr lang="en-US" altLang="fr-FR" dirty="0" err="1" smtClean="0"/>
              <a:t>allo</a:t>
            </a:r>
            <a:r>
              <a:rPr lang="en-US" altLang="fr-FR" dirty="0" smtClean="0"/>
              <a:t>) </a:t>
            </a:r>
            <a:r>
              <a:rPr lang="en-US" altLang="fr-FR" dirty="0" err="1" smtClean="0"/>
              <a:t>en</a:t>
            </a:r>
            <a:r>
              <a:rPr lang="en-US" altLang="fr-FR" dirty="0" smtClean="0"/>
              <a:t> Europe</a:t>
            </a:r>
          </a:p>
          <a:p>
            <a:pPr lvl="1"/>
            <a:r>
              <a:rPr lang="en-US" altLang="fr-FR" dirty="0" smtClean="0"/>
              <a:t>6/10 </a:t>
            </a:r>
            <a:r>
              <a:rPr lang="en-US" altLang="fr-FR" dirty="0" err="1" smtClean="0"/>
              <a:t>pneumonies</a:t>
            </a:r>
            <a:r>
              <a:rPr lang="en-US" altLang="fr-FR" dirty="0" smtClean="0"/>
              <a:t>  chez les </a:t>
            </a:r>
            <a:r>
              <a:rPr lang="en-US" altLang="fr-FR" dirty="0" err="1" smtClean="0"/>
              <a:t>allo</a:t>
            </a:r>
            <a:r>
              <a:rPr lang="en-US" altLang="fr-FR" dirty="0" smtClean="0"/>
              <a:t> HSCT</a:t>
            </a:r>
          </a:p>
          <a:p>
            <a:pPr lvl="1"/>
            <a:r>
              <a:rPr lang="en-US" altLang="fr-FR" dirty="0" smtClean="0"/>
              <a:t>50% </a:t>
            </a:r>
            <a:r>
              <a:rPr lang="en-US" altLang="fr-FR" dirty="0" err="1" smtClean="0"/>
              <a:t>survie</a:t>
            </a:r>
            <a:r>
              <a:rPr lang="en-US" altLang="fr-FR" dirty="0" smtClean="0"/>
              <a:t> à M2</a:t>
            </a:r>
          </a:p>
          <a:p>
            <a:endParaRPr lang="fr-FR" dirty="0" smtClean="0"/>
          </a:p>
          <a:p>
            <a:r>
              <a:rPr lang="fr-FR" altLang="fr-FR" dirty="0"/>
              <a:t>Revue de 138 greffes </a:t>
            </a:r>
            <a:r>
              <a:rPr lang="fr-FR" altLang="fr-FR" dirty="0" err="1"/>
              <a:t>toxo</a:t>
            </a:r>
            <a:r>
              <a:rPr lang="fr-FR" altLang="fr-FR" dirty="0"/>
              <a:t>+ 2013-2017 à St Antoine</a:t>
            </a:r>
          </a:p>
          <a:p>
            <a:pPr lvl="1"/>
            <a:r>
              <a:rPr lang="fr-FR" dirty="0" smtClean="0"/>
              <a:t>7 toxoplasmoses maladie dont 1 pneumonie</a:t>
            </a:r>
          </a:p>
          <a:p>
            <a:pPr lvl="2"/>
            <a:r>
              <a:rPr lang="fr-FR" dirty="0" smtClean="0"/>
              <a:t>LBA+</a:t>
            </a:r>
          </a:p>
          <a:p>
            <a:pPr lvl="2"/>
            <a:r>
              <a:rPr lang="fr-FR" dirty="0" smtClean="0"/>
              <a:t>Diagnostic à J19 (avant prophylaxie)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Parasitoses: Toxoplasmose</a:t>
            </a:r>
            <a:r>
              <a:rPr lang="en-US" alt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8184" y="4509120"/>
            <a:ext cx="283507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err="1"/>
              <a:t>Paccoud</a:t>
            </a:r>
            <a:r>
              <a:rPr lang="fr-FR" dirty="0"/>
              <a:t> et al. BMT  2020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10648" y="3068960"/>
            <a:ext cx="3544560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r>
              <a:rPr lang="fr-FR" dirty="0" smtClean="0"/>
              <a:t>Robert-</a:t>
            </a:r>
            <a:r>
              <a:rPr lang="fr-FR" dirty="0" err="1" smtClean="0"/>
              <a:t>Gangneux</a:t>
            </a:r>
            <a:r>
              <a:rPr lang="fr-FR" dirty="0" smtClean="0"/>
              <a:t> et </a:t>
            </a:r>
            <a:r>
              <a:rPr lang="fr-FR" dirty="0"/>
              <a:t>al. </a:t>
            </a:r>
            <a:r>
              <a:rPr lang="fr-FR" dirty="0" smtClean="0"/>
              <a:t>EID2018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1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7"/>
    </mc:Choice>
    <mc:Fallback xmlns="">
      <p:transition spd="slow" advTm="47707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plus </a:t>
            </a:r>
            <a:r>
              <a:rPr lang="fr-FR" dirty="0" smtClean="0"/>
              <a:t>souvent bactérien</a:t>
            </a:r>
            <a:endParaRPr lang="fr-FR" dirty="0" smtClean="0"/>
          </a:p>
          <a:p>
            <a:pPr lvl="1"/>
            <a:r>
              <a:rPr lang="fr-FR" dirty="0" smtClean="0"/>
              <a:t>Suivre l’évolution des résistances des BGN</a:t>
            </a:r>
          </a:p>
          <a:p>
            <a:pPr lvl="1"/>
            <a:r>
              <a:rPr lang="fr-FR" dirty="0" smtClean="0"/>
              <a:t>Politique antibiotique adaptative</a:t>
            </a:r>
            <a:endParaRPr lang="fr-FR" dirty="0" smtClean="0"/>
          </a:p>
          <a:p>
            <a:r>
              <a:rPr lang="fr-FR" dirty="0" smtClean="0"/>
              <a:t>Du fongique qui sort malgré les prophylaxies</a:t>
            </a:r>
            <a:endParaRPr lang="fr-FR" dirty="0" smtClean="0"/>
          </a:p>
          <a:p>
            <a:pPr lvl="1"/>
            <a:r>
              <a:rPr lang="fr-FR" dirty="0" smtClean="0"/>
              <a:t>Espèces émergentes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ésistances aux azolés</a:t>
            </a:r>
            <a:endParaRPr lang="fr-FR" dirty="0" smtClean="0"/>
          </a:p>
          <a:p>
            <a:r>
              <a:rPr lang="fr-FR" dirty="0" smtClean="0"/>
              <a:t>Les virus</a:t>
            </a:r>
            <a:endParaRPr lang="fr-FR" dirty="0" smtClean="0"/>
          </a:p>
          <a:p>
            <a:pPr lvl="1"/>
            <a:r>
              <a:rPr lang="fr-FR" dirty="0" smtClean="0"/>
              <a:t>Peu de traitements actifs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es conséquences sur la fonction pulmonaire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Pneumonie et allogreffe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0"/>
    </mc:Choice>
    <mc:Fallback xmlns="">
      <p:transition spd="slow" advTm="276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Auto</a:t>
            </a:r>
          </a:p>
          <a:p>
            <a:pPr lvl="1"/>
            <a:r>
              <a:rPr lang="fr-FR" dirty="0" smtClean="0"/>
              <a:t>Le malade est son propre donneur</a:t>
            </a:r>
          </a:p>
          <a:p>
            <a:pPr lvl="1"/>
            <a:r>
              <a:rPr lang="fr-FR" dirty="0" smtClean="0"/>
              <a:t>Aplasie souvent courte 7-14j</a:t>
            </a:r>
          </a:p>
          <a:p>
            <a:pPr lvl="1"/>
            <a:r>
              <a:rPr lang="fr-FR" dirty="0"/>
              <a:t>Pas/peu d’immunosuppression en sortie d’aplasie</a:t>
            </a:r>
          </a:p>
          <a:p>
            <a:pPr lvl="1"/>
            <a:r>
              <a:rPr lang="fr-FR" dirty="0" smtClean="0"/>
              <a:t>Pas de GVH</a:t>
            </a:r>
          </a:p>
          <a:p>
            <a:pPr lvl="1"/>
            <a:r>
              <a:rPr lang="fr-FR" dirty="0" smtClean="0"/>
              <a:t>Le greffon permet de faire une chimiothérapie intense</a:t>
            </a:r>
          </a:p>
          <a:p>
            <a:r>
              <a:rPr lang="fr-FR" dirty="0" smtClean="0"/>
              <a:t>Allo</a:t>
            </a:r>
          </a:p>
          <a:p>
            <a:pPr lvl="1"/>
            <a:r>
              <a:rPr lang="fr-FR" dirty="0" smtClean="0"/>
              <a:t>Il y a un donneur compatible HLA</a:t>
            </a:r>
          </a:p>
          <a:p>
            <a:pPr lvl="1"/>
            <a:r>
              <a:rPr lang="fr-FR" dirty="0" smtClean="0"/>
              <a:t>Aplasie +/- longue selon conditionnement</a:t>
            </a:r>
          </a:p>
          <a:p>
            <a:pPr lvl="1"/>
            <a:r>
              <a:rPr lang="fr-FR" dirty="0" smtClean="0"/>
              <a:t>Immunosuppression constante et risque GVH</a:t>
            </a:r>
          </a:p>
          <a:p>
            <a:pPr lvl="2"/>
            <a:r>
              <a:rPr lang="fr-FR" dirty="0" smtClean="0"/>
              <a:t>Effet GVL recherché à équilibrer</a:t>
            </a:r>
          </a:p>
          <a:p>
            <a:pPr lvl="1"/>
            <a:r>
              <a:rPr lang="fr-FR" dirty="0" smtClean="0"/>
              <a:t>La chimiothérapie de conditionnement permet la prise du greffon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Différences allo vs auto greffe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96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Des périodes à risque différent</a:t>
            </a:r>
          </a:p>
        </p:txBody>
      </p:sp>
      <p:pic>
        <p:nvPicPr>
          <p:cNvPr id="16386" name="Picture 4" descr="Clipboar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13100"/>
            <a:ext cx="7991475" cy="148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11188" y="2636838"/>
            <a:ext cx="8208962" cy="3667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Calibri" pitchFamily="34" charset="0"/>
              </a:rPr>
              <a:t>Induction -&gt; consolidations	  Greffe		</a:t>
            </a:r>
            <a:r>
              <a:rPr lang="fr-FR" b="1" dirty="0" smtClean="0">
                <a:latin typeface="Calibri" pitchFamily="34" charset="0"/>
              </a:rPr>
              <a:t>allo: GVH </a:t>
            </a:r>
            <a:r>
              <a:rPr lang="fr-FR" b="1" dirty="0">
                <a:latin typeface="Calibri" pitchFamily="34" charset="0"/>
              </a:rPr>
              <a:t>chronique / CTCD+ID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3348038" y="2492375"/>
            <a:ext cx="2159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H="1">
            <a:off x="4284663" y="2492375"/>
            <a:ext cx="14287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476375" y="2133600"/>
            <a:ext cx="5832475" cy="3667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alibri" pitchFamily="34" charset="0"/>
              </a:rPr>
              <a:t>Conditionnement		   Prise de greffe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0" y="3690938"/>
            <a:ext cx="827088" cy="6413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alibri" pitchFamily="34" charset="0"/>
              </a:rPr>
              <a:t>500 PNN</a:t>
            </a:r>
          </a:p>
        </p:txBody>
      </p:sp>
    </p:spTree>
    <p:extLst>
      <p:ext uri="{BB962C8B-B14F-4D97-AF65-F5344CB8AC3E}">
        <p14:creationId xmlns:p14="http://schemas.microsoft.com/office/powerpoint/2010/main" val="39341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fr-FR" altLang="fr-FR" dirty="0">
                <a:solidFill>
                  <a:schemeClr val="tx1"/>
                </a:solidFill>
              </a:rPr>
              <a:t>Infection </a:t>
            </a:r>
            <a:r>
              <a:rPr lang="fr-FR" altLang="fr-FR" dirty="0" smtClean="0">
                <a:solidFill>
                  <a:schemeClr val="tx1"/>
                </a:solidFill>
              </a:rPr>
              <a:t>pulmonaires et allogreffe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468997" name="Line 5"/>
          <p:cNvSpPr>
            <a:spLocks noChangeShapeType="1"/>
          </p:cNvSpPr>
          <p:nvPr/>
        </p:nvSpPr>
        <p:spPr bwMode="auto">
          <a:xfrm flipV="1">
            <a:off x="1596870" y="2475460"/>
            <a:ext cx="0" cy="3760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8998" name="Line 6"/>
          <p:cNvSpPr>
            <a:spLocks noChangeShapeType="1"/>
          </p:cNvSpPr>
          <p:nvPr/>
        </p:nvSpPr>
        <p:spPr bwMode="auto">
          <a:xfrm flipV="1">
            <a:off x="3871581" y="2475460"/>
            <a:ext cx="0" cy="3760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8999" name="Line 7"/>
          <p:cNvSpPr>
            <a:spLocks noChangeShapeType="1"/>
          </p:cNvSpPr>
          <p:nvPr/>
        </p:nvSpPr>
        <p:spPr bwMode="auto">
          <a:xfrm flipV="1">
            <a:off x="6329737" y="2545310"/>
            <a:ext cx="0" cy="369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0" name="Line 8"/>
          <p:cNvSpPr>
            <a:spLocks noChangeShapeType="1"/>
          </p:cNvSpPr>
          <p:nvPr/>
        </p:nvSpPr>
        <p:spPr bwMode="auto">
          <a:xfrm flipH="1" flipV="1">
            <a:off x="8542358" y="2545310"/>
            <a:ext cx="1" cy="369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1" name="Rectangle 9"/>
          <p:cNvSpPr>
            <a:spLocks noChangeArrowheads="1"/>
          </p:cNvSpPr>
          <p:nvPr/>
        </p:nvSpPr>
        <p:spPr bwMode="auto">
          <a:xfrm>
            <a:off x="1405307" y="6230639"/>
            <a:ext cx="43038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J0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3417713" y="6227642"/>
            <a:ext cx="927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J15-45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3" name="Rectangle 11"/>
          <p:cNvSpPr>
            <a:spLocks noChangeArrowheads="1"/>
          </p:cNvSpPr>
          <p:nvPr/>
        </p:nvSpPr>
        <p:spPr bwMode="auto">
          <a:xfrm>
            <a:off x="5972539" y="6260482"/>
            <a:ext cx="73942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J100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4" name="Rectangle 12"/>
          <p:cNvSpPr>
            <a:spLocks noChangeArrowheads="1"/>
          </p:cNvSpPr>
          <p:nvPr/>
        </p:nvSpPr>
        <p:spPr bwMode="auto">
          <a:xfrm>
            <a:off x="7920544" y="6236248"/>
            <a:ext cx="106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J360et +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7" name="Rectangle 15"/>
          <p:cNvSpPr>
            <a:spLocks noChangeArrowheads="1"/>
          </p:cNvSpPr>
          <p:nvPr/>
        </p:nvSpPr>
        <p:spPr bwMode="auto">
          <a:xfrm>
            <a:off x="1651198" y="1340768"/>
            <a:ext cx="2098675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Neutropénie</a:t>
            </a:r>
          </a:p>
          <a:p>
            <a:pPr algn="ctr" eaLnBrk="0" hangingPunct="0">
              <a:spcBef>
                <a:spcPts val="0"/>
              </a:spcBef>
            </a:pPr>
            <a:r>
              <a:rPr lang="fr-FR" alt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Mucite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-KT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8" name="Rectangle 16"/>
          <p:cNvSpPr>
            <a:spLocks noChangeArrowheads="1"/>
          </p:cNvSpPr>
          <p:nvPr/>
        </p:nvSpPr>
        <p:spPr bwMode="auto">
          <a:xfrm>
            <a:off x="4021335" y="1340768"/>
            <a:ext cx="2100263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immunité</a:t>
            </a:r>
          </a:p>
          <a:p>
            <a:pPr algn="ctr" eaLnBrk="0" hangingPunct="0">
              <a:spcBef>
                <a:spcPts val="0"/>
              </a:spcBef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ellulaire et humorale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6324798" y="1340768"/>
            <a:ext cx="2237628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fr-FR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hum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diversification répertoire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15" name="Rectangle 23"/>
          <p:cNvSpPr>
            <a:spLocks noChangeArrowheads="1"/>
          </p:cNvSpPr>
          <p:nvPr/>
        </p:nvSpPr>
        <p:spPr bwMode="auto">
          <a:xfrm>
            <a:off x="3881263" y="3702151"/>
            <a:ext cx="4132263" cy="366713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fr-FR" alt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FR" alt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grippe, VRS, PIV, MPV, ADV…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16" name="Line 24"/>
          <p:cNvSpPr>
            <a:spLocks noChangeShapeType="1"/>
          </p:cNvSpPr>
          <p:nvPr/>
        </p:nvSpPr>
        <p:spPr bwMode="auto">
          <a:xfrm>
            <a:off x="2530673" y="5104583"/>
            <a:ext cx="5961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17" name="Rectangle 25"/>
          <p:cNvSpPr>
            <a:spLocks noChangeArrowheads="1"/>
          </p:cNvSpPr>
          <p:nvPr/>
        </p:nvSpPr>
        <p:spPr bwMode="auto">
          <a:xfrm>
            <a:off x="2530673" y="4998220"/>
            <a:ext cx="1490662" cy="25876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18" name="Rectangle 26"/>
          <p:cNvSpPr>
            <a:spLocks noChangeArrowheads="1"/>
          </p:cNvSpPr>
          <p:nvPr/>
        </p:nvSpPr>
        <p:spPr bwMode="auto">
          <a:xfrm>
            <a:off x="5308798" y="4998220"/>
            <a:ext cx="2032000" cy="25876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</a:t>
            </a:r>
          </a:p>
        </p:txBody>
      </p:sp>
      <p:sp>
        <p:nvSpPr>
          <p:cNvPr id="469020" name="Rectangle 28"/>
          <p:cNvSpPr>
            <a:spLocks noChangeArrowheads="1"/>
          </p:cNvSpPr>
          <p:nvPr/>
        </p:nvSpPr>
        <p:spPr bwMode="auto">
          <a:xfrm>
            <a:off x="3838202" y="4140872"/>
            <a:ext cx="4724224" cy="215900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CMV</a:t>
            </a:r>
          </a:p>
        </p:txBody>
      </p:sp>
      <p:sp>
        <p:nvSpPr>
          <p:cNvPr id="469023" name="Rectangle 31"/>
          <p:cNvSpPr>
            <a:spLocks noChangeArrowheads="1"/>
          </p:cNvSpPr>
          <p:nvPr/>
        </p:nvSpPr>
        <p:spPr bwMode="auto">
          <a:xfrm>
            <a:off x="5715198" y="5790507"/>
            <a:ext cx="2370137" cy="21590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Pneumocystis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24" name="Line 32"/>
          <p:cNvSpPr>
            <a:spLocks noChangeShapeType="1"/>
          </p:cNvSpPr>
          <p:nvPr/>
        </p:nvSpPr>
        <p:spPr bwMode="auto">
          <a:xfrm flipV="1">
            <a:off x="1596870" y="6246665"/>
            <a:ext cx="6945490" cy="138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2152848" y="4428904"/>
            <a:ext cx="6409578" cy="215900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HHV6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64950" y="836712"/>
            <a:ext cx="3594955" cy="30777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Adapté de ASBMT/EBMT/CDC/IDSA </a:t>
            </a:r>
            <a:r>
              <a:rPr lang="fr-FR" sz="1400" dirty="0"/>
              <a:t>2009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1582935" y="2475907"/>
            <a:ext cx="2288646" cy="503236"/>
          </a:xfrm>
          <a:prstGeom prst="rect">
            <a:avLst/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BGN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1582936" y="3050706"/>
            <a:ext cx="3162424" cy="450302"/>
          </a:xfrm>
          <a:prstGeom prst="rect">
            <a:avLst/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CG+</a:t>
            </a:r>
            <a:endParaRPr lang="fr-FR" altLang="fr-FR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6324798" y="2979143"/>
            <a:ext cx="2217562" cy="288925"/>
          </a:xfrm>
          <a:prstGeom prst="rect">
            <a:avLst/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Bactéries encapsulées</a:t>
            </a:r>
            <a:endParaRPr lang="fr-FR" altLang="fr-FR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1263" y="2620978"/>
            <a:ext cx="2453217" cy="217726"/>
          </a:xfrm>
          <a:prstGeom prst="rect">
            <a:avLst/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762000" eaLnBrk="0" hangingPunct="0"/>
            <a:endParaRPr lang="fr-FR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11039" y="2730893"/>
            <a:ext cx="2231321" cy="108863"/>
          </a:xfrm>
          <a:prstGeom prst="rect">
            <a:avLst/>
          </a:prstGeom>
          <a:solidFill>
            <a:srgbClr val="66FF33"/>
          </a:solidFill>
          <a:ln w="1270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762000" eaLnBrk="0" hangingPunct="0"/>
            <a:endParaRPr lang="fr-FR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596870" y="3885507"/>
            <a:ext cx="2274711" cy="183357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fr-FR" alt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FR" alt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grippe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2513111" y="5421959"/>
            <a:ext cx="5961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2513111" y="5315596"/>
            <a:ext cx="1490662" cy="129381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Mucor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6"/>
          <p:cNvSpPr>
            <a:spLocks noChangeArrowheads="1"/>
          </p:cNvSpPr>
          <p:nvPr/>
        </p:nvSpPr>
        <p:spPr bwMode="auto">
          <a:xfrm>
            <a:off x="5291236" y="5315596"/>
            <a:ext cx="2032000" cy="129381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Mucor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2873151" y="5723162"/>
            <a:ext cx="944984" cy="129381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Toxo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871581" y="2358234"/>
            <a:ext cx="2439458" cy="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5580112" y="2070202"/>
            <a:ext cx="2952328" cy="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4272868" y="2075980"/>
            <a:ext cx="1092082" cy="28225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GVH Aigue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6445566" y="2075980"/>
            <a:ext cx="1625482" cy="28225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GVH chronique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3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Penser aux pneumopathies non infectieuses</a:t>
            </a:r>
            <a:endParaRPr lang="fr-FR" dirty="0"/>
          </a:p>
        </p:txBody>
      </p:sp>
      <p:sp>
        <p:nvSpPr>
          <p:cNvPr id="4" name="AutoShape 2" descr="Fig.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 flipV="1">
            <a:off x="1596870" y="2475460"/>
            <a:ext cx="0" cy="3760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871581" y="2475460"/>
            <a:ext cx="0" cy="3760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V="1">
            <a:off x="6329737" y="2545310"/>
            <a:ext cx="0" cy="369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8542358" y="2545310"/>
            <a:ext cx="1" cy="3690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405307" y="6230639"/>
            <a:ext cx="43038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J0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3417713" y="6227642"/>
            <a:ext cx="927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J15-45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5972539" y="6260482"/>
            <a:ext cx="73942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J100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7920544" y="6236248"/>
            <a:ext cx="106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J360et +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651198" y="1340768"/>
            <a:ext cx="2098675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Neutropénie</a:t>
            </a:r>
          </a:p>
          <a:p>
            <a:pPr algn="ctr" eaLnBrk="0" hangingPunct="0">
              <a:spcBef>
                <a:spcPts val="0"/>
              </a:spcBef>
            </a:pPr>
            <a:r>
              <a:rPr lang="fr-FR" altLang="fr-FR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Mucite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-KT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4021335" y="1340768"/>
            <a:ext cx="2100263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immunité</a:t>
            </a:r>
          </a:p>
          <a:p>
            <a:pPr algn="ctr" eaLnBrk="0" hangingPunct="0">
              <a:spcBef>
                <a:spcPts val="0"/>
              </a:spcBef>
            </a:pP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ellulaire et humorale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6324798" y="1340768"/>
            <a:ext cx="2237628" cy="58541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fr-FR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fr-FR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hum </a:t>
            </a:r>
            <a:r>
              <a:rPr lang="fr-FR" alt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diversification répertoire</a:t>
            </a:r>
            <a:endParaRPr lang="fr-FR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/>
        </p:nvSpPr>
        <p:spPr bwMode="auto">
          <a:xfrm>
            <a:off x="3881263" y="3702151"/>
            <a:ext cx="4132263" cy="366713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fr-FR" alt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FR" alt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grippe, VRS, PIV, MPV, ADV…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2530673" y="5104583"/>
            <a:ext cx="5961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2530673" y="4998220"/>
            <a:ext cx="1490662" cy="2587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</a:t>
            </a: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5308798" y="4998220"/>
            <a:ext cx="2032000" cy="2587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Asperg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3838202" y="4140872"/>
            <a:ext cx="4724224" cy="215900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CMV</a:t>
            </a: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5715198" y="5790507"/>
            <a:ext cx="2370137" cy="2159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Pneumocystis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Line 32"/>
          <p:cNvSpPr>
            <a:spLocks noChangeShapeType="1"/>
          </p:cNvSpPr>
          <p:nvPr/>
        </p:nvSpPr>
        <p:spPr bwMode="auto">
          <a:xfrm flipV="1">
            <a:off x="1596870" y="6246665"/>
            <a:ext cx="6945490" cy="138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2152848" y="4428904"/>
            <a:ext cx="6409578" cy="215900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HHV6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582935" y="2475907"/>
            <a:ext cx="2288646" cy="503236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BGN</a:t>
            </a: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1582936" y="3050706"/>
            <a:ext cx="3162424" cy="450302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CG+</a:t>
            </a:r>
            <a:endParaRPr lang="fr-FR" altLang="fr-FR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324798" y="2979143"/>
            <a:ext cx="2217562" cy="288925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Bactéries encapsulées</a:t>
            </a:r>
            <a:endParaRPr lang="fr-FR" altLang="fr-FR" b="1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1263" y="2620978"/>
            <a:ext cx="2453217" cy="217726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endParaRPr lang="fr-FR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11039" y="2730893"/>
            <a:ext cx="2231321" cy="108863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8900000" scaled="1"/>
            <a:tileRect/>
          </a:gradFill>
          <a:ln w="12700">
            <a:solidFill>
              <a:srgbClr val="66FF33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endParaRPr lang="fr-FR" b="1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596870" y="3885507"/>
            <a:ext cx="2274711" cy="183357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fr-FR" altLang="fr-FR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fr-FR" alt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grippe</a:t>
            </a: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2513111" y="5421959"/>
            <a:ext cx="5961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2513111" y="5315596"/>
            <a:ext cx="1490662" cy="12938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Mucor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291236" y="5315596"/>
            <a:ext cx="2032000" cy="12938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Mucor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2873151" y="5723162"/>
            <a:ext cx="944984" cy="129381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Toxo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3871581" y="2358234"/>
            <a:ext cx="2439458" cy="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5580112" y="2070202"/>
            <a:ext cx="2952328" cy="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4272868" y="2075980"/>
            <a:ext cx="1092082" cy="2822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GVH Aigue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6445566" y="2075980"/>
            <a:ext cx="1625482" cy="2822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GVH chronique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5172627" y="6041332"/>
            <a:ext cx="2085680" cy="371254"/>
          </a:xfrm>
          <a:prstGeom prst="rect">
            <a:avLst/>
          </a:prstGeom>
          <a:solidFill>
            <a:srgbClr val="FF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3233256" y="5411411"/>
            <a:ext cx="1111557" cy="371254"/>
          </a:xfrm>
          <a:prstGeom prst="rect">
            <a:avLst/>
          </a:prstGeom>
          <a:solidFill>
            <a:srgbClr val="FF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MVO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7258307" y="5025684"/>
            <a:ext cx="1304119" cy="371254"/>
          </a:xfrm>
          <a:prstGeom prst="rect">
            <a:avLst/>
          </a:prstGeom>
          <a:solidFill>
            <a:srgbClr val="FF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fr-FR" altLang="fr-F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altLang="fr-F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blit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2530673" y="5883002"/>
            <a:ext cx="2473375" cy="371254"/>
          </a:xfrm>
          <a:prstGeom prst="rect">
            <a:avLst/>
          </a:prstGeom>
          <a:solidFill>
            <a:srgbClr val="FF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 </a:t>
            </a:r>
            <a:r>
              <a:rPr lang="fr-FR" altLang="fr-F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alv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auto">
          <a:xfrm>
            <a:off x="2111870" y="4751363"/>
            <a:ext cx="1111557" cy="371254"/>
          </a:xfrm>
          <a:prstGeom prst="rect">
            <a:avLst/>
          </a:prstGeom>
          <a:solidFill>
            <a:srgbClr val="FF00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fr-FR" alt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SPG</a:t>
            </a:r>
            <a:endParaRPr lang="fr-FR" alt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0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</a:p>
          <a:p>
            <a:pPr lvl="1"/>
            <a:r>
              <a:rPr lang="fr-FR" sz="2800" b="1" dirty="0">
                <a:solidFill>
                  <a:srgbClr val="FF0000"/>
                </a:solidFill>
              </a:rPr>
              <a:t>Pneumonie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Bactériémie sans foyer</a:t>
            </a:r>
          </a:p>
          <a:p>
            <a:pPr lvl="1"/>
            <a:r>
              <a:rPr lang="fr-FR" dirty="0" smtClean="0"/>
              <a:t>Cathéters</a:t>
            </a:r>
          </a:p>
          <a:p>
            <a:pPr lvl="1"/>
            <a:r>
              <a:rPr lang="fr-FR" dirty="0" smtClean="0"/>
              <a:t>Peau et tissus mous</a:t>
            </a:r>
          </a:p>
          <a:p>
            <a:pPr lvl="1"/>
            <a:r>
              <a:rPr lang="fr-FR" dirty="0" smtClean="0"/>
              <a:t>Digestif</a:t>
            </a:r>
          </a:p>
          <a:p>
            <a:pPr lvl="1"/>
            <a:r>
              <a:rPr lang="fr-FR" dirty="0" smtClean="0"/>
              <a:t>Urinaire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pathogènes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4788024" y="1484784"/>
            <a:ext cx="3312368" cy="504056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fr-FR" dirty="0" smtClean="0"/>
              <a:t>Bactéries</a:t>
            </a:r>
          </a:p>
          <a:p>
            <a:pPr lvl="2"/>
            <a:r>
              <a:rPr lang="fr-FR" dirty="0" smtClean="0"/>
              <a:t>BGN</a:t>
            </a:r>
          </a:p>
          <a:p>
            <a:pPr lvl="2"/>
            <a:r>
              <a:rPr lang="fr-FR" dirty="0" smtClean="0"/>
              <a:t>CG+</a:t>
            </a:r>
          </a:p>
          <a:p>
            <a:pPr lvl="2"/>
            <a:r>
              <a:rPr lang="fr-FR" i="1" dirty="0" err="1" smtClean="0"/>
              <a:t>Nocardia</a:t>
            </a:r>
            <a:endParaRPr lang="fr-FR" i="1" dirty="0" smtClean="0"/>
          </a:p>
          <a:p>
            <a:pPr lvl="2"/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Mycobactéries</a:t>
            </a:r>
          </a:p>
          <a:p>
            <a:pPr lvl="1"/>
            <a:r>
              <a:rPr lang="fr-FR" dirty="0" err="1" smtClean="0"/>
              <a:t>Fungi</a:t>
            </a:r>
            <a:endParaRPr lang="fr-FR" dirty="0" smtClean="0"/>
          </a:p>
          <a:p>
            <a:pPr lvl="2"/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Aspergillus</a:t>
            </a:r>
          </a:p>
          <a:p>
            <a:pPr lvl="2"/>
            <a:r>
              <a:rPr lang="fr-FR" dirty="0" smtClean="0"/>
              <a:t>Mucor</a:t>
            </a:r>
          </a:p>
          <a:p>
            <a:pPr lvl="2"/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Pneumocystis</a:t>
            </a:r>
            <a:endParaRPr lang="fr-F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fr-FR" dirty="0" smtClean="0"/>
              <a:t>Autres </a:t>
            </a:r>
            <a:r>
              <a:rPr lang="fr-FR" dirty="0" err="1"/>
              <a:t>fungi</a:t>
            </a:r>
            <a:endParaRPr lang="fr-FR" dirty="0"/>
          </a:p>
          <a:p>
            <a:pPr lvl="1"/>
            <a:r>
              <a:rPr lang="fr-FR" dirty="0" smtClean="0"/>
              <a:t>Virus</a:t>
            </a:r>
          </a:p>
          <a:p>
            <a:pPr lvl="2"/>
            <a:r>
              <a:rPr lang="fr-FR" dirty="0"/>
              <a:t>Virus respiratoires</a:t>
            </a:r>
          </a:p>
          <a:p>
            <a:pPr lvl="2"/>
            <a:r>
              <a:rPr lang="fr-FR" i="1" dirty="0" smtClean="0"/>
              <a:t>Herpes </a:t>
            </a:r>
            <a:r>
              <a:rPr lang="fr-FR" i="1" dirty="0" err="1" smtClean="0"/>
              <a:t>viridae</a:t>
            </a:r>
            <a:endParaRPr lang="fr-FR" i="1" dirty="0" smtClean="0"/>
          </a:p>
          <a:p>
            <a:pPr lvl="1"/>
            <a:r>
              <a:rPr lang="fr-FR" dirty="0" smtClean="0"/>
              <a:t>Parasites</a:t>
            </a:r>
          </a:p>
          <a:p>
            <a:pPr lvl="2"/>
            <a:r>
              <a:rPr lang="fr-FR" i="1" dirty="0" err="1" smtClean="0"/>
              <a:t>Toxoplasma</a:t>
            </a:r>
            <a:endParaRPr lang="fr-FR" i="1" dirty="0" smtClean="0"/>
          </a:p>
          <a:p>
            <a:pPr lvl="2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2987823" y="2519184"/>
            <a:ext cx="1696409" cy="26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54"/>
    </mc:Choice>
    <mc:Fallback xmlns="">
      <p:transition spd="slow" advTm="4335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19034</TotalTime>
  <Words>2273</Words>
  <Application>Microsoft Office PowerPoint</Application>
  <PresentationFormat>Affichage à l'écran (4:3)</PresentationFormat>
  <Paragraphs>550</Paragraphs>
  <Slides>46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1_Concourse</vt:lpstr>
      <vt:lpstr>Infections pulmonaires du transplanté de moelle osseuse ou de cellules souches hématopoïétiques</vt:lpstr>
      <vt:lpstr>Liens d’intérêts / 5 ans</vt:lpstr>
      <vt:lpstr>Combien de patients concernés ?</vt:lpstr>
      <vt:lpstr>Schéma général d’une prise en charge hématologique</vt:lpstr>
      <vt:lpstr>Différences allo vs auto greffe</vt:lpstr>
      <vt:lpstr>Des périodes à risque différent</vt:lpstr>
      <vt:lpstr>Infection pulmonaires et allogreffe</vt:lpstr>
      <vt:lpstr>Penser aux pneumopathies non infectieuses</vt:lpstr>
      <vt:lpstr>Les pathogènes</vt:lpstr>
      <vt:lpstr>Etude nationale espagnole</vt:lpstr>
      <vt:lpstr>Etude Barcelone</vt:lpstr>
      <vt:lpstr>Prélèvements respiratoires allogreffe Lille 2023</vt:lpstr>
      <vt:lpstr>Etude 16 réa Françaises</vt:lpstr>
      <vt:lpstr>194 diagnostics chez 173/219 (79%) patients</vt:lpstr>
      <vt:lpstr>Résultats: diagnostic non invasif</vt:lpstr>
      <vt:lpstr>Surmortalité des allogreffés en réanimation</vt:lpstr>
      <vt:lpstr>Quels tests diagnostics en 2019 et en 2024 ?</vt:lpstr>
      <vt:lpstr>LBA</vt:lpstr>
      <vt:lpstr>Bientôt la métagénomique ?</vt:lpstr>
      <vt:lpstr>Imagerie peu discriminante</vt:lpstr>
      <vt:lpstr>Les prophylaxies et vaccinations </vt:lpstr>
      <vt:lpstr>Les stratégies ATB pour les pneumonies</vt:lpstr>
      <vt:lpstr>Le problème en France et en Europe c’est le niveau de résistance des BGN</vt:lpstr>
      <vt:lpstr>Antibioprophylaxie neutropénie en France</vt:lpstr>
      <vt:lpstr>Recommandations européennes (ECIL4): Paramètres du choix ATB</vt:lpstr>
      <vt:lpstr>Recos ECIL 2011: éval à 24-72h</vt:lpstr>
      <vt:lpstr>Recos ECIL 2011: : durées de traitement</vt:lpstr>
      <vt:lpstr>Recommandations anti CG+</vt:lpstr>
      <vt:lpstr>Stratégie ATB: exemple Lillois</vt:lpstr>
      <vt:lpstr>Prise en compte du risque EPC: exemple</vt:lpstr>
      <vt:lpstr>Si décision de couvrir le fongique:</vt:lpstr>
      <vt:lpstr>Pas simple de ≠ aspergillose et mucor</vt:lpstr>
      <vt:lpstr>Sans compter les bactéries</vt:lpstr>
      <vt:lpstr>Traitement pneumonies à mucor et autres moisissures (ECIL)</vt:lpstr>
      <vt:lpstr>Pneumonies virales et alloHSCT</vt:lpstr>
      <vt:lpstr>Pneumonies virales</vt:lpstr>
      <vt:lpstr>Virus en cause</vt:lpstr>
      <vt:lpstr>COVID-19</vt:lpstr>
      <vt:lpstr>Traitement grippe et ID</vt:lpstr>
      <vt:lpstr>VRS</vt:lpstr>
      <vt:lpstr>Un exemple chez un allogreffé</vt:lpstr>
      <vt:lpstr>Pas simple le VRS</vt:lpstr>
      <vt:lpstr>Pas simple le VRS</vt:lpstr>
      <vt:lpstr>Autres virus respiratoires:</vt:lpstr>
      <vt:lpstr>Parasitoses: Toxoplasmose </vt:lpstr>
      <vt:lpstr>Pneumonie et allogreffe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939</cp:revision>
  <dcterms:created xsi:type="dcterms:W3CDTF">2010-11-21T17:00:31Z</dcterms:created>
  <dcterms:modified xsi:type="dcterms:W3CDTF">2024-04-12T22:25:51Z</dcterms:modified>
</cp:coreProperties>
</file>