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83"/>
  </p:notesMasterIdLst>
  <p:handoutMasterIdLst>
    <p:handoutMasterId r:id="rId84"/>
  </p:handoutMasterIdLst>
  <p:sldIdLst>
    <p:sldId id="710" r:id="rId2"/>
    <p:sldId id="711" r:id="rId3"/>
    <p:sldId id="712" r:id="rId4"/>
    <p:sldId id="713" r:id="rId5"/>
    <p:sldId id="800" r:id="rId6"/>
    <p:sldId id="795" r:id="rId7"/>
    <p:sldId id="714" r:id="rId8"/>
    <p:sldId id="717" r:id="rId9"/>
    <p:sldId id="715" r:id="rId10"/>
    <p:sldId id="718" r:id="rId11"/>
    <p:sldId id="719" r:id="rId12"/>
    <p:sldId id="720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28" r:id="rId21"/>
    <p:sldId id="729" r:id="rId22"/>
    <p:sldId id="730" r:id="rId23"/>
    <p:sldId id="731" r:id="rId24"/>
    <p:sldId id="803" r:id="rId25"/>
    <p:sldId id="732" r:id="rId26"/>
    <p:sldId id="734" r:id="rId27"/>
    <p:sldId id="735" r:id="rId28"/>
    <p:sldId id="736" r:id="rId29"/>
    <p:sldId id="737" r:id="rId30"/>
    <p:sldId id="738" r:id="rId31"/>
    <p:sldId id="739" r:id="rId32"/>
    <p:sldId id="740" r:id="rId33"/>
    <p:sldId id="796" r:id="rId34"/>
    <p:sldId id="745" r:id="rId35"/>
    <p:sldId id="746" r:id="rId36"/>
    <p:sldId id="799" r:id="rId37"/>
    <p:sldId id="748" r:id="rId38"/>
    <p:sldId id="749" r:id="rId39"/>
    <p:sldId id="750" r:id="rId40"/>
    <p:sldId id="751" r:id="rId41"/>
    <p:sldId id="752" r:id="rId42"/>
    <p:sldId id="753" r:id="rId43"/>
    <p:sldId id="754" r:id="rId44"/>
    <p:sldId id="755" r:id="rId45"/>
    <p:sldId id="756" r:id="rId46"/>
    <p:sldId id="757" r:id="rId47"/>
    <p:sldId id="758" r:id="rId48"/>
    <p:sldId id="759" r:id="rId49"/>
    <p:sldId id="760" r:id="rId50"/>
    <p:sldId id="761" r:id="rId51"/>
    <p:sldId id="804" r:id="rId52"/>
    <p:sldId id="762" r:id="rId53"/>
    <p:sldId id="764" r:id="rId54"/>
    <p:sldId id="765" r:id="rId55"/>
    <p:sldId id="766" r:id="rId56"/>
    <p:sldId id="767" r:id="rId57"/>
    <p:sldId id="805" r:id="rId58"/>
    <p:sldId id="769" r:id="rId59"/>
    <p:sldId id="770" r:id="rId60"/>
    <p:sldId id="773" r:id="rId61"/>
    <p:sldId id="772" r:id="rId62"/>
    <p:sldId id="780" r:id="rId63"/>
    <p:sldId id="777" r:id="rId64"/>
    <p:sldId id="778" r:id="rId65"/>
    <p:sldId id="779" r:id="rId66"/>
    <p:sldId id="781" r:id="rId67"/>
    <p:sldId id="782" r:id="rId68"/>
    <p:sldId id="806" r:id="rId69"/>
    <p:sldId id="784" r:id="rId70"/>
    <p:sldId id="785" r:id="rId71"/>
    <p:sldId id="807" r:id="rId72"/>
    <p:sldId id="813" r:id="rId73"/>
    <p:sldId id="801" r:id="rId74"/>
    <p:sldId id="808" r:id="rId75"/>
    <p:sldId id="802" r:id="rId76"/>
    <p:sldId id="793" r:id="rId77"/>
    <p:sldId id="809" r:id="rId78"/>
    <p:sldId id="810" r:id="rId79"/>
    <p:sldId id="811" r:id="rId80"/>
    <p:sldId id="812" r:id="rId81"/>
    <p:sldId id="794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66FF"/>
    <a:srgbClr val="FF00FF"/>
    <a:srgbClr val="FF0000"/>
    <a:srgbClr val="0033CC"/>
    <a:srgbClr val="66FF33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27" autoAdjust="0"/>
    <p:restoredTop sz="95652" autoAdjust="0"/>
  </p:normalViewPr>
  <p:slideViewPr>
    <p:cSldViewPr>
      <p:cViewPr varScale="1">
        <p:scale>
          <a:sx n="77" d="100"/>
          <a:sy n="77" d="100"/>
        </p:scale>
        <p:origin x="-10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3639545056868"/>
          <c:y val="7.618396327573046E-2"/>
          <c:w val="0.73285804899387574"/>
          <c:h val="0.80870701717288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Feuil1!$A$2:$A$14</c:f>
              <c:strCache>
                <c:ptCount val="13"/>
                <c:pt idx="0">
                  <c:v>Poumon</c:v>
                </c:pt>
                <c:pt idx="1">
                  <c:v>Sein</c:v>
                </c:pt>
                <c:pt idx="2">
                  <c:v>LNH</c:v>
                </c:pt>
                <c:pt idx="3">
                  <c:v>Autre hémato</c:v>
                </c:pt>
                <c:pt idx="4">
                  <c:v>Dig</c:v>
                </c:pt>
                <c:pt idx="5">
                  <c:v>Os</c:v>
                </c:pt>
                <c:pt idx="6">
                  <c:v>Autres</c:v>
                </c:pt>
                <c:pt idx="7">
                  <c:v>Colon</c:v>
                </c:pt>
                <c:pt idx="8">
                  <c:v>Vessie</c:v>
                </c:pt>
                <c:pt idx="9">
                  <c:v>ORL</c:v>
                </c:pt>
                <c:pt idx="10">
                  <c:v>Gynéco</c:v>
                </c:pt>
                <c:pt idx="11">
                  <c:v>Prostate</c:v>
                </c:pt>
                <c:pt idx="12">
                  <c:v>Ovaire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2699</c:v>
                </c:pt>
                <c:pt idx="1">
                  <c:v>1857</c:v>
                </c:pt>
                <c:pt idx="2">
                  <c:v>1150</c:v>
                </c:pt>
                <c:pt idx="3">
                  <c:v>744</c:v>
                </c:pt>
                <c:pt idx="4">
                  <c:v>638</c:v>
                </c:pt>
                <c:pt idx="5">
                  <c:v>561</c:v>
                </c:pt>
                <c:pt idx="6">
                  <c:v>539</c:v>
                </c:pt>
                <c:pt idx="7">
                  <c:v>531</c:v>
                </c:pt>
                <c:pt idx="8">
                  <c:v>406</c:v>
                </c:pt>
                <c:pt idx="9">
                  <c:v>360</c:v>
                </c:pt>
                <c:pt idx="10">
                  <c:v>327</c:v>
                </c:pt>
                <c:pt idx="11">
                  <c:v>218</c:v>
                </c:pt>
                <c:pt idx="12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BB-401D-89C5-9EF1BCD4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10176"/>
        <c:axId val="178554752"/>
      </c:barChart>
      <c:catAx>
        <c:axId val="153410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78554752"/>
        <c:crosses val="autoZero"/>
        <c:auto val="1"/>
        <c:lblAlgn val="ctr"/>
        <c:lblOffset val="100"/>
        <c:noMultiLvlLbl val="0"/>
      </c:catAx>
      <c:valAx>
        <c:axId val="178554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41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17/03/2024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17/03/2024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A0299-38AC-4CA1-8AF8-710D8FF6DACA}" type="slidenum">
              <a:rPr lang="fr-FR" smtClean="0">
                <a:latin typeface="Arial" pitchFamily="34" charset="0"/>
              </a:rPr>
              <a:pPr>
                <a:defRPr/>
              </a:pPr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6275"/>
            <a:ext cx="4618037" cy="3463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59275"/>
            <a:ext cx="5018087" cy="4114800"/>
          </a:xfrm>
          <a:noFill/>
        </p:spPr>
        <p:txBody>
          <a:bodyPr wrap="square" lIns="93702" tIns="46851" rIns="93702" bIns="468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C2277-86B6-4667-B09B-52D4180F89B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9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68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0655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3/17/2024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4504-5804-4A7A-8917-59733179E6D6}" type="datetimeFigureOut">
              <a:rPr lang="en-US"/>
              <a:pPr>
                <a:defRPr/>
              </a:pPr>
              <a:t>3/17/2024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186F-12AC-416A-9557-929EF1C36D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136582" cy="1296987"/>
          </a:xfrm>
        </p:spPr>
        <p:txBody>
          <a:bodyPr/>
          <a:lstStyle/>
          <a:p>
            <a:pPr>
              <a:defRPr/>
            </a:pPr>
            <a:r>
              <a:rPr lang="fr-FR" sz="4800" dirty="0" smtClean="0"/>
              <a:t>Neutropénie fébrile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1500" y="980728"/>
            <a:ext cx="9155500" cy="107721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DU d’Antibiothérapie </a:t>
            </a:r>
          </a:p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et de Chimiothérapie Anti Infectieuse </a:t>
            </a:r>
            <a:endParaRPr lang="fr-FR" sz="2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Lille, 22 Mars 2024</a:t>
            </a:r>
            <a:endParaRPr lang="fr-FR" sz="1600" dirty="0">
              <a:latin typeface="Berlin Sans FB Demi" panose="020E0802020502020306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10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8657" y="4509120"/>
            <a:ext cx="58035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et Hygiéniste, CH Tourcoing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du Service des Maladies du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ang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, CHRU Lille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0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Modèles expérimentaux</a:t>
            </a:r>
          </a:p>
        </p:txBody>
      </p:sp>
      <p:sp>
        <p:nvSpPr>
          <p:cNvPr id="15360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Animal neutropénique:</a:t>
            </a:r>
          </a:p>
          <a:p>
            <a:pPr lvl="1" eaLnBrk="1" hangingPunct="1"/>
            <a:r>
              <a:rPr lang="fr-FR" smtClean="0"/>
              <a:t>Infection plus fréquente</a:t>
            </a:r>
          </a:p>
          <a:p>
            <a:pPr lvl="1" eaLnBrk="1" hangingPunct="1"/>
            <a:r>
              <a:rPr lang="fr-FR" smtClean="0"/>
              <a:t>Infection plus rapide</a:t>
            </a:r>
          </a:p>
          <a:p>
            <a:pPr lvl="1" eaLnBrk="1" hangingPunct="1"/>
            <a:r>
              <a:rPr lang="fr-FR" smtClean="0"/>
              <a:t>Inoculums plus faibles</a:t>
            </a:r>
          </a:p>
          <a:p>
            <a:pPr lvl="1" eaLnBrk="1" hangingPunct="1"/>
            <a:r>
              <a:rPr lang="fr-FR" smtClean="0"/>
              <a:t>Point de départ digestif (translocation)</a:t>
            </a:r>
          </a:p>
          <a:p>
            <a:pPr lvl="1" eaLnBrk="1" hangingPunct="1"/>
            <a:r>
              <a:rPr lang="fr-FR" smtClean="0"/>
              <a:t>Peu de signes inflammatoires</a:t>
            </a:r>
          </a:p>
          <a:p>
            <a:pPr lvl="1" eaLnBrk="1" hangingPunct="1"/>
            <a:r>
              <a:rPr lang="fr-FR" smtClean="0"/>
              <a:t>DC plus fréquent</a:t>
            </a:r>
          </a:p>
        </p:txBody>
      </p:sp>
    </p:spTree>
    <p:extLst>
      <p:ext uri="{BB962C8B-B14F-4D97-AF65-F5344CB8AC3E}">
        <p14:creationId xmlns:p14="http://schemas.microsoft.com/office/powerpoint/2010/main" val="28514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227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Facteurs de risque épisode fébrile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33CC"/>
                </a:solidFill>
              </a:rPr>
              <a:t>Compétence immunologique de l’hôte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Neutropénie: profondeur et durée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Immunosuppresseurs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Cytotoxiques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Anticorps monoclonaux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Bispécifiques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CART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Corticoïdes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Anti rejet (allogreffe)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GVH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Irradiation corporelle totale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Comorbidités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33CC"/>
                </a:solidFill>
              </a:rPr>
              <a:t>Altération des barrières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Muqueuses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agents cytotoxiques: </a:t>
            </a:r>
            <a:r>
              <a:rPr lang="fr-FR" sz="1600" dirty="0" err="1"/>
              <a:t>Mucite</a:t>
            </a:r>
            <a:endParaRPr lang="fr-FR" sz="1600" dirty="0"/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irradiation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altération de la flore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Dispositifs invasifs : cathéter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Chronologie des risques: allogreffe </a:t>
            </a:r>
            <a:r>
              <a:rPr lang="fr-FR" dirty="0" smtClean="0"/>
              <a:t>de </a:t>
            </a:r>
            <a:r>
              <a:rPr lang="fr-FR" dirty="0" smtClean="0"/>
              <a:t>moelle (ASBMT/EBMT/CDC/IDSA 2009)</a:t>
            </a:r>
            <a:endParaRPr lang="fr-FR" dirty="0" smtClean="0"/>
          </a:p>
        </p:txBody>
      </p:sp>
      <p:pic>
        <p:nvPicPr>
          <p:cNvPr id="14643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79454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51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Chronologie des risques: </a:t>
            </a:r>
            <a:r>
              <a:rPr lang="fr-FR" dirty="0" smtClean="0"/>
              <a:t>greffe </a:t>
            </a:r>
            <a:r>
              <a:rPr lang="fr-FR" dirty="0" smtClean="0"/>
              <a:t>d’organe</a:t>
            </a:r>
          </a:p>
        </p:txBody>
      </p:sp>
      <p:sp>
        <p:nvSpPr>
          <p:cNvPr id="148483" name="Rectangle 12"/>
          <p:cNvSpPr>
            <a:spLocks noChangeArrowheads="1"/>
          </p:cNvSpPr>
          <p:nvPr/>
        </p:nvSpPr>
        <p:spPr bwMode="auto">
          <a:xfrm>
            <a:off x="6588224" y="6517966"/>
            <a:ext cx="240322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Fishman, NEJM 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06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Quelle </a:t>
            </a:r>
            <a:r>
              <a:rPr lang="fr-FR" dirty="0" smtClean="0"/>
              <a:t>neutropénie fébrile ?</a:t>
            </a:r>
            <a:endParaRPr lang="fr-FR" dirty="0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Fièvre microbiologiquement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Documentation microbiologique</a:t>
            </a:r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Fièvre cliniquement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Signes cliniques/d’imagerie évoquant l’atteinte d’un site</a:t>
            </a:r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Fièvre d’origine inconnue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Les prélèvements ne poussent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L’examen clinique n’oriente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L’imagerie est normale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Autres causes possibles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Pathologie sous-jacente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Transfusions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Traitements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21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Patients immunodéprimés par maladie + traitement</a:t>
            </a:r>
          </a:p>
          <a:p>
            <a:pPr lvl="1"/>
            <a:r>
              <a:rPr lang="fr-FR" dirty="0" smtClean="0"/>
              <a:t>Episodes fébriles fréquents</a:t>
            </a:r>
          </a:p>
          <a:p>
            <a:r>
              <a:rPr lang="fr-FR" dirty="0" smtClean="0"/>
              <a:t>Forte exposition aux antibiotiques</a:t>
            </a:r>
          </a:p>
          <a:p>
            <a:pPr lvl="1"/>
            <a:r>
              <a:rPr lang="fr-FR" dirty="0" smtClean="0"/>
              <a:t>Pression de sélection</a:t>
            </a:r>
          </a:p>
          <a:p>
            <a:r>
              <a:rPr lang="fr-FR" dirty="0" smtClean="0"/>
              <a:t>Changement de l’écologie bactérienne</a:t>
            </a:r>
          </a:p>
          <a:p>
            <a:pPr lvl="1"/>
            <a:r>
              <a:rPr lang="fr-FR" dirty="0" smtClean="0"/>
              <a:t>Rapport CGP/BGN</a:t>
            </a:r>
          </a:p>
          <a:p>
            <a:pPr lvl="1"/>
            <a:r>
              <a:rPr lang="fr-FR" dirty="0" smtClean="0"/>
              <a:t>Niveaux de résistances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Hématologie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98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Etude multicentrique française &lt; 2003 (n=513)</a:t>
            </a:r>
          </a:p>
          <a:p>
            <a:pPr lvl="1"/>
            <a:r>
              <a:rPr lang="fr-FR" smtClean="0"/>
              <a:t>Fièvre d’origine inconnue: 59%</a:t>
            </a:r>
          </a:p>
          <a:p>
            <a:pPr lvl="1"/>
            <a:r>
              <a:rPr lang="fr-FR" smtClean="0"/>
              <a:t>F cliniquement documentée: 8%</a:t>
            </a:r>
          </a:p>
          <a:p>
            <a:pPr lvl="1"/>
            <a:r>
              <a:rPr lang="fr-FR" smtClean="0"/>
              <a:t>F µbiologiquement documentée: 33% (dont 88% de bactériémies)	</a:t>
            </a:r>
            <a:endParaRPr lang="fr-FR" sz="1400" b="1" smtClean="0">
              <a:solidFill>
                <a:schemeClr val="bg1"/>
              </a:solidFill>
            </a:endParaRP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 fébrile: Epidémiologie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501" y="6381750"/>
            <a:ext cx="467307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Cordonnier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Haematologica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2005 / CID 2003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0681" y="3861048"/>
            <a:ext cx="4176713" cy="2092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CG+: 63.9%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SCN: 30.8%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Strepto: 23.7%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S. aureus</a:t>
            </a:r>
            <a:r>
              <a:rPr lang="fr-FR">
                <a:latin typeface="Calibri" pitchFamily="34" charset="0"/>
                <a:cs typeface="Calibri" pitchFamily="34" charset="0"/>
              </a:rPr>
              <a:t>: 8.3%	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BGN: 33.1%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E. coli</a:t>
            </a:r>
            <a:r>
              <a:rPr lang="fr-FR">
                <a:latin typeface="Calibri" pitchFamily="34" charset="0"/>
                <a:cs typeface="Calibri" pitchFamily="34" charset="0"/>
              </a:rPr>
              <a:t>: 17.7%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Pseudomonas</a:t>
            </a:r>
            <a:r>
              <a:rPr lang="fr-FR">
                <a:latin typeface="Calibri" pitchFamily="34" charset="0"/>
                <a:cs typeface="Calibri" pitchFamily="34" charset="0"/>
              </a:rPr>
              <a:t>: 7.7%</a:t>
            </a:r>
          </a:p>
        </p:txBody>
      </p:sp>
    </p:spTree>
    <p:extLst>
      <p:ext uri="{BB962C8B-B14F-4D97-AF65-F5344CB8AC3E}">
        <p14:creationId xmlns:p14="http://schemas.microsoft.com/office/powerpoint/2010/main" val="428106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Fréquence</a:t>
            </a:r>
            <a:r>
              <a:rPr lang="en-US" dirty="0" smtClean="0"/>
              <a:t> </a:t>
            </a:r>
            <a:r>
              <a:rPr lang="en-US" dirty="0" err="1" smtClean="0"/>
              <a:t>épisodes</a:t>
            </a:r>
            <a:r>
              <a:rPr lang="en-US" dirty="0" smtClean="0"/>
              <a:t> </a:t>
            </a:r>
            <a:r>
              <a:rPr lang="en-US" dirty="0" err="1" smtClean="0"/>
              <a:t>fébriles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Italienne prospective, 19 centres – 2007 /2008</a:t>
            </a:r>
          </a:p>
          <a:p>
            <a:pPr lvl="1"/>
            <a:r>
              <a:rPr lang="fr-FR" dirty="0" smtClean="0"/>
              <a:t>Toutes hémopathies, hors greffe</a:t>
            </a:r>
          </a:p>
          <a:p>
            <a:pPr lvl="2"/>
            <a:r>
              <a:rPr lang="fr-FR" dirty="0" smtClean="0"/>
              <a:t>869 NF/3197 patients: 58% de documentation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60232" y="6357291"/>
            <a:ext cx="19287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Pagano AH 2012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54308"/>
              </p:ext>
            </p:extLst>
          </p:nvPr>
        </p:nvGraphicFramePr>
        <p:xfrm>
          <a:off x="827584" y="3212976"/>
          <a:ext cx="6740779" cy="2886839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036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2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2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5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84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531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Pathologie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FUO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Bactérien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Fongique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IFI possibles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TT/évolutivité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LNH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953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861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TE/Vaquez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SMD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LLC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LMC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3197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Espace réservé du contenu 1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089400"/>
          </a:xfrm>
        </p:spPr>
        <p:txBody>
          <a:bodyPr/>
          <a:lstStyle/>
          <a:p>
            <a:r>
              <a:rPr lang="fr-FR" sz="2400" dirty="0" smtClean="0"/>
              <a:t>Essai ALFA-9802: 459 pts – 1999-2006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400" dirty="0" smtClean="0"/>
              <a:t>1369 NF: 77% avec documentation (</a:t>
            </a:r>
            <a:r>
              <a:rPr lang="fr-FR" sz="2000" dirty="0" smtClean="0"/>
              <a:t>58% µbio, 42% clinique)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800" dirty="0" smtClean="0"/>
              <a:t>8 DC (1,7%) dont 5 à </a:t>
            </a:r>
            <a:r>
              <a:rPr lang="fr-FR" sz="1800" i="1" dirty="0" smtClean="0"/>
              <a:t>Pseudomonas</a:t>
            </a:r>
          </a:p>
        </p:txBody>
      </p:sp>
      <p:sp>
        <p:nvSpPr>
          <p:cNvPr id="25602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mtClean="0"/>
              <a:t>Fréquence des infections dans les LAM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338208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Cannas.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/>
              <a:t>2012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516688" y="2708275"/>
          <a:ext cx="2120320" cy="345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361">
                <a:tc>
                  <a:txBody>
                    <a:bodyPr/>
                    <a:lstStyle/>
                    <a:p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Site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Bactériémie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314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Poumon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144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Gastro/dig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Peau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93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KT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68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Urine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Foie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SNC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Autre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137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750" y="2781300"/>
          <a:ext cx="3997003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516">
                <a:tc>
                  <a:txBody>
                    <a:bodyPr/>
                    <a:lstStyle/>
                    <a:p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Total = 246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CG+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129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52%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SCN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73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Strepto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SA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Entérocoque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Autres CG+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BGN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P. aeruginosa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E. Coli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Klebsiella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Fungi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59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199 nouveaux diagnostics 2008-2012</a:t>
            </a:r>
          </a:p>
          <a:p>
            <a:pPr lvl="1"/>
            <a:r>
              <a:rPr lang="fr-FR" dirty="0" smtClean="0"/>
              <a:t>771 épisodes (3,8 / patient)</a:t>
            </a:r>
          </a:p>
          <a:p>
            <a:pPr lvl="2"/>
            <a:r>
              <a:rPr lang="fr-FR" dirty="0" smtClean="0"/>
              <a:t>45% cliniques; 35% documentées; 20% fièvre isolée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 multiple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257" y="3789040"/>
            <a:ext cx="4085796" cy="251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3645024"/>
            <a:ext cx="4708444" cy="25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4463" y="6303376"/>
            <a:ext cx="16338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Tah</a:t>
            </a:r>
            <a:r>
              <a:rPr lang="fr-FR" dirty="0" smtClean="0"/>
              <a:t> </a:t>
            </a:r>
            <a:r>
              <a:rPr lang="fr-FR" dirty="0"/>
              <a:t>BJH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Menu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Définitions</a:t>
            </a:r>
          </a:p>
          <a:p>
            <a:pPr eaLnBrk="1" hangingPunct="1"/>
            <a:r>
              <a:rPr lang="fr-FR" smtClean="0"/>
              <a:t>Epidémiologie bactérienne</a:t>
            </a:r>
          </a:p>
          <a:p>
            <a:pPr eaLnBrk="1" hangingPunct="1"/>
            <a:r>
              <a:rPr lang="fr-FR" smtClean="0"/>
              <a:t>Pronostic</a:t>
            </a:r>
          </a:p>
          <a:p>
            <a:pPr eaLnBrk="1" hangingPunct="1"/>
            <a:r>
              <a:rPr lang="fr-FR" smtClean="0"/>
              <a:t>Principes de prise en charge</a:t>
            </a:r>
          </a:p>
          <a:p>
            <a:pPr eaLnBrk="1" hangingPunct="1"/>
            <a:r>
              <a:rPr lang="fr-FR" smtClean="0"/>
              <a:t>Propositions thérapeutiques</a:t>
            </a:r>
          </a:p>
        </p:txBody>
      </p:sp>
    </p:spTree>
    <p:extLst>
      <p:ext uri="{BB962C8B-B14F-4D97-AF65-F5344CB8AC3E}">
        <p14:creationId xmlns:p14="http://schemas.microsoft.com/office/powerpoint/2010/main" val="98349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66" y="3789040"/>
            <a:ext cx="71476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Cohorte 759 allogreffe</a:t>
            </a:r>
            <a:endParaRPr lang="fr-FR" b="1" dirty="0" smtClean="0"/>
          </a:p>
          <a:p>
            <a:pPr lvl="1"/>
            <a:r>
              <a:rPr lang="fr-FR" dirty="0" smtClean="0"/>
              <a:t>1990-2009 USA</a:t>
            </a:r>
          </a:p>
          <a:p>
            <a:pPr lvl="1"/>
            <a:r>
              <a:rPr lang="fr-FR" dirty="0" smtClean="0"/>
              <a:t>Enfants/adolescents</a:t>
            </a:r>
          </a:p>
          <a:p>
            <a:r>
              <a:rPr lang="fr-FR" dirty="0" smtClean="0"/>
              <a:t>De J0 à J30</a:t>
            </a:r>
          </a:p>
          <a:p>
            <a:pPr lvl="1"/>
            <a:r>
              <a:rPr lang="fr-FR" dirty="0" smtClean="0"/>
              <a:t>~8% bactériémies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Infections </a:t>
            </a:r>
            <a:r>
              <a:rPr lang="fr-FR" dirty="0" smtClean="0"/>
              <a:t>et allogreffe</a:t>
            </a:r>
            <a:endParaRPr lang="fr-FR" dirty="0"/>
          </a:p>
        </p:txBody>
      </p:sp>
      <p:sp>
        <p:nvSpPr>
          <p:cNvPr id="6" name="ZoneTexte 4"/>
          <p:cNvSpPr txBox="1"/>
          <p:nvPr/>
        </p:nvSpPr>
        <p:spPr>
          <a:xfrm>
            <a:off x="6084168" y="2132856"/>
            <a:ext cx="260423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Srinivasan BBMT  2013</a:t>
            </a:r>
          </a:p>
        </p:txBody>
      </p:sp>
    </p:spTree>
    <p:extLst>
      <p:ext uri="{BB962C8B-B14F-4D97-AF65-F5344CB8AC3E}">
        <p14:creationId xmlns:p14="http://schemas.microsoft.com/office/powerpoint/2010/main" val="166991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11188" y="1381968"/>
            <a:ext cx="7875587" cy="5359400"/>
            <a:chOff x="611188" y="549275"/>
            <a:chExt cx="7875587" cy="5359400"/>
          </a:xfrm>
        </p:grpSpPr>
        <p:pic>
          <p:nvPicPr>
            <p:cNvPr id="2088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49275"/>
              <a:ext cx="7875587" cy="535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899" name="Rectangle 3"/>
            <p:cNvSpPr>
              <a:spLocks noChangeArrowheads="1"/>
            </p:cNvSpPr>
            <p:nvPr/>
          </p:nvSpPr>
          <p:spPr bwMode="auto">
            <a:xfrm>
              <a:off x="7885113" y="2420938"/>
              <a:ext cx="287337" cy="216058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0" name="Rectangle 4"/>
            <p:cNvSpPr>
              <a:spLocks noChangeArrowheads="1"/>
            </p:cNvSpPr>
            <p:nvPr/>
          </p:nvSpPr>
          <p:spPr bwMode="auto">
            <a:xfrm>
              <a:off x="7164388" y="2205038"/>
              <a:ext cx="287337" cy="237648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1" name="Rectangle 5"/>
            <p:cNvSpPr>
              <a:spLocks noChangeArrowheads="1"/>
            </p:cNvSpPr>
            <p:nvPr/>
          </p:nvSpPr>
          <p:spPr bwMode="auto">
            <a:xfrm>
              <a:off x="6372225" y="2060575"/>
              <a:ext cx="287338" cy="252095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2" name="Rectangle 6"/>
            <p:cNvSpPr>
              <a:spLocks noChangeArrowheads="1"/>
            </p:cNvSpPr>
            <p:nvPr/>
          </p:nvSpPr>
          <p:spPr bwMode="auto">
            <a:xfrm>
              <a:off x="5651500" y="2060575"/>
              <a:ext cx="287338" cy="252095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3" name="Rectangle 7"/>
            <p:cNvSpPr>
              <a:spLocks noChangeArrowheads="1"/>
            </p:cNvSpPr>
            <p:nvPr/>
          </p:nvSpPr>
          <p:spPr bwMode="auto">
            <a:xfrm>
              <a:off x="4932363" y="1557338"/>
              <a:ext cx="287337" cy="302418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>
              <a:off x="4140200" y="2924175"/>
              <a:ext cx="287338" cy="165735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3419475" y="2924175"/>
              <a:ext cx="287338" cy="165735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6" name="Rectangle 10"/>
            <p:cNvSpPr>
              <a:spLocks noChangeArrowheads="1"/>
            </p:cNvSpPr>
            <p:nvPr/>
          </p:nvSpPr>
          <p:spPr bwMode="auto">
            <a:xfrm>
              <a:off x="2700338" y="3068638"/>
              <a:ext cx="287337" cy="151288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7" name="Rectangle 11"/>
            <p:cNvSpPr>
              <a:spLocks noChangeArrowheads="1"/>
            </p:cNvSpPr>
            <p:nvPr/>
          </p:nvSpPr>
          <p:spPr bwMode="auto">
            <a:xfrm>
              <a:off x="1979613" y="3429000"/>
              <a:ext cx="287337" cy="1152525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908" name="Rectangle 12"/>
            <p:cNvSpPr>
              <a:spLocks noChangeArrowheads="1"/>
            </p:cNvSpPr>
            <p:nvPr/>
          </p:nvSpPr>
          <p:spPr bwMode="auto">
            <a:xfrm>
              <a:off x="5795963" y="1125538"/>
              <a:ext cx="215900" cy="21590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Ecologie variable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2298" y="1295328"/>
            <a:ext cx="8229600" cy="4090268"/>
          </a:xfrm>
        </p:spPr>
        <p:txBody>
          <a:bodyPr/>
          <a:lstStyle/>
          <a:p>
            <a:r>
              <a:rPr lang="fr-FR" sz="2800" b="1" dirty="0">
                <a:cs typeface="Calibri" panose="020F0502020204030204" pitchFamily="34" charset="0"/>
              </a:rPr>
              <a:t>BGN: 35 à 73%</a:t>
            </a:r>
          </a:p>
          <a:p>
            <a:r>
              <a:rPr lang="fr-FR" sz="2800" b="1" dirty="0" smtClean="0">
                <a:cs typeface="Calibri" panose="020F0502020204030204" pitchFamily="34" charset="0"/>
              </a:rPr>
              <a:t>Pyo</a:t>
            </a:r>
            <a:r>
              <a:rPr lang="fr-FR" sz="2800" b="1" dirty="0">
                <a:cs typeface="Calibri" panose="020F0502020204030204" pitchFamily="34" charset="0"/>
              </a:rPr>
              <a:t>: 3 à 30</a:t>
            </a:r>
            <a:r>
              <a:rPr lang="fr-FR" sz="2800" b="1" dirty="0" smtClean="0">
                <a:cs typeface="Calibri" panose="020F0502020204030204" pitchFamily="34" charset="0"/>
              </a:rPr>
              <a:t>%</a:t>
            </a:r>
          </a:p>
          <a:p>
            <a:r>
              <a:rPr lang="fr-FR" sz="2800" b="1" dirty="0" smtClean="0">
                <a:cs typeface="Calibri" panose="020F0502020204030204" pitchFamily="34" charset="0"/>
              </a:rPr>
              <a:t>CG+: 14 à 69%</a:t>
            </a:r>
            <a:endParaRPr lang="fr-FR" sz="2800" b="1" dirty="0">
              <a:cs typeface="Calibri" panose="020F0502020204030204" pitchFamily="34" charset="0"/>
            </a:endParaRPr>
          </a:p>
          <a:p>
            <a:endParaRPr lang="fr-FR" sz="2800" b="1" dirty="0"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Ecologie variable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45" y="2996952"/>
            <a:ext cx="9252287" cy="32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21467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Blennow</a:t>
            </a:r>
            <a:r>
              <a:rPr lang="fr-FR" dirty="0" smtClean="0"/>
              <a:t> BJH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Résistance </a:t>
            </a:r>
            <a:r>
              <a:rPr lang="fr-FR" dirty="0" err="1" smtClean="0"/>
              <a:t>bactériemies</a:t>
            </a:r>
            <a:r>
              <a:rPr lang="fr-FR" dirty="0" smtClean="0"/>
              <a:t> et hémopathies</a:t>
            </a:r>
            <a:endParaRPr lang="fr-FR" dirty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Des chiffres très élevés sont </a:t>
            </a:r>
            <a:r>
              <a:rPr lang="fr-FR" dirty="0" smtClean="0"/>
              <a:t>rapporté</a:t>
            </a:r>
            <a:endParaRPr lang="fr-FR" dirty="0" smtClean="0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344196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Mikulska</a:t>
            </a:r>
            <a:r>
              <a:rPr lang="fr-FR" dirty="0" smtClean="0"/>
              <a:t> </a:t>
            </a:r>
            <a:r>
              <a:rPr lang="fr-FR" dirty="0"/>
              <a:t>J Infect 2014 (ECIL4)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3011512"/>
            <a:ext cx="89233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4427984" y="4365104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99992" y="5373216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499992" y="3789040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9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25 pays allo ET </a:t>
            </a:r>
            <a:r>
              <a:rPr lang="fr-FR" dirty="0" err="1" smtClean="0"/>
              <a:t>autoG</a:t>
            </a:r>
            <a:endParaRPr lang="fr-FR" dirty="0" smtClean="0"/>
          </a:p>
          <a:p>
            <a:pPr lvl="1"/>
            <a:r>
              <a:rPr lang="fr-FR" dirty="0" err="1" smtClean="0"/>
              <a:t>Fev</a:t>
            </a:r>
            <a:r>
              <a:rPr lang="fr-FR" dirty="0" smtClean="0"/>
              <a:t> 14-mai 15</a:t>
            </a:r>
          </a:p>
          <a:p>
            <a:pPr lvl="1"/>
            <a:r>
              <a:rPr lang="fr-FR" dirty="0" smtClean="0"/>
              <a:t>414 </a:t>
            </a:r>
            <a:r>
              <a:rPr lang="fr-FR" dirty="0" err="1" smtClean="0"/>
              <a:t>alloG</a:t>
            </a:r>
            <a:r>
              <a:rPr lang="fr-FR" dirty="0" smtClean="0"/>
              <a:t>:  Pas de distinction phase aigue ou non</a:t>
            </a:r>
          </a:p>
          <a:p>
            <a:r>
              <a:rPr lang="fr-FR" dirty="0" smtClean="0"/>
              <a:t>Niveaux de résistances très élevés</a:t>
            </a:r>
          </a:p>
          <a:p>
            <a:pPr lvl="1"/>
            <a:r>
              <a:rPr lang="fr-FR" dirty="0" smtClean="0"/>
              <a:t>FQ: 56%</a:t>
            </a:r>
          </a:p>
          <a:p>
            <a:pPr lvl="1"/>
            <a:r>
              <a:rPr lang="fr-FR" dirty="0" smtClean="0"/>
              <a:t>BL (FEP/CAZ/TZB): 59%</a:t>
            </a:r>
          </a:p>
          <a:p>
            <a:pPr lvl="1"/>
            <a:r>
              <a:rPr lang="fr-FR" dirty="0" err="1" smtClean="0"/>
              <a:t>Carba</a:t>
            </a:r>
            <a:r>
              <a:rPr lang="fr-FR" dirty="0" smtClean="0"/>
              <a:t>: 24%</a:t>
            </a:r>
          </a:p>
          <a:p>
            <a:r>
              <a:rPr lang="fr-FR" dirty="0" smtClean="0"/>
              <a:t>Moins fréquent en Europe Nord Ouest (dont la France)</a:t>
            </a:r>
          </a:p>
          <a:p>
            <a:pPr lvl="1"/>
            <a:r>
              <a:rPr lang="fr-FR" dirty="0"/>
              <a:t>FQ: </a:t>
            </a:r>
            <a:r>
              <a:rPr lang="fr-FR" dirty="0" smtClean="0"/>
              <a:t>36%</a:t>
            </a:r>
            <a:endParaRPr lang="fr-FR" dirty="0"/>
          </a:p>
          <a:p>
            <a:pPr lvl="1"/>
            <a:r>
              <a:rPr lang="fr-FR" dirty="0"/>
              <a:t>BL (FEP/CAZ/TZB): </a:t>
            </a:r>
            <a:r>
              <a:rPr lang="fr-FR" dirty="0" smtClean="0"/>
              <a:t>28%</a:t>
            </a:r>
            <a:endParaRPr lang="fr-FR" dirty="0"/>
          </a:p>
          <a:p>
            <a:pPr lvl="1"/>
            <a:r>
              <a:rPr lang="fr-FR" dirty="0" err="1"/>
              <a:t>Carba</a:t>
            </a:r>
            <a:r>
              <a:rPr lang="fr-FR" dirty="0"/>
              <a:t>: </a:t>
            </a:r>
            <a:r>
              <a:rPr lang="fr-FR" dirty="0" smtClean="0"/>
              <a:t>5%</a:t>
            </a:r>
            <a:endParaRPr lang="fr-FR" dirty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en France et en Europe </a:t>
            </a:r>
            <a:r>
              <a:rPr lang="fr-FR" dirty="0" smtClean="0"/>
              <a:t>c’est bien le </a:t>
            </a:r>
            <a:r>
              <a:rPr lang="fr-FR" dirty="0" smtClean="0"/>
              <a:t>niveau de résistance des BGN</a:t>
            </a:r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4888" y="6234113"/>
            <a:ext cx="2004844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fr-FR" dirty="0" err="1"/>
              <a:t>Averbuch</a:t>
            </a:r>
            <a:r>
              <a:rPr lang="en-GB" altLang="fr-FR" dirty="0"/>
              <a:t> et al. CID 2017</a:t>
            </a:r>
          </a:p>
        </p:txBody>
      </p:sp>
    </p:spTree>
    <p:extLst>
      <p:ext uri="{BB962C8B-B14F-4D97-AF65-F5344CB8AC3E}">
        <p14:creationId xmlns:p14="http://schemas.microsoft.com/office/powerpoint/2010/main" val="33279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8"/>
    </mc:Choice>
    <mc:Fallback xmlns="">
      <p:transition spd="slow" advTm="4193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Bactériémies (Etudes EORTC)</a:t>
            </a:r>
          </a:p>
          <a:p>
            <a:pPr lvl="1"/>
            <a:r>
              <a:rPr lang="fr-FR" dirty="0" smtClean="0"/>
              <a:t>21% en 1978</a:t>
            </a:r>
          </a:p>
          <a:p>
            <a:pPr lvl="1"/>
            <a:r>
              <a:rPr lang="fr-FR" dirty="0" smtClean="0"/>
              <a:t>7% en 1994</a:t>
            </a:r>
          </a:p>
          <a:p>
            <a:r>
              <a:rPr lang="fr-FR" dirty="0" smtClean="0"/>
              <a:t>Essai ALFA-9802: 459 pts – 1999-2006</a:t>
            </a:r>
          </a:p>
          <a:p>
            <a:pPr lvl="1"/>
            <a:r>
              <a:rPr lang="fr-FR" dirty="0" smtClean="0"/>
              <a:t>1,7% DC / 1369 NF</a:t>
            </a:r>
          </a:p>
          <a:p>
            <a:r>
              <a:rPr lang="fr-FR" dirty="0" smtClean="0"/>
              <a:t>Bactériémies </a:t>
            </a:r>
            <a:r>
              <a:rPr lang="fr-FR" dirty="0" err="1" smtClean="0"/>
              <a:t>MdS</a:t>
            </a:r>
            <a:r>
              <a:rPr lang="fr-FR" dirty="0" smtClean="0"/>
              <a:t> Lille 2011</a:t>
            </a:r>
          </a:p>
          <a:p>
            <a:pPr lvl="1"/>
            <a:r>
              <a:rPr lang="fr-FR" dirty="0" smtClean="0"/>
              <a:t>4,5% DC « infection » à J14</a:t>
            </a:r>
          </a:p>
          <a:p>
            <a:pPr lvl="1"/>
            <a:r>
              <a:rPr lang="fr-FR" dirty="0" smtClean="0"/>
              <a:t>12% DC toutes causes J30</a:t>
            </a:r>
          </a:p>
          <a:p>
            <a:endParaRPr lang="fr-FR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Mortalité des infections bactériennes:</a:t>
            </a:r>
            <a:endParaRPr lang="fr-FR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26040" y="2636912"/>
            <a:ext cx="331796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Cannas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60032" y="3717032"/>
            <a:ext cx="313002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Balkaran S. Thèse Lille 2012</a:t>
            </a:r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54899"/>
              </p:ext>
            </p:extLst>
          </p:nvPr>
        </p:nvGraphicFramePr>
        <p:xfrm>
          <a:off x="5292080" y="4293096"/>
          <a:ext cx="2828862" cy="2346960"/>
        </p:xfrm>
        <a:graphic>
          <a:graphicData uri="http://schemas.openxmlformats.org/drawingml/2006/table">
            <a:tbl>
              <a:tblPr/>
              <a:tblGrid>
                <a:gridCol w="2239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Maladie hématologique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Myélome 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Lymphome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Autogreffe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Allogreffe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8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75" y="4292600"/>
            <a:ext cx="6511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Etude rétrospective réa St Louis 1998-2008</a:t>
            </a:r>
          </a:p>
          <a:p>
            <a:pPr lvl="1">
              <a:defRPr/>
            </a:pPr>
            <a:r>
              <a:rPr lang="fr-FR" smtClean="0"/>
              <a:t>Comparaison 1998-2003 et 2004-2008</a:t>
            </a:r>
          </a:p>
          <a:p>
            <a:pPr>
              <a:defRPr/>
            </a:pPr>
            <a:r>
              <a:rPr lang="fr-FR" smtClean="0"/>
              <a:t>428 en SS/CS sur 637 admissions de neutropéniques</a:t>
            </a:r>
          </a:p>
          <a:p>
            <a:pPr lvl="1">
              <a:defRPr/>
            </a:pPr>
            <a:r>
              <a:rPr lang="fr-FR" smtClean="0"/>
              <a:t>IGS II: 59 vs 53</a:t>
            </a:r>
          </a:p>
          <a:p>
            <a:pPr lvl="1">
              <a:defRPr/>
            </a:pPr>
            <a:r>
              <a:rPr lang="fr-FR" smtClean="0"/>
              <a:t>SOFA: 10 vs 9</a:t>
            </a:r>
          </a:p>
          <a:p>
            <a:pPr>
              <a:defRPr/>
            </a:pPr>
            <a:r>
              <a:rPr lang="fr-FR" smtClean="0"/>
              <a:t>Hémopathies: 84%</a:t>
            </a:r>
          </a:p>
          <a:p>
            <a:pPr lvl="1">
              <a:defRPr/>
            </a:pPr>
            <a:r>
              <a:rPr lang="fr-FR" smtClean="0"/>
              <a:t>LA:  37,5 vs 35,2%</a:t>
            </a:r>
          </a:p>
          <a:p>
            <a:pPr lvl="1">
              <a:defRPr/>
            </a:pPr>
            <a:r>
              <a:rPr lang="fr-FR" smtClean="0"/>
              <a:t>Lymphome: 29,3 vs 36%</a:t>
            </a:r>
          </a:p>
          <a:p>
            <a:pPr lvl="1">
              <a:defRPr/>
            </a:pPr>
            <a:r>
              <a:rPr lang="fr-FR" smtClean="0"/>
              <a:t>Myélome: 11,9 vs 7,4%</a:t>
            </a:r>
          </a:p>
          <a:p>
            <a:pPr lvl="1">
              <a:defRPr/>
            </a:pPr>
            <a:endParaRPr lang="fr-FR" smtClean="0"/>
          </a:p>
          <a:p>
            <a:pPr>
              <a:defRPr/>
            </a:pPr>
            <a:r>
              <a:rPr lang="fr-FR" smtClean="0"/>
              <a:t>Allogreffe</a:t>
            </a:r>
          </a:p>
          <a:p>
            <a:pPr lvl="1">
              <a:defRPr/>
            </a:pPr>
            <a:r>
              <a:rPr lang="fr-FR" smtClean="0"/>
              <a:t>8,1 vs 10,2%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Neutropénie: </a:t>
            </a:r>
            <a:r>
              <a:rPr lang="fr-FR" dirty="0" smtClean="0"/>
              <a:t>sepsis, </a:t>
            </a:r>
            <a:r>
              <a:rPr lang="fr-FR" dirty="0" smtClean="0"/>
              <a:t>choc et survie</a:t>
            </a:r>
            <a:endParaRPr lang="fr-FR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87" y="2481287"/>
            <a:ext cx="73088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Neutropénie: sepsis sévère, choc et survie</a:t>
            </a:r>
            <a:endParaRPr lang="fr-FR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79512" y="1598469"/>
            <a:ext cx="16738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Calibri" pitchFamily="34" charset="0"/>
              </a:rPr>
              <a:t>Mortalité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>
                <a:latin typeface="Calibri" pitchFamily="34" charset="0"/>
              </a:rPr>
              <a:t>Réa</a:t>
            </a:r>
            <a:r>
              <a:rPr lang="fr-FR" dirty="0">
                <a:latin typeface="Calibri" pitchFamily="34" charset="0"/>
              </a:rPr>
              <a:t>: 40,1%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Hôpital: 49,8%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6 mois: 63,3%</a:t>
            </a:r>
          </a:p>
        </p:txBody>
      </p:sp>
    </p:spTree>
    <p:extLst>
      <p:ext uri="{BB962C8B-B14F-4D97-AF65-F5344CB8AC3E}">
        <p14:creationId xmlns:p14="http://schemas.microsoft.com/office/powerpoint/2010/main" val="38722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 smtClean="0"/>
              <a:t>Prise en charge</a:t>
            </a:r>
            <a:endParaRPr lang="fr-FR"/>
          </a:p>
        </p:txBody>
      </p:sp>
      <p:sp>
        <p:nvSpPr>
          <p:cNvPr id="160771" name="Sous-titre 5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pPr algn="l"/>
            <a:r>
              <a:rPr lang="fr-FR" dirty="0" smtClean="0"/>
              <a:t>Antibioprophylaxie</a:t>
            </a:r>
          </a:p>
          <a:p>
            <a:pPr algn="l"/>
            <a:r>
              <a:rPr lang="fr-FR" dirty="0" smtClean="0"/>
              <a:t>Hospitalisation ou ambulatoire</a:t>
            </a:r>
          </a:p>
          <a:p>
            <a:pPr algn="l"/>
            <a:r>
              <a:rPr lang="fr-FR" dirty="0" smtClean="0"/>
              <a:t>IV ou per os</a:t>
            </a:r>
          </a:p>
          <a:p>
            <a:pPr algn="l"/>
            <a:r>
              <a:rPr lang="fr-FR" dirty="0" smtClean="0"/>
              <a:t>Monothérapie ou association</a:t>
            </a:r>
          </a:p>
          <a:p>
            <a:pPr algn="l"/>
            <a:r>
              <a:rPr lang="fr-FR" dirty="0" smtClean="0"/>
              <a:t>Couverture ou non BGN BMR</a:t>
            </a:r>
          </a:p>
          <a:p>
            <a:pPr algn="l"/>
            <a:r>
              <a:rPr lang="fr-FR" dirty="0" smtClean="0"/>
              <a:t>Couverture ou non SARM</a:t>
            </a:r>
          </a:p>
        </p:txBody>
      </p:sp>
    </p:spTree>
    <p:extLst>
      <p:ext uri="{BB962C8B-B14F-4D97-AF65-F5344CB8AC3E}">
        <p14:creationId xmlns:p14="http://schemas.microsoft.com/office/powerpoint/2010/main" val="28881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bon traitement au bon moment et avec la bonne durée</a:t>
            </a:r>
          </a:p>
          <a:p>
            <a:r>
              <a:rPr lang="fr-FR" dirty="0" smtClean="0"/>
              <a:t>Minimiser:</a:t>
            </a:r>
          </a:p>
          <a:p>
            <a:pPr lvl="1"/>
            <a:r>
              <a:rPr lang="fr-FR" dirty="0" smtClean="0"/>
              <a:t>L’échec clinique</a:t>
            </a:r>
          </a:p>
          <a:p>
            <a:pPr lvl="1"/>
            <a:r>
              <a:rPr lang="fr-FR" dirty="0" smtClean="0"/>
              <a:t>La toxicité</a:t>
            </a:r>
          </a:p>
          <a:p>
            <a:pPr lvl="1"/>
            <a:r>
              <a:rPr lang="fr-FR" dirty="0" smtClean="0"/>
              <a:t>La sélection de résistances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19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grades OMS de neutropénie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L’avis « hématologique » sur le risque</a:t>
            </a:r>
          </a:p>
          <a:p>
            <a:pPr lvl="1"/>
            <a:r>
              <a:rPr lang="fr-FR" dirty="0" smtClean="0"/>
              <a:t>&lt; 500: +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&lt; 100: +++</a:t>
            </a:r>
          </a:p>
          <a:p>
            <a:r>
              <a:rPr lang="fr-FR" dirty="0" smtClean="0"/>
              <a:t>Importance de la durée de la neutropénie :</a:t>
            </a:r>
          </a:p>
          <a:p>
            <a:pPr lvl="1"/>
            <a:r>
              <a:rPr lang="fr-FR" dirty="0" smtClean="0"/>
              <a:t>Neutropénies courtes vs longues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Durée « critique » = 7 j</a:t>
            </a:r>
          </a:p>
        </p:txBody>
      </p:sp>
      <p:sp>
        <p:nvSpPr>
          <p:cNvPr id="921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Neutropénie</a:t>
            </a:r>
          </a:p>
        </p:txBody>
      </p:sp>
      <p:graphicFrame>
        <p:nvGraphicFramePr>
          <p:cNvPr id="2529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79597"/>
              </p:ext>
            </p:extLst>
          </p:nvPr>
        </p:nvGraphicFramePr>
        <p:xfrm>
          <a:off x="1600200" y="2492896"/>
          <a:ext cx="4505326" cy="670560"/>
        </p:xfrm>
        <a:graphic>
          <a:graphicData uri="http://schemas.openxmlformats.org/drawingml/2006/table">
            <a:tbl>
              <a:tblPr/>
              <a:tblGrid>
                <a:gridCol w="1413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PNN (giga/L)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1,9-1,5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0,9-0,5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&lt;0,5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7391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Antibioprophylaxie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6000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/>
          </a:bodyPr>
          <a:lstStyle/>
          <a:p>
            <a:r>
              <a:rPr lang="fr-FR" smtClean="0"/>
              <a:t>Patiente de 25 ans</a:t>
            </a:r>
          </a:p>
          <a:p>
            <a:pPr lvl="1"/>
            <a:r>
              <a:rPr lang="fr-FR" smtClean="0"/>
              <a:t>Allogreffe de cellules souches hématopoïétiques</a:t>
            </a:r>
          </a:p>
          <a:p>
            <a:pPr lvl="1"/>
            <a:r>
              <a:rPr lang="fr-FR" smtClean="0"/>
              <a:t>Donneur apparenté</a:t>
            </a:r>
          </a:p>
          <a:p>
            <a:pPr lvl="1"/>
            <a:r>
              <a:rPr lang="fr-FR" smtClean="0"/>
              <a:t>Conditionnement myéloablatif</a:t>
            </a:r>
          </a:p>
          <a:p>
            <a:pPr lvl="2"/>
            <a:r>
              <a:rPr lang="fr-FR" smtClean="0"/>
              <a:t>Chimiothérapie</a:t>
            </a:r>
          </a:p>
          <a:p>
            <a:pPr lvl="2"/>
            <a:r>
              <a:rPr lang="fr-FR" smtClean="0"/>
              <a:t>Irradiation corporelle totale</a:t>
            </a:r>
          </a:p>
          <a:p>
            <a:pPr lvl="2"/>
            <a:endParaRPr lang="fr-FR" dirty="0" smtClean="0"/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smtClean="0"/>
              <a:t>Vignette 1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2268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marL="623888" indent="-514350"/>
            <a:r>
              <a:rPr lang="fr-FR" dirty="0" smtClean="0"/>
              <a:t>Pensez vous que cette patiente devrait recevoir une prophylaxie antibactérienne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Fluoroquinolone</a:t>
            </a:r>
            <a:endParaRPr lang="fr-FR" dirty="0" smtClean="0"/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Décontamination digestive non absorbable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 smtClean="0"/>
              <a:t>Oracilline</a:t>
            </a:r>
            <a:endParaRPr lang="fr-FR" dirty="0" smtClean="0"/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Cotrimoxazole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Aucune</a:t>
            </a:r>
          </a:p>
        </p:txBody>
      </p:sp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678425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ASBMT 2009, IDSA 2010, ASCO </a:t>
            </a:r>
            <a:r>
              <a:rPr lang="fr-FR" smtClean="0"/>
              <a:t>2013 ASCO/IDSA 2018: </a:t>
            </a:r>
            <a:endParaRPr lang="fr-FR" smtClean="0"/>
          </a:p>
          <a:p>
            <a:pPr lvl="1"/>
            <a:r>
              <a:rPr lang="fr-FR" smtClean="0"/>
              <a:t>FQ </a:t>
            </a:r>
            <a:r>
              <a:rPr lang="fr-FR" smtClean="0"/>
              <a:t>recommandée/ neutropénies longues </a:t>
            </a:r>
            <a:r>
              <a:rPr lang="fr-FR" smtClean="0"/>
              <a:t>BI</a:t>
            </a:r>
          </a:p>
          <a:p>
            <a:pPr lvl="1"/>
            <a:r>
              <a:rPr lang="fr-FR" smtClean="0"/>
              <a:t>Diminution HC BGN mais pas mortalité</a:t>
            </a:r>
          </a:p>
          <a:p>
            <a:pPr lvl="1"/>
            <a:r>
              <a:rPr lang="fr-FR" smtClean="0"/>
              <a:t>Implique obligatoirement de mettre en place une stratégie de dépistage des résistances des BGN aux FQ (BII)</a:t>
            </a:r>
          </a:p>
          <a:p>
            <a:endParaRPr lang="fr-FR" smtClean="0"/>
          </a:p>
          <a:p>
            <a:r>
              <a:rPr lang="fr-FR" smtClean="0"/>
              <a:t>Risques</a:t>
            </a:r>
          </a:p>
          <a:p>
            <a:pPr lvl="1"/>
            <a:r>
              <a:rPr lang="fr-FR" smtClean="0"/>
              <a:t>BGN FQ-R, autres pathogènes: SARM, BLSE, C. difficile</a:t>
            </a:r>
          </a:p>
          <a:p>
            <a:pPr lvl="1"/>
            <a:r>
              <a:rPr lang="fr-FR" smtClean="0"/>
              <a:t>Perte d’une classe pour le traitement probabiliste</a:t>
            </a:r>
          </a:p>
          <a:p>
            <a:pPr lvl="1"/>
            <a:r>
              <a:rPr lang="fr-FR" smtClean="0"/>
              <a:t>A adapter à l’écologie locale: pas si haut % de résistance</a:t>
            </a:r>
          </a:p>
          <a:p>
            <a:pPr lvl="1"/>
            <a:endParaRPr lang="fr-FR" dirty="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Prophylaxies: recommandations</a:t>
            </a:r>
            <a:endParaRPr lang="fr-FR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37215" y="908720"/>
            <a:ext cx="1811338" cy="95410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Tomblyn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BBMT  2009</a:t>
            </a:r>
          </a:p>
          <a:p>
            <a:r>
              <a:rPr lang="fr-FR" alt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Freifeld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CID 2011</a:t>
            </a:r>
          </a:p>
          <a:p>
            <a:r>
              <a:rPr lang="fr-FR" alt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Flowers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JCO </a:t>
            </a:r>
            <a:r>
              <a:rPr lang="fr-FR" altLang="fr-F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</a:p>
          <a:p>
            <a:r>
              <a:rPr lang="fr-FR" altLang="fr-FR" sz="1400" dirty="0" err="1"/>
              <a:t>Flowers</a:t>
            </a:r>
            <a:r>
              <a:rPr lang="fr-FR" altLang="fr-FR" sz="1400" dirty="0"/>
              <a:t>. JCO </a:t>
            </a:r>
            <a:r>
              <a:rPr lang="fr-FR" altLang="fr-FR" sz="1400" dirty="0" smtClean="0"/>
              <a:t>2018</a:t>
            </a:r>
            <a:endParaRPr lang="fr-FR" altLang="fr-FR" sz="1400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93600" y="4077072"/>
            <a:ext cx="2498569" cy="73866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Averbuch</a:t>
            </a:r>
            <a:r>
              <a:rPr lang="fr-FR" dirty="0"/>
              <a:t>. </a:t>
            </a:r>
            <a:r>
              <a:rPr lang="fr-FR" dirty="0" err="1"/>
              <a:t>Haematologica</a:t>
            </a:r>
            <a:r>
              <a:rPr lang="fr-FR" dirty="0"/>
              <a:t> 2013</a:t>
            </a:r>
          </a:p>
          <a:p>
            <a:r>
              <a:rPr lang="fr-FR" dirty="0"/>
              <a:t>EBMT </a:t>
            </a:r>
            <a:r>
              <a:rPr lang="fr-FR" dirty="0" err="1"/>
              <a:t>Handbook</a:t>
            </a:r>
            <a:r>
              <a:rPr lang="fr-FR" dirty="0"/>
              <a:t> 2019</a:t>
            </a:r>
          </a:p>
          <a:p>
            <a:r>
              <a:rPr lang="fr-FR" dirty="0" err="1"/>
              <a:t>Mikulska</a:t>
            </a:r>
            <a:r>
              <a:rPr lang="fr-FR" dirty="0"/>
              <a:t> et al J Infect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31"/>
    </mc:Choice>
    <mc:Fallback xmlns="">
      <p:transition spd="slow" advTm="13513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Etude Suisse / 88 LAM</a:t>
            </a:r>
          </a:p>
          <a:p>
            <a:pPr lvl="1"/>
            <a:r>
              <a:rPr lang="fr-FR" dirty="0" smtClean="0"/>
              <a:t>1998-2001 (sans) vs 2010-2011 (avec)</a:t>
            </a:r>
          </a:p>
          <a:p>
            <a:pPr lvl="1"/>
            <a:r>
              <a:rPr lang="fr-FR" dirty="0" smtClean="0"/>
              <a:t>Pas de différences bactériémies: 32 vs 35%</a:t>
            </a:r>
          </a:p>
          <a:p>
            <a:pPr lvl="2"/>
            <a:r>
              <a:rPr lang="fr-FR" dirty="0" smtClean="0"/>
              <a:t>Plus de BGN si pas de prophylaxie (42 vs 14%)</a:t>
            </a:r>
          </a:p>
          <a:p>
            <a:pPr lvl="1"/>
            <a:r>
              <a:rPr lang="fr-FR" dirty="0" smtClean="0"/>
              <a:t>Pas de différence de survie J100: 88 vs 84%</a:t>
            </a:r>
          </a:p>
          <a:p>
            <a:r>
              <a:rPr lang="fr-FR" dirty="0" smtClean="0"/>
              <a:t>Etude Italienne / 85 LAM sous </a:t>
            </a:r>
            <a:r>
              <a:rPr lang="fr-FR" dirty="0" err="1" smtClean="0"/>
              <a:t>lévo</a:t>
            </a:r>
            <a:endParaRPr lang="fr-FR" dirty="0" smtClean="0"/>
          </a:p>
          <a:p>
            <a:pPr lvl="1"/>
            <a:r>
              <a:rPr lang="fr-FR" dirty="0" smtClean="0"/>
              <a:t>Induction (20 HC+): 80% CG+</a:t>
            </a:r>
          </a:p>
          <a:p>
            <a:pPr lvl="1"/>
            <a:r>
              <a:rPr lang="fr-FR" dirty="0" smtClean="0"/>
              <a:t>Consolidation (59 HC+): 72% BGN dont 74% R aux quinolones</a:t>
            </a:r>
          </a:p>
          <a:p>
            <a:r>
              <a:rPr lang="fr-FR" dirty="0" smtClean="0"/>
              <a:t>Etude Brésilienne 310 greffes dont 21% allo,</a:t>
            </a:r>
          </a:p>
          <a:p>
            <a:pPr lvl="1"/>
            <a:r>
              <a:rPr lang="fr-FR" dirty="0" smtClean="0"/>
              <a:t>2016-2018 (avec) vs 2019 (sans) prophylaxie</a:t>
            </a:r>
          </a:p>
          <a:p>
            <a:pPr lvl="1"/>
            <a:r>
              <a:rPr lang="fr-FR" dirty="0" smtClean="0"/>
              <a:t>Plus de bactériémies « après » (14 vs 37%;  OR 3,7 [2,0-7,1])</a:t>
            </a:r>
          </a:p>
          <a:p>
            <a:pPr lvl="1"/>
            <a:r>
              <a:rPr lang="fr-FR" dirty="0" smtClean="0"/>
              <a:t>Moins de résistance des BGN « après » 60 vs 17% </a:t>
            </a:r>
          </a:p>
          <a:p>
            <a:pPr lvl="1"/>
            <a:r>
              <a:rPr lang="fr-FR" dirty="0" smtClean="0"/>
              <a:t>Moindre mortalité à j30 (27 vs 3%;  OR 0,23 [0,06-0,95])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Antibioprophylaxie par </a:t>
            </a:r>
            <a:r>
              <a:rPr lang="fr-FR" dirty="0" err="1" smtClean="0"/>
              <a:t>lévofloxacine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20272" y="1916832"/>
            <a:ext cx="1553630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Gerner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SMW 2014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25260" y="3573016"/>
            <a:ext cx="1742849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Rosa BMCID 2013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00192" y="6165304"/>
            <a:ext cx="2273710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Guimarães </a:t>
            </a:r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19871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8"/>
    </mc:Choice>
    <mc:Fallback xmlns="">
      <p:transition spd="slow" advTm="5052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Controversée, et assez peu utilisée</a:t>
            </a:r>
          </a:p>
          <a:p>
            <a:pPr lvl="1"/>
            <a:r>
              <a:rPr lang="fr-FR" dirty="0" smtClean="0"/>
              <a:t>Probablement en lien avec niveau de résistance aux FQ</a:t>
            </a:r>
          </a:p>
          <a:p>
            <a:r>
              <a:rPr lang="fr-FR" dirty="0" smtClean="0"/>
              <a:t>Citée par une RFE récente</a:t>
            </a:r>
          </a:p>
          <a:p>
            <a:pPr lvl="1"/>
            <a:r>
              <a:rPr lang="fr-FR" dirty="0" smtClean="0"/>
              <a:t>Prise en charge du </a:t>
            </a:r>
            <a:r>
              <a:rPr lang="fr-FR" dirty="0" err="1" smtClean="0"/>
              <a:t>neutropénique</a:t>
            </a:r>
            <a:r>
              <a:rPr lang="fr-FR" dirty="0" smtClean="0"/>
              <a:t> en réanimation (SRLF+GFRUP/SFAR/SFH/SF2H/SPILF)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Une prophylaxie antibactérienne ne doit probablement pas être employé chez un patient </a:t>
            </a:r>
            <a:r>
              <a:rPr lang="fr-FR" b="1" dirty="0" err="1" smtClean="0">
                <a:solidFill>
                  <a:srgbClr val="FF0000"/>
                </a:solidFill>
              </a:rPr>
              <a:t>neutropénique</a:t>
            </a:r>
            <a:r>
              <a:rPr lang="fr-FR" b="1" dirty="0" smtClean="0">
                <a:solidFill>
                  <a:srgbClr val="FF0000"/>
                </a:solidFill>
              </a:rPr>
              <a:t> de réanimation (grade 2-, accord fort)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Antibioprophylaxie neutropénie en France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4008" y="5805264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0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Pas d’étude récente chez le neutropénique</a:t>
            </a:r>
          </a:p>
          <a:p>
            <a:r>
              <a:rPr lang="fr-FR" dirty="0" smtClean="0"/>
              <a:t>« proxy » </a:t>
            </a:r>
            <a:r>
              <a:rPr lang="fr-FR" dirty="0" err="1" smtClean="0"/>
              <a:t>réanimatoire</a:t>
            </a:r>
            <a:r>
              <a:rPr lang="fr-FR" dirty="0" smtClean="0"/>
              <a:t>: études contradictoires</a:t>
            </a:r>
          </a:p>
          <a:p>
            <a:pPr lvl="1"/>
            <a:r>
              <a:rPr lang="fr-FR" dirty="0" smtClean="0"/>
              <a:t>Risque sélection souches résistantes</a:t>
            </a:r>
          </a:p>
          <a:p>
            <a:pPr lvl="2"/>
            <a:r>
              <a:rPr lang="fr-FR" dirty="0" smtClean="0"/>
              <a:t>Ex: Réanimation Pays-Bas - suivi KP BLSE J0 puis 2/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 =&gt; augmentation</a:t>
            </a:r>
          </a:p>
          <a:p>
            <a:pPr lvl="3"/>
            <a:r>
              <a:rPr lang="fr-FR" dirty="0" smtClean="0"/>
              <a:t>KP BLSE coli-R: 0/28 =&gt; 75/106 </a:t>
            </a:r>
          </a:p>
          <a:p>
            <a:pPr lvl="3"/>
            <a:r>
              <a:rPr lang="fr-FR" dirty="0" smtClean="0"/>
              <a:t>Pathogènes naturellement coli-R (</a:t>
            </a:r>
            <a:r>
              <a:rPr lang="fr-FR" i="1" dirty="0" smtClean="0"/>
              <a:t>Proteus, </a:t>
            </a:r>
            <a:r>
              <a:rPr lang="fr-FR" i="1" dirty="0" err="1" smtClean="0"/>
              <a:t>Morganella</a:t>
            </a:r>
            <a:r>
              <a:rPr lang="fr-FR" i="1" dirty="0" smtClean="0"/>
              <a:t>, Serratia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Pas de risque sélection souches R</a:t>
            </a:r>
          </a:p>
          <a:p>
            <a:pPr lvl="2"/>
            <a:r>
              <a:rPr lang="fr-FR" dirty="0" smtClean="0"/>
              <a:t>Réanimation Rennes – dépistage BLSE J0 puis 1/</a:t>
            </a:r>
            <a:r>
              <a:rPr lang="fr-FR" dirty="0" err="1" smtClean="0"/>
              <a:t>sem</a:t>
            </a:r>
            <a:r>
              <a:rPr lang="fr-FR" dirty="0" smtClean="0"/>
              <a:t> Patients ventilés &gt;24h de 2008 à 2012</a:t>
            </a:r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/</a:t>
            </a:r>
            <a:r>
              <a:rPr lang="fr-FR" dirty="0" err="1" smtClean="0"/>
              <a:t>amb</a:t>
            </a:r>
            <a:r>
              <a:rPr lang="fr-FR" dirty="0" smtClean="0"/>
              <a:t> po 4/j + MPR nasale x2 + toilette </a:t>
            </a:r>
            <a:r>
              <a:rPr lang="fr-FR" dirty="0" err="1" smtClean="0"/>
              <a:t>chlorex</a:t>
            </a:r>
            <a:r>
              <a:rPr lang="fr-FR" dirty="0" smtClean="0"/>
              <a:t> x2</a:t>
            </a:r>
          </a:p>
          <a:p>
            <a:pPr lvl="3"/>
            <a:r>
              <a:rPr lang="fr-FR" dirty="0" smtClean="0"/>
              <a:t>Diminution de l’incidence des BLSE (1,59 vs 5,42/1000 JH en pré intervention; p&lt;0,001)</a:t>
            </a:r>
          </a:p>
          <a:p>
            <a:pPr lvl="3"/>
            <a:r>
              <a:rPr lang="fr-FR" dirty="0" smtClean="0"/>
              <a:t>Diminution incidence infections à BMR (1,59 vs 5,43/1000 JH en pré intervention; p&lt;0,0001)</a:t>
            </a:r>
          </a:p>
          <a:p>
            <a:r>
              <a:rPr lang="fr-FR" dirty="0" smtClean="0"/>
              <a:t>RFE 2017 réanimation </a:t>
            </a:r>
          </a:p>
          <a:p>
            <a:pPr lvl="1"/>
            <a:r>
              <a:rPr lang="fr-FR" dirty="0" smtClean="0"/>
              <a:t>En faveur si &lt;20% BMR (et pneumonies fréquentes)</a:t>
            </a:r>
          </a:p>
          <a:p>
            <a:r>
              <a:rPr lang="fr-FR" dirty="0"/>
              <a:t>Non recommandé par </a:t>
            </a:r>
            <a:r>
              <a:rPr lang="fr-FR" dirty="0" smtClean="0"/>
              <a:t>SFGM-TC</a:t>
            </a:r>
          </a:p>
          <a:p>
            <a:r>
              <a:rPr lang="fr-FR" dirty="0" smtClean="0"/>
              <a:t>Citée comme « à évaluer au cas par cas » par EBMT (Handbook2019)</a:t>
            </a:r>
          </a:p>
          <a:p>
            <a:pPr lvl="1"/>
            <a:r>
              <a:rPr lang="fr-FR" dirty="0" smtClean="0"/>
              <a:t>Non recommandé pour </a:t>
            </a:r>
            <a:r>
              <a:rPr lang="fr-FR" dirty="0" smtClean="0"/>
              <a:t>décolonisation EPC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Décontamination </a:t>
            </a:r>
            <a:r>
              <a:rPr lang="fr-FR" dirty="0" smtClean="0"/>
              <a:t>digestive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02869" y="2060848"/>
            <a:ext cx="1455976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Halaby</a:t>
            </a:r>
            <a:r>
              <a:rPr lang="fr-FR" dirty="0"/>
              <a:t> AAC 2013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08304" y="3140110"/>
            <a:ext cx="1426031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Camus J </a:t>
            </a:r>
            <a:r>
              <a:rPr lang="fr-FR" dirty="0" err="1"/>
              <a:t>Inf</a:t>
            </a:r>
            <a:r>
              <a:rPr lang="fr-FR" dirty="0"/>
              <a:t> 2016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16667" y="5589240"/>
            <a:ext cx="2439257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Lewalle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Bull Cancer </a:t>
            </a:r>
            <a:r>
              <a:rPr lang="fr-F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11"/>
    </mc:Choice>
    <mc:Fallback xmlns="">
      <p:transition spd="slow" advTm="13171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PEC neutropénie fébrile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Ville</a:t>
            </a:r>
          </a:p>
          <a:p>
            <a:r>
              <a:rPr lang="fr-FR" dirty="0" smtClean="0"/>
              <a:t>L’hôpital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02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Vignette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de 72 ans</a:t>
            </a:r>
          </a:p>
          <a:p>
            <a:r>
              <a:rPr lang="fr-FR" dirty="0" smtClean="0"/>
              <a:t>LLC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cure Rituximab-</a:t>
            </a:r>
            <a:r>
              <a:rPr lang="fr-FR" dirty="0" err="1" smtClean="0"/>
              <a:t>Fludarabine</a:t>
            </a:r>
            <a:r>
              <a:rPr lang="fr-FR" dirty="0" smtClean="0"/>
              <a:t>-</a:t>
            </a:r>
            <a:r>
              <a:rPr lang="fr-FR" dirty="0" err="1" smtClean="0"/>
              <a:t>Cyclophosphamide</a:t>
            </a:r>
            <a:endParaRPr lang="fr-FR" dirty="0" smtClean="0"/>
          </a:p>
          <a:p>
            <a:pPr lvl="1"/>
            <a:r>
              <a:rPr lang="fr-FR" dirty="0" smtClean="0"/>
              <a:t>A eu un épisode fébrile </a:t>
            </a:r>
            <a:r>
              <a:rPr lang="fr-FR" dirty="0"/>
              <a:t>a</a:t>
            </a:r>
            <a:r>
              <a:rPr lang="fr-FR" dirty="0" smtClean="0"/>
              <a:t>près sa 1</a:t>
            </a:r>
            <a:r>
              <a:rPr lang="fr-FR" baseline="30000" dirty="0" smtClean="0"/>
              <a:t>ère</a:t>
            </a:r>
            <a:r>
              <a:rPr lang="fr-FR" dirty="0" smtClean="0"/>
              <a:t> cure traité en ambulatoire par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r>
              <a:rPr lang="fr-FR" dirty="0" smtClean="0"/>
              <a:t>, il y a 2 mois</a:t>
            </a:r>
          </a:p>
          <a:p>
            <a:r>
              <a:rPr lang="fr-FR" dirty="0" smtClean="0"/>
              <a:t>Appelle pour signaler nouvel épisode fébrile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76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Vous: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Lui envoyez une ordonnance d’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faite venir en </a:t>
            </a:r>
            <a:r>
              <a:rPr lang="fr-FR" dirty="0" err="1" smtClean="0"/>
              <a:t>cs</a:t>
            </a:r>
            <a:r>
              <a:rPr lang="fr-FR" dirty="0" smtClean="0"/>
              <a:t> ou </a:t>
            </a:r>
            <a:r>
              <a:rPr lang="fr-FR" dirty="0" err="1" smtClean="0"/>
              <a:t>HdJ</a:t>
            </a:r>
            <a:r>
              <a:rPr lang="fr-FR" dirty="0" smtClean="0"/>
              <a:t> pour évaluation et si bonne tolérance, RAD avec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prenez en hospitalisation pour un TT par </a:t>
            </a:r>
            <a:r>
              <a:rPr lang="fr-FR" dirty="0" err="1" smtClean="0"/>
              <a:t>cefotaxime</a:t>
            </a:r>
            <a:r>
              <a:rPr lang="fr-FR" dirty="0" smtClean="0"/>
              <a:t> IV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0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Neutropénie fébrile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4294967295"/>
          </p:nvPr>
        </p:nvSpPr>
        <p:spPr>
          <a:xfrm>
            <a:off x="0" y="1989138"/>
            <a:ext cx="4038600" cy="40179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Polynucléaires neutrophiles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&lt; 500 mm3 ou attendus &lt; 500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Fièvre = température orale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&gt;38°3 1 fois ou &gt; 38° &gt;= 1h</a:t>
            </a:r>
          </a:p>
          <a:p>
            <a:endParaRPr lang="fr-FR" sz="3200"/>
          </a:p>
        </p:txBody>
      </p:sp>
      <p:graphicFrame>
        <p:nvGraphicFramePr>
          <p:cNvPr id="14336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003550"/>
          <a:ext cx="59769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phique" r:id="rId3" imgW="7924917" imgH="4391110" progId="MSGraph.Chart.8">
                  <p:embed followColorScheme="full"/>
                </p:oleObj>
              </mc:Choice>
              <mc:Fallback>
                <p:oleObj name="Graphique" r:id="rId3" imgW="7924917" imgH="43911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3550"/>
                        <a:ext cx="59769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4788024" y="2406532"/>
            <a:ext cx="38609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Bodey, Ann Int Med,1966;64:328-40</a:t>
            </a: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6084168" y="1619508"/>
            <a:ext cx="292900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IDSA, CID 2002;34:730-51</a:t>
            </a:r>
          </a:p>
        </p:txBody>
      </p:sp>
    </p:spTree>
    <p:extLst>
      <p:ext uri="{BB962C8B-B14F-4D97-AF65-F5344CB8AC3E}">
        <p14:creationId xmlns:p14="http://schemas.microsoft.com/office/powerpoint/2010/main" val="20842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Hospitaliser ou gestion ambulatoire?</a:t>
            </a:r>
          </a:p>
          <a:p>
            <a:r>
              <a:rPr lang="fr-FR" dirty="0" smtClean="0"/>
              <a:t>En fonction du terrain :</a:t>
            </a:r>
          </a:p>
          <a:p>
            <a:pPr lvl="1"/>
            <a:r>
              <a:rPr lang="fr-FR" dirty="0" smtClean="0"/>
              <a:t>Comorbidités</a:t>
            </a:r>
          </a:p>
          <a:p>
            <a:pPr lvl="1"/>
            <a:r>
              <a:rPr lang="fr-FR" dirty="0" smtClean="0"/>
              <a:t>Type de pathologie</a:t>
            </a:r>
          </a:p>
          <a:p>
            <a:pPr lvl="1"/>
            <a:r>
              <a:rPr lang="fr-FR" dirty="0" smtClean="0"/>
              <a:t>Durée aplasie attendue</a:t>
            </a:r>
          </a:p>
          <a:p>
            <a:pPr lvl="1"/>
            <a:r>
              <a:rPr lang="fr-FR" dirty="0" smtClean="0"/>
              <a:t>Allergies</a:t>
            </a:r>
          </a:p>
          <a:p>
            <a:pPr lvl="1"/>
            <a:r>
              <a:rPr lang="fr-FR" dirty="0" smtClean="0"/>
              <a:t>1er épisode ou récidive?</a:t>
            </a:r>
          </a:p>
          <a:p>
            <a:r>
              <a:rPr lang="fr-FR" dirty="0" smtClean="0"/>
              <a:t>En fonction du tableau clinique :</a:t>
            </a:r>
          </a:p>
          <a:p>
            <a:pPr lvl="1"/>
            <a:r>
              <a:rPr lang="fr-FR" dirty="0" smtClean="0"/>
              <a:t>Évaluation des signes de gravité</a:t>
            </a:r>
          </a:p>
          <a:p>
            <a:r>
              <a:rPr lang="fr-FR" dirty="0" smtClean="0"/>
              <a:t>Si gestion en ville quel ATB? Evaluation?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Questions à se poser en ville</a:t>
            </a:r>
            <a:endParaRPr lang="fr-FR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31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Evaluation du risque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7192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Score MASCC </a:t>
            </a:r>
            <a:r>
              <a:rPr lang="en-US" sz="2600" dirty="0" smtClean="0"/>
              <a:t>(Multinational </a:t>
            </a:r>
            <a:r>
              <a:rPr lang="en-US" sz="2600" dirty="0"/>
              <a:t>Association for Supportive Care in </a:t>
            </a:r>
            <a:r>
              <a:rPr lang="en-US" sz="2600" dirty="0" smtClean="0"/>
              <a:t>Cancer scoring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&lt; 60 ans:					2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Ambulatoire	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Pas/peu de </a:t>
            </a:r>
            <a:r>
              <a:rPr lang="fr-FR" sz="2200" dirty="0" err="1" smtClean="0"/>
              <a:t>symptomes</a:t>
            </a:r>
            <a:r>
              <a:rPr lang="fr-FR" sz="2200" dirty="0" smtClean="0"/>
              <a:t> de NF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err="1" smtClean="0"/>
              <a:t>Symptomes</a:t>
            </a:r>
            <a:r>
              <a:rPr lang="fr-FR" sz="2200" dirty="0" smtClean="0"/>
              <a:t> modérés de NF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</a:t>
            </a:r>
            <a:r>
              <a:rPr lang="fr-FR" sz="2200" dirty="0" err="1" smtClean="0"/>
              <a:t>hypoTA</a:t>
            </a:r>
            <a:r>
              <a:rPr lang="fr-FR" sz="2200" dirty="0" smtClean="0"/>
              <a:t> (&gt;90mmHg)	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</a:t>
            </a:r>
            <a:r>
              <a:rPr lang="fr-FR" sz="2200" dirty="0" err="1" smtClean="0"/>
              <a:t>deshydratation</a:t>
            </a:r>
            <a:r>
              <a:rPr lang="fr-FR" sz="2200" dirty="0" smtClean="0"/>
              <a:t>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BPCO				4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d’infection fongique antérieure	4</a:t>
            </a:r>
          </a:p>
          <a:p>
            <a:pPr eaLnBrk="1" hangingPunct="1">
              <a:lnSpc>
                <a:spcPct val="90000"/>
              </a:lnSpc>
            </a:pPr>
            <a:r>
              <a:rPr lang="fr-FR" sz="2600" b="1" dirty="0" smtClean="0">
                <a:solidFill>
                  <a:srgbClr val="FF0000"/>
                </a:solidFill>
              </a:rPr>
              <a:t>Score </a:t>
            </a:r>
            <a:r>
              <a:rPr lang="fr-FR" altLang="fr-FR" sz="2800" b="1" dirty="0">
                <a:solidFill>
                  <a:srgbClr val="FF0000"/>
                </a:solidFill>
              </a:rPr>
              <a:t>≥ </a:t>
            </a:r>
            <a:r>
              <a:rPr lang="fr-FR" altLang="fr-FR" sz="2800" b="1" dirty="0" smtClean="0">
                <a:solidFill>
                  <a:srgbClr val="FF0000"/>
                </a:solidFill>
              </a:rPr>
              <a:t>21 = faible risque de complication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VVP 94%</a:t>
            </a:r>
            <a:endParaRPr lang="fr-FR" sz="2200" dirty="0"/>
          </a:p>
          <a:p>
            <a:pPr eaLnBrk="1" hangingPunct="1">
              <a:lnSpc>
                <a:spcPct val="90000"/>
              </a:lnSpc>
            </a:pPr>
            <a:endParaRPr lang="fr-FR" sz="2600" dirty="0" smtClean="0"/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107950" y="6302375"/>
            <a:ext cx="246304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Klastersky</a:t>
            </a:r>
            <a:r>
              <a:rPr lang="fr-FR" dirty="0" smtClean="0"/>
              <a:t>. </a:t>
            </a:r>
            <a:r>
              <a:rPr lang="fr-FR" dirty="0"/>
              <a:t>JCO </a:t>
            </a:r>
            <a:r>
              <a:rPr lang="fr-FR" dirty="0" smtClean="0"/>
              <a:t>2000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744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Patients à « bas risque »</a:t>
            </a:r>
            <a:endParaRPr lang="fr-FR" dirty="0" smtClean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fr-FR" sz="2400" smtClean="0"/>
              <a:t>Bas risque: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&lt;7j, peu ou pas de comorbidités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≥ 21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</a:p>
          <a:p>
            <a:pPr eaLnBrk="1" hangingPunct="1">
              <a:lnSpc>
                <a:spcPct val="60000"/>
              </a:lnSpc>
            </a:pPr>
            <a:r>
              <a:rPr lang="fr-FR" sz="2400" smtClean="0"/>
              <a:t>Haut risque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 attendue longue &gt; 7j et profonde (100PN)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Et/ou comorbidités significatives (hypoTA, altération neuro…)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&lt; 20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TT oral ?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Initiation hôpital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OK, poursuite à domicile </a:t>
            </a:r>
            <a:r>
              <a:rPr lang="fr-FR" sz="1900" b="1" smtClean="0">
                <a:solidFill>
                  <a:srgbClr val="FF0000"/>
                </a:solidFill>
              </a:rPr>
              <a:t>A1: </a:t>
            </a:r>
            <a:r>
              <a:rPr lang="fr-FR" sz="2000" smtClean="0"/>
              <a:t>Amox clav + cipro </a:t>
            </a:r>
            <a:r>
              <a:rPr lang="fr-FR" sz="2000" b="1" smtClean="0">
                <a:solidFill>
                  <a:srgbClr val="FF0000"/>
                </a:solidFill>
              </a:rPr>
              <a:t>A1</a:t>
            </a:r>
            <a:endParaRPr lang="fr-FR" sz="2000" smtClean="0"/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prophylaxie FQ: Pas de FQ en probabiliste </a:t>
            </a:r>
            <a:r>
              <a:rPr lang="fr-FR" sz="2000" b="1" smtClean="0">
                <a:solidFill>
                  <a:srgbClr val="FF0000"/>
                </a:solidFill>
              </a:rPr>
              <a:t>A3</a:t>
            </a:r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Corolaire:</a:t>
            </a:r>
            <a:r>
              <a:rPr lang="fr-FR" sz="2300" b="1" smtClean="0">
                <a:solidFill>
                  <a:srgbClr val="FF0000"/>
                </a:solidFill>
              </a:rPr>
              <a:t> Implicitement, pas de TT ambulatoire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prophylaxie FQ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TT récent (dans les 6 mois) avec FQ</a:t>
            </a:r>
            <a:endParaRPr lang="fr-FR" sz="2000" b="1" dirty="0" smtClean="0"/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4356100" y="5732463"/>
            <a:ext cx="3599447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Flowers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ASCO – JCO 2013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859338" y="6165850"/>
            <a:ext cx="33829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Freifeld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IDSA – CID 2011 </a:t>
            </a:r>
          </a:p>
        </p:txBody>
      </p:sp>
    </p:spTree>
    <p:extLst>
      <p:ext uri="{BB962C8B-B14F-4D97-AF65-F5344CB8AC3E}">
        <p14:creationId xmlns:p14="http://schemas.microsoft.com/office/powerpoint/2010/main" val="4124168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Type de pathologie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204864"/>
            <a:ext cx="128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Lymphome </a:t>
            </a:r>
          </a:p>
          <a:p>
            <a:r>
              <a:rPr lang="fr-FR" dirty="0" smtClean="0"/>
              <a:t>Myélome</a:t>
            </a:r>
          </a:p>
          <a:p>
            <a:r>
              <a:rPr lang="fr-FR" dirty="0" smtClean="0"/>
              <a:t>SMD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249289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Tumeur solide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35281" y="2492896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Ambulatoire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654877"/>
            <a:ext cx="167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Allogreffé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Leucémie aigue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4726885"/>
            <a:ext cx="1945213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Discussion hémato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OBLIGATOIRE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88224" y="4859868"/>
            <a:ext cx="19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+/- Hospitalisation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5364088" y="4788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220072" y="2435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4984"/>
            <a:ext cx="727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durée courte (pour savoir durée prévisible voir date prochaine cure)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Peu profonde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63380" y="5805264"/>
            <a:ext cx="288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+ longue et profonde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immunosuppresseurs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172158" y="4726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195736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37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763" y="0"/>
            <a:ext cx="8229600" cy="1143000"/>
          </a:xfrm>
        </p:spPr>
        <p:txBody>
          <a:bodyPr/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altLang="fr-FR" dirty="0" smtClean="0"/>
              <a:t>signes de gravité</a:t>
            </a:r>
          </a:p>
          <a:p>
            <a:pPr lvl="1"/>
            <a:r>
              <a:rPr lang="fr-FR" altLang="fr-FR" dirty="0" smtClean="0"/>
              <a:t>Marbrures</a:t>
            </a:r>
          </a:p>
          <a:p>
            <a:pPr lvl="1"/>
            <a:r>
              <a:rPr lang="fr-FR" altLang="fr-FR" dirty="0" smtClean="0"/>
              <a:t>Hypo TA (hors </a:t>
            </a:r>
            <a:r>
              <a:rPr lang="fr-FR" altLang="fr-FR" dirty="0" err="1" smtClean="0"/>
              <a:t>antiHT</a:t>
            </a:r>
            <a:r>
              <a:rPr lang="fr-FR" altLang="fr-FR" dirty="0" smtClean="0"/>
              <a:t>)</a:t>
            </a:r>
          </a:p>
          <a:p>
            <a:pPr lvl="1"/>
            <a:r>
              <a:rPr lang="fr-FR" altLang="fr-FR" dirty="0" smtClean="0"/>
              <a:t>FR &gt; 22</a:t>
            </a:r>
          </a:p>
          <a:p>
            <a:pPr lvl="1"/>
            <a:r>
              <a:rPr lang="fr-FR" altLang="fr-FR" dirty="0" smtClean="0"/>
              <a:t>Confusion</a:t>
            </a:r>
          </a:p>
          <a:p>
            <a:pPr lvl="1"/>
            <a:r>
              <a:rPr lang="fr-FR" altLang="fr-FR" dirty="0" smtClean="0"/>
              <a:t>Oligurie</a:t>
            </a:r>
          </a:p>
          <a:p>
            <a:pPr lvl="1"/>
            <a:r>
              <a:rPr lang="fr-FR" altLang="fr-FR" dirty="0" smtClean="0"/>
              <a:t>Autre signe de défaillance d’organe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foyer infectieux</a:t>
            </a:r>
          </a:p>
          <a:p>
            <a:pPr lvl="1"/>
            <a:r>
              <a:rPr lang="fr-FR" smtClean="0"/>
              <a:t>Pulmonaire</a:t>
            </a:r>
          </a:p>
          <a:p>
            <a:pPr lvl="1"/>
            <a:r>
              <a:rPr lang="fr-FR" smtClean="0"/>
              <a:t>ORL (bouche avec mucite)</a:t>
            </a:r>
          </a:p>
          <a:p>
            <a:pPr lvl="1"/>
            <a:r>
              <a:rPr lang="fr-FR" smtClean="0"/>
              <a:t>Cutané ( catheter, périné)</a:t>
            </a:r>
          </a:p>
          <a:p>
            <a:pPr lvl="1"/>
            <a:r>
              <a:rPr lang="fr-FR" smtClean="0"/>
              <a:t>Urinaire</a:t>
            </a:r>
          </a:p>
          <a:p>
            <a:pPr lvl="1"/>
            <a:r>
              <a:rPr lang="fr-FR" smtClean="0"/>
              <a:t>Neurologique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5445224"/>
            <a:ext cx="750718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 Narrow" pitchFamily="34" charset="0"/>
                <a:ea typeface="MS PGothic" pitchFamily="34" charset="-128"/>
              </a:rPr>
              <a:t>La fièvre est souvent le seul </a:t>
            </a: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symptôme</a:t>
            </a:r>
            <a:endParaRPr lang="fr-FR" sz="2400" dirty="0">
              <a:latin typeface="Arial Narrow" pitchFamily="34" charset="0"/>
              <a:ea typeface="MS PGothic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Selon terrain et signes de gravité: </a:t>
            </a: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ambulatoire </a:t>
            </a: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ou hospitalisation </a:t>
            </a:r>
            <a:endParaRPr lang="fr-FR" sz="2400" dirty="0"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9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Quel bilan ?</a:t>
            </a:r>
          </a:p>
        </p:txBody>
      </p:sp>
      <p:sp>
        <p:nvSpPr>
          <p:cNvPr id="161794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4116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FR" sz="2400" dirty="0" smtClean="0"/>
              <a:t>Bilan initial </a:t>
            </a:r>
            <a:r>
              <a:rPr lang="fr-FR" sz="2200" b="1" dirty="0" smtClean="0">
                <a:solidFill>
                  <a:srgbClr val="FF0000"/>
                </a:solidFill>
              </a:rPr>
              <a:t>A3</a:t>
            </a:r>
          </a:p>
          <a:p>
            <a:pPr lvl="1" eaLnBrk="1" hangingPunct="1"/>
            <a:r>
              <a:rPr lang="fr-FR" sz="2100" dirty="0" smtClean="0"/>
              <a:t>NFS</a:t>
            </a:r>
          </a:p>
          <a:p>
            <a:pPr lvl="1" eaLnBrk="1" hangingPunct="1"/>
            <a:r>
              <a:rPr lang="fr-FR" sz="2100" dirty="0" smtClean="0"/>
              <a:t>IUC</a:t>
            </a:r>
          </a:p>
          <a:p>
            <a:pPr lvl="1" eaLnBrk="1" hangingPunct="1"/>
            <a:r>
              <a:rPr lang="fr-FR" sz="2100" dirty="0" smtClean="0"/>
              <a:t>BH</a:t>
            </a:r>
          </a:p>
          <a:p>
            <a:pPr lvl="1" eaLnBrk="1" hangingPunct="1"/>
            <a:r>
              <a:rPr lang="fr-FR" sz="2100" dirty="0" smtClean="0"/>
              <a:t>Hémocultures</a:t>
            </a:r>
          </a:p>
          <a:p>
            <a:pPr lvl="2" eaLnBrk="1" hangingPunct="1"/>
            <a:r>
              <a:rPr lang="fr-FR" dirty="0" smtClean="0"/>
              <a:t>1 VP et 1 KT</a:t>
            </a:r>
            <a:endParaRPr lang="fr-FR" sz="2000" dirty="0" smtClean="0"/>
          </a:p>
          <a:p>
            <a:pPr lvl="1" eaLnBrk="1" hangingPunct="1"/>
            <a:r>
              <a:rPr lang="fr-FR" sz="2100" dirty="0" err="1" smtClean="0"/>
              <a:t>Rx</a:t>
            </a:r>
            <a:r>
              <a:rPr lang="fr-FR" sz="2100" dirty="0" smtClean="0"/>
              <a:t> thorax si signes </a:t>
            </a:r>
            <a:r>
              <a:rPr lang="fr-FR" sz="2100" dirty="0" err="1" smtClean="0"/>
              <a:t>respi</a:t>
            </a:r>
            <a:endParaRPr lang="fr-FR" sz="2100" dirty="0" smtClean="0"/>
          </a:p>
          <a:p>
            <a:pPr lvl="1" eaLnBrk="1" hangingPunct="1"/>
            <a:r>
              <a:rPr lang="fr-FR" sz="2100" dirty="0" smtClean="0"/>
              <a:t>Prélèvements </a:t>
            </a:r>
            <a:r>
              <a:rPr lang="fr-FR" sz="2100" dirty="0" err="1" smtClean="0"/>
              <a:t>microbio</a:t>
            </a:r>
            <a:r>
              <a:rPr lang="fr-FR" sz="2100" dirty="0" smtClean="0"/>
              <a:t> orientés par la clinique</a:t>
            </a:r>
          </a:p>
          <a:p>
            <a:pPr eaLnBrk="1" hangingPunct="1"/>
            <a:r>
              <a:rPr lang="fr-FR" sz="2400" dirty="0" smtClean="0"/>
              <a:t>Mais aussi: glycémie, CRP, </a:t>
            </a:r>
            <a:r>
              <a:rPr lang="fr-FR" sz="2400" dirty="0" err="1" smtClean="0"/>
              <a:t>Sat</a:t>
            </a:r>
            <a:r>
              <a:rPr lang="fr-FR" sz="2400" dirty="0" smtClean="0"/>
              <a:t> O2</a:t>
            </a:r>
          </a:p>
          <a:p>
            <a:pPr lvl="1" eaLnBrk="1" hangingPunct="1"/>
            <a:r>
              <a:rPr lang="fr-FR" sz="2200" dirty="0" smtClean="0"/>
              <a:t>Si signes de gravité: </a:t>
            </a:r>
          </a:p>
          <a:p>
            <a:pPr lvl="2" eaLnBrk="1" hangingPunct="1"/>
            <a:r>
              <a:rPr lang="fr-FR" dirty="0" smtClean="0"/>
              <a:t>GDS, lactates, LDH, TP/TCK, fg, RAI</a:t>
            </a:r>
          </a:p>
          <a:p>
            <a:pPr eaLnBrk="1" hangingPunct="1"/>
            <a:r>
              <a:rPr lang="fr-FR" dirty="0" smtClean="0"/>
              <a:t>Et selon le cas</a:t>
            </a:r>
          </a:p>
          <a:p>
            <a:pPr lvl="1" eaLnBrk="1" hangingPunct="1"/>
            <a:r>
              <a:rPr lang="fr-FR" dirty="0" smtClean="0"/>
              <a:t>Marqueurs fongiques</a:t>
            </a:r>
          </a:p>
          <a:p>
            <a:pPr lvl="1" eaLnBrk="1" hangingPunct="1"/>
            <a:r>
              <a:rPr lang="fr-FR" dirty="0" smtClean="0"/>
              <a:t>Monitorage AF</a:t>
            </a:r>
          </a:p>
          <a:p>
            <a:pPr lvl="1" eaLnBrk="1" hangingPunct="1"/>
            <a:r>
              <a:rPr lang="fr-FR" dirty="0" smtClean="0"/>
              <a:t>Scan </a:t>
            </a:r>
            <a:r>
              <a:rPr lang="fr-FR" dirty="0" err="1" smtClean="0"/>
              <a:t>tho</a:t>
            </a:r>
            <a:endParaRPr lang="fr-FR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1844824"/>
            <a:ext cx="385259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1"/>
                </a:solidFill>
                <a:latin typeface="Arial" charset="0"/>
                <a:cs typeface="Arial" charset="0"/>
              </a:rPr>
              <a:t>Freifeld et al – recos IDSA – CID 2011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12160" y="3284984"/>
            <a:ext cx="266429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ville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Antigénurie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 d’ATB possibles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max h48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/famille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62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Oral ou IV</a:t>
            </a:r>
            <a:r>
              <a:rPr lang="fr-FR" dirty="0"/>
              <a:t>: </a:t>
            </a:r>
            <a:r>
              <a:rPr lang="fr-FR" dirty="0" smtClean="0"/>
              <a:t>que des vieilles études, avec peu </a:t>
            </a:r>
            <a:r>
              <a:rPr lang="fr-FR" dirty="0"/>
              <a:t>de </a:t>
            </a:r>
            <a:r>
              <a:rPr lang="fr-FR" dirty="0" smtClean="0"/>
              <a:t>BMR</a:t>
            </a:r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202972" y="6237312"/>
            <a:ext cx="1632178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dirty="0" err="1"/>
              <a:t>Kern</a:t>
            </a:r>
            <a:r>
              <a:rPr lang="fr-FR" dirty="0"/>
              <a:t>, CID </a:t>
            </a:r>
            <a:r>
              <a:rPr lang="fr-FR" dirty="0" smtClean="0"/>
              <a:t>2006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455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Cibler </a:t>
            </a:r>
            <a:r>
              <a:rPr lang="fr-FR" dirty="0" smtClean="0"/>
              <a:t>l’écologie </a:t>
            </a:r>
            <a:r>
              <a:rPr lang="fr-FR" dirty="0"/>
              <a:t>locale</a:t>
            </a:r>
          </a:p>
          <a:p>
            <a:pPr lvl="1"/>
            <a:r>
              <a:rPr lang="fr-FR" dirty="0"/>
              <a:t>Ex, en 2017: </a:t>
            </a:r>
            <a:r>
              <a:rPr lang="fr-FR" dirty="0" smtClean="0"/>
              <a:t>29 </a:t>
            </a:r>
            <a:r>
              <a:rPr lang="fr-FR" dirty="0"/>
              <a:t>bactériémies </a:t>
            </a:r>
            <a:r>
              <a:rPr lang="fr-FR" dirty="0" smtClean="0"/>
              <a:t>entre J0 et J4 (hors SCN))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 orale mais laquelle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43832" y="3136541"/>
            <a:ext cx="27276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55%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cipro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% 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35896" y="4509120"/>
            <a:ext cx="347082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Choix 2018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	Augmentin 1-2 g 3 fois/J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500 mg /J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Fusil à 1 coup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17695"/>
              </p:ext>
            </p:extLst>
          </p:nvPr>
        </p:nvGraphicFramePr>
        <p:xfrm>
          <a:off x="755576" y="3136541"/>
          <a:ext cx="2139379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2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% sensibilité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N=29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Augmentin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Ceftriaxone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Oflo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Cipro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59%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Lévo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Genta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1 seule BLSE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521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Evaluation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204864"/>
            <a:ext cx="336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toujours fébrile à 48h/ 72h ATB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513284" y="2145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87800" y="2204864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HOSPITALISATION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3429000"/>
            <a:ext cx="579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Education patient et famille sur signes de gravité :</a:t>
            </a:r>
          </a:p>
          <a:p>
            <a:r>
              <a:rPr lang="fr-FR" dirty="0" smtClean="0"/>
              <a:t>Marbrures, oligurie, déshydratation, troubles neurologiques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>
            <a:off x="6673936" y="3028359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7584" y="4869160"/>
            <a:ext cx="777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Peut on autoriser anti pyrétiques? </a:t>
            </a:r>
          </a:p>
          <a:p>
            <a:r>
              <a:rPr lang="fr-FR" dirty="0" smtClean="0"/>
              <a:t>Oui si pas de prise systématique et contrôle température avant prise et après début antibiotiques</a:t>
            </a:r>
          </a:p>
          <a:p>
            <a:r>
              <a:rPr lang="fr-FR" dirty="0" smtClean="0"/>
              <a:t>NON si mauvaise compréhension du patient et famille</a:t>
            </a:r>
            <a:endParaRPr lang="fr-F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463549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prospective urgences IGR – tumeurs solides et NF</a:t>
            </a:r>
          </a:p>
          <a:p>
            <a:pPr lvl="1"/>
            <a:r>
              <a:rPr lang="fr-FR" dirty="0" smtClean="0"/>
              <a:t>Gr 1: MASCC ≥ 21, pas de foyer, entourage à domicile</a:t>
            </a:r>
          </a:p>
          <a:p>
            <a:pPr lvl="2"/>
            <a:r>
              <a:rPr lang="fr-FR" dirty="0" smtClean="0"/>
              <a:t>Retour à domicile et AUG/CIP</a:t>
            </a:r>
          </a:p>
          <a:p>
            <a:pPr lvl="1"/>
            <a:r>
              <a:rPr lang="fr-FR" dirty="0" smtClean="0"/>
              <a:t>Gr 2: MASCC &lt;21 ou anomalies clinique ou biologique</a:t>
            </a:r>
          </a:p>
          <a:p>
            <a:pPr lvl="2"/>
            <a:r>
              <a:rPr lang="fr-FR" dirty="0"/>
              <a:t>Haut risque: signes de </a:t>
            </a:r>
            <a:r>
              <a:rPr lang="fr-FR" dirty="0" smtClean="0"/>
              <a:t>gravité</a:t>
            </a:r>
          </a:p>
          <a:p>
            <a:pPr lvl="3"/>
            <a:r>
              <a:rPr lang="fr-FR" dirty="0" smtClean="0"/>
              <a:t>Hospitalisation et ATB IV (TZB ou FEP)</a:t>
            </a:r>
            <a:endParaRPr lang="fr-FR" dirty="0"/>
          </a:p>
          <a:p>
            <a:pPr lvl="2"/>
            <a:r>
              <a:rPr lang="fr-FR" dirty="0" smtClean="0"/>
              <a:t>Bas risque: anomalies de gravité mineure</a:t>
            </a:r>
          </a:p>
          <a:p>
            <a:pPr lvl="3"/>
            <a:r>
              <a:rPr lang="fr-FR" dirty="0" smtClean="0"/>
              <a:t>Hospitalisation et AUG/CIP (51%) ou CRO (49%)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4138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Iatrogènes</a:t>
            </a:r>
          </a:p>
          <a:p>
            <a:pPr lvl="1"/>
            <a:r>
              <a:rPr lang="fr-FR" dirty="0" smtClean="0"/>
              <a:t>Chimiothérapie </a:t>
            </a:r>
            <a:r>
              <a:rPr lang="fr-FR" dirty="0" smtClean="0"/>
              <a:t>anti cancéreuse</a:t>
            </a:r>
          </a:p>
          <a:p>
            <a:pPr lvl="1"/>
            <a:r>
              <a:rPr lang="fr-FR" dirty="0" smtClean="0"/>
              <a:t>Transplantation </a:t>
            </a:r>
            <a:r>
              <a:rPr lang="fr-FR" dirty="0"/>
              <a:t>de CSH </a:t>
            </a:r>
            <a:endParaRPr lang="fr-FR" dirty="0" smtClean="0"/>
          </a:p>
          <a:p>
            <a:pPr lvl="1"/>
            <a:r>
              <a:rPr lang="fr-FR" dirty="0"/>
              <a:t>Agranulocytose médicamenteuse, toxique </a:t>
            </a:r>
          </a:p>
          <a:p>
            <a:pPr lvl="1"/>
            <a:r>
              <a:rPr lang="fr-FR" dirty="0" err="1" smtClean="0"/>
              <a:t>Radiques</a:t>
            </a:r>
            <a:endParaRPr lang="fr-FR" dirty="0" smtClean="0"/>
          </a:p>
          <a:p>
            <a:r>
              <a:rPr lang="fr-FR" dirty="0" smtClean="0"/>
              <a:t>Tumorales</a:t>
            </a:r>
          </a:p>
          <a:p>
            <a:pPr lvl="1"/>
            <a:r>
              <a:rPr lang="fr-FR" dirty="0"/>
              <a:t>hémopathie, envahissement carcinogène</a:t>
            </a:r>
          </a:p>
          <a:p>
            <a:r>
              <a:rPr lang="fr-FR" dirty="0" smtClean="0"/>
              <a:t>Infectieuses</a:t>
            </a:r>
          </a:p>
          <a:p>
            <a:pPr lvl="1"/>
            <a:r>
              <a:rPr lang="fr-FR" dirty="0" smtClean="0"/>
              <a:t>virale </a:t>
            </a:r>
            <a:r>
              <a:rPr lang="fr-FR" dirty="0"/>
              <a:t>(CMV, EBV </a:t>
            </a:r>
            <a:r>
              <a:rPr lang="fr-FR" dirty="0" smtClean="0"/>
              <a:t>…),  </a:t>
            </a:r>
            <a:r>
              <a:rPr lang="fr-FR" dirty="0"/>
              <a:t>bactérienne (</a:t>
            </a:r>
            <a:r>
              <a:rPr lang="fr-FR" dirty="0" smtClean="0"/>
              <a:t>tuberculose</a:t>
            </a:r>
            <a:r>
              <a:rPr lang="fr-FR" dirty="0" smtClean="0"/>
              <a:t>,…</a:t>
            </a:r>
            <a:r>
              <a:rPr lang="fr-FR" dirty="0" smtClean="0"/>
              <a:t>), parasitaire (leishmaniose)</a:t>
            </a:r>
          </a:p>
          <a:p>
            <a:r>
              <a:rPr lang="fr-FR" dirty="0" smtClean="0"/>
              <a:t>Immunes</a:t>
            </a:r>
            <a:endParaRPr lang="fr-FR" dirty="0" smtClean="0"/>
          </a:p>
          <a:p>
            <a:pPr lvl="1"/>
            <a:r>
              <a:rPr lang="fr-FR" dirty="0" smtClean="0"/>
              <a:t>Maladies </a:t>
            </a:r>
            <a:r>
              <a:rPr lang="fr-FR" dirty="0" err="1"/>
              <a:t>autoimmunes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SAM</a:t>
            </a:r>
            <a:endParaRPr lang="fr-FR" dirty="0" smtClean="0"/>
          </a:p>
          <a:p>
            <a:r>
              <a:rPr lang="fr-FR" dirty="0" smtClean="0"/>
              <a:t>Carencielles</a:t>
            </a:r>
            <a:endParaRPr lang="fr-FR" dirty="0" smtClean="0"/>
          </a:p>
          <a:p>
            <a:pPr lvl="1"/>
            <a:r>
              <a:rPr lang="fr-FR" dirty="0" smtClean="0"/>
              <a:t>B9</a:t>
            </a:r>
            <a:r>
              <a:rPr lang="fr-FR" dirty="0"/>
              <a:t>, </a:t>
            </a:r>
            <a:r>
              <a:rPr lang="fr-FR" dirty="0" smtClean="0"/>
              <a:t>B12</a:t>
            </a:r>
            <a:endParaRPr lang="fr-FR" dirty="0"/>
          </a:p>
          <a:p>
            <a:r>
              <a:rPr lang="fr-FR" dirty="0" smtClean="0"/>
              <a:t>Maladies héréditaires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Neutropénies de diverses origines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926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137 épisodes inclus</a:t>
            </a:r>
          </a:p>
          <a:p>
            <a:pPr lvl="1"/>
            <a:r>
              <a:rPr lang="fr-FR" dirty="0" smtClean="0"/>
              <a:t>26 ambulatoires: </a:t>
            </a:r>
          </a:p>
          <a:p>
            <a:pPr lvl="2"/>
            <a:r>
              <a:rPr lang="fr-FR" dirty="0" smtClean="0"/>
              <a:t>0 complication ou hospitalisations</a:t>
            </a:r>
          </a:p>
          <a:p>
            <a:pPr lvl="1"/>
            <a:r>
              <a:rPr lang="fr-FR" dirty="0" smtClean="0"/>
              <a:t>37 hospitalisés « haut risque »: DMS 7,7J</a:t>
            </a:r>
          </a:p>
          <a:p>
            <a:pPr lvl="2"/>
            <a:r>
              <a:rPr lang="fr-FR" dirty="0" smtClean="0"/>
              <a:t>6 (16%) complications dont 1 décès et 4 choc septiques</a:t>
            </a:r>
          </a:p>
          <a:p>
            <a:pPr lvl="1"/>
            <a:r>
              <a:rPr lang="fr-FR" dirty="0" smtClean="0"/>
              <a:t>74 hospitalisés « bas risque »: DMS 4,5J</a:t>
            </a:r>
          </a:p>
          <a:p>
            <a:pPr lvl="2"/>
            <a:r>
              <a:rPr lang="fr-FR" dirty="0"/>
              <a:t>0 complication ou </a:t>
            </a:r>
            <a:r>
              <a:rPr lang="fr-FR" dirty="0" err="1" smtClean="0"/>
              <a:t>re</a:t>
            </a:r>
            <a:r>
              <a:rPr lang="fr-FR" dirty="0" smtClean="0"/>
              <a:t> hospitalisation après sortie</a:t>
            </a:r>
          </a:p>
          <a:p>
            <a:pPr lvl="2"/>
            <a:r>
              <a:rPr lang="fr-FR" dirty="0" smtClean="0"/>
              <a:t>9 (12%) modification ATB</a:t>
            </a:r>
          </a:p>
          <a:p>
            <a:pPr lvl="3"/>
            <a:r>
              <a:rPr lang="fr-FR" dirty="0" smtClean="0"/>
              <a:t>entérocoque (2), </a:t>
            </a:r>
            <a:r>
              <a:rPr lang="fr-FR" dirty="0" err="1" smtClean="0"/>
              <a:t>pyo</a:t>
            </a:r>
            <a:r>
              <a:rPr lang="fr-FR" dirty="0" smtClean="0"/>
              <a:t> (1), SCNMR (1), ICD (1), persistance fièvre (3)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1773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PHRC 2024 </a:t>
            </a:r>
            <a:r>
              <a:rPr lang="fr-FR" dirty="0" smtClean="0"/>
              <a:t>(CH </a:t>
            </a:r>
            <a:r>
              <a:rPr lang="fr-FR" dirty="0" err="1" smtClean="0"/>
              <a:t>Versaille</a:t>
            </a:r>
            <a:r>
              <a:rPr lang="fr-FR" dirty="0" smtClean="0"/>
              <a:t>, lettre </a:t>
            </a:r>
            <a:r>
              <a:rPr lang="fr-FR" dirty="0" smtClean="0"/>
              <a:t>d’intention acceptée)</a:t>
            </a:r>
          </a:p>
          <a:p>
            <a:r>
              <a:rPr lang="fr-FR" dirty="0"/>
              <a:t>Augmentin (3g/7j) vs </a:t>
            </a:r>
            <a:r>
              <a:rPr lang="fr-FR" dirty="0" err="1"/>
              <a:t>augmentin</a:t>
            </a:r>
            <a:r>
              <a:rPr lang="fr-FR" dirty="0"/>
              <a:t> + </a:t>
            </a:r>
            <a:r>
              <a:rPr lang="fr-FR" dirty="0" err="1"/>
              <a:t>cipro</a:t>
            </a:r>
            <a:endParaRPr lang="fr-FR" dirty="0"/>
          </a:p>
          <a:p>
            <a:pPr lvl="1"/>
            <a:r>
              <a:rPr lang="fr-FR" dirty="0"/>
              <a:t>Essai randomisé de non infériorité</a:t>
            </a:r>
          </a:p>
          <a:p>
            <a:pPr lvl="1"/>
            <a:r>
              <a:rPr lang="fr-FR" dirty="0"/>
              <a:t>Neutropénie attendue &lt;7j</a:t>
            </a:r>
          </a:p>
          <a:p>
            <a:pPr lvl="2"/>
            <a:r>
              <a:rPr lang="fr-FR" dirty="0" smtClean="0"/>
              <a:t>Lymphomes</a:t>
            </a:r>
            <a:endParaRPr lang="fr-FR" dirty="0"/>
          </a:p>
          <a:p>
            <a:pPr lvl="2"/>
            <a:r>
              <a:rPr lang="fr-FR" dirty="0"/>
              <a:t>SMD</a:t>
            </a:r>
          </a:p>
          <a:p>
            <a:pPr lvl="2"/>
            <a:r>
              <a:rPr lang="fr-FR" dirty="0"/>
              <a:t>LA en TT non intensif</a:t>
            </a:r>
          </a:p>
          <a:p>
            <a:r>
              <a:rPr lang="fr-FR" dirty="0" smtClean="0"/>
              <a:t>12 centres avec accord de participation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FQ sert elle à quelque chose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34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l’hôpital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800" b="1" kern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fr-FR" smtClean="0"/>
              <a:t>Patients à « haut risque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350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Patient de 45 ans</a:t>
            </a:r>
          </a:p>
          <a:p>
            <a:pPr lvl="1"/>
            <a:r>
              <a:rPr lang="fr-FR" dirty="0" smtClean="0"/>
              <a:t>ATCD:</a:t>
            </a:r>
          </a:p>
          <a:p>
            <a:pPr lvl="2"/>
            <a:r>
              <a:rPr lang="fr-FR" dirty="0" smtClean="0"/>
              <a:t>Tabac 30 PA</a:t>
            </a:r>
          </a:p>
          <a:p>
            <a:pPr lvl="2"/>
            <a:r>
              <a:rPr lang="fr-FR" dirty="0" smtClean="0"/>
              <a:t>Cellulite faciale en 2014 - Séjour en réanimation</a:t>
            </a:r>
          </a:p>
          <a:p>
            <a:pPr lvl="2"/>
            <a:r>
              <a:rPr lang="fr-FR" dirty="0" smtClean="0"/>
              <a:t>Portage digestif </a:t>
            </a:r>
            <a:r>
              <a:rPr lang="fr-FR" i="1" dirty="0" smtClean="0"/>
              <a:t>K. pneumoniae</a:t>
            </a:r>
            <a:r>
              <a:rPr lang="fr-FR" dirty="0" smtClean="0"/>
              <a:t> BLSE découvert pendant le séjour en réanimation</a:t>
            </a:r>
          </a:p>
          <a:p>
            <a:pPr lvl="1"/>
            <a:r>
              <a:rPr lang="fr-FR" dirty="0" smtClean="0"/>
              <a:t>LAM avec -5/</a:t>
            </a:r>
            <a:r>
              <a:rPr lang="fr-FR" dirty="0" err="1" smtClean="0"/>
              <a:t>del</a:t>
            </a:r>
            <a:r>
              <a:rPr lang="fr-FR" dirty="0" smtClean="0"/>
              <a:t>(5q)</a:t>
            </a:r>
          </a:p>
          <a:p>
            <a:pPr lvl="2"/>
            <a:r>
              <a:rPr lang="fr-FR" dirty="0" smtClean="0"/>
              <a:t>Chimiothérapie d’induction </a:t>
            </a:r>
          </a:p>
          <a:p>
            <a:pPr lvl="2"/>
            <a:r>
              <a:rPr lang="fr-FR" dirty="0" smtClean="0"/>
              <a:t>Aplasie attendue &gt; 3 semaines</a:t>
            </a:r>
          </a:p>
          <a:p>
            <a:pPr lvl="1"/>
            <a:r>
              <a:rPr lang="fr-FR" dirty="0" smtClean="0"/>
              <a:t>Hospitalisation en hématologie </a:t>
            </a:r>
          </a:p>
          <a:p>
            <a:pPr lvl="2"/>
            <a:r>
              <a:rPr lang="fr-FR" dirty="0" smtClean="0"/>
              <a:t>Secteur protégé avec traitement d’air.</a:t>
            </a:r>
          </a:p>
          <a:p>
            <a:pPr lvl="2"/>
            <a:r>
              <a:rPr lang="fr-FR" dirty="0" smtClean="0"/>
              <a:t>Dépistage d’entrée de BMR négatif</a:t>
            </a:r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Vignette 3</a:t>
            </a:r>
          </a:p>
        </p:txBody>
      </p:sp>
    </p:spTree>
    <p:extLst>
      <p:ext uri="{BB962C8B-B14F-4D97-AF65-F5344CB8AC3E}">
        <p14:creationId xmlns:p14="http://schemas.microsoft.com/office/powerpoint/2010/main" val="822060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j7 de neutropénie, 1 épisode fébrile </a:t>
            </a:r>
          </a:p>
          <a:p>
            <a:pPr lvl="1"/>
            <a:r>
              <a:rPr lang="fr-FR" dirty="0" smtClean="0"/>
              <a:t>Pas </a:t>
            </a:r>
            <a:r>
              <a:rPr lang="fr-FR" dirty="0" smtClean="0"/>
              <a:t>de signe de gravité</a:t>
            </a:r>
          </a:p>
          <a:p>
            <a:pPr lvl="1"/>
            <a:r>
              <a:rPr lang="fr-FR" dirty="0" smtClean="0"/>
              <a:t>Aucun point d’appel clinique (un KT central propre)</a:t>
            </a:r>
          </a:p>
          <a:p>
            <a:r>
              <a:rPr lang="fr-FR" dirty="0"/>
              <a:t>Quel(s) traitement(s) antibiotique mettez vous en route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/>
              <a:t>Céfépime</a:t>
            </a:r>
            <a:r>
              <a:rPr lang="fr-FR" dirty="0"/>
              <a:t>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Imipénème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Pipéracilline-tazobactam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Amikacine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204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smtClean="0"/>
              <a:t>Référence historique: association ß-lactamine + aminoside</a:t>
            </a:r>
          </a:p>
          <a:p>
            <a:pPr lvl="1" eaLnBrk="1" hangingPunct="1">
              <a:defRPr/>
            </a:pPr>
            <a:r>
              <a:rPr lang="fr-FR" smtClean="0"/>
              <a:t>Nombreux essais thérapeutiques</a:t>
            </a:r>
          </a:p>
          <a:p>
            <a:pPr lvl="2" eaLnBrk="1" hangingPunct="1">
              <a:defRPr/>
            </a:pPr>
            <a:r>
              <a:rPr lang="fr-FR" smtClean="0"/>
              <a:t>Pas de supériorité C3G/Uréidopénicilline/pénèmes</a:t>
            </a:r>
          </a:p>
          <a:p>
            <a:pPr eaLnBrk="1" hangingPunct="1">
              <a:defRPr/>
            </a:pPr>
            <a:r>
              <a:rPr lang="fr-FR" smtClean="0"/>
              <a:t>Choix de la bétalactamine dépendant</a:t>
            </a:r>
          </a:p>
          <a:p>
            <a:pPr lvl="1" eaLnBrk="1" hangingPunct="1">
              <a:defRPr/>
            </a:pPr>
            <a:r>
              <a:rPr lang="fr-FR" smtClean="0"/>
              <a:t>ATCD personnels: ATB/BMR</a:t>
            </a:r>
          </a:p>
          <a:p>
            <a:pPr lvl="1" eaLnBrk="1" hangingPunct="1">
              <a:defRPr/>
            </a:pPr>
            <a:r>
              <a:rPr lang="fr-FR" smtClean="0"/>
              <a:t>Epidémiologie résistances locales</a:t>
            </a:r>
          </a:p>
          <a:p>
            <a:pPr eaLnBrk="1" hangingPunct="1">
              <a:defRPr/>
            </a:pPr>
            <a:r>
              <a:rPr lang="fr-FR" smtClean="0"/>
              <a:t>Bénéfice individuel/collectif</a:t>
            </a:r>
          </a:p>
          <a:p>
            <a:pPr lvl="1" eaLnBrk="1" hangingPunct="1">
              <a:defRPr/>
            </a:pPr>
            <a:r>
              <a:rPr lang="fr-FR" smtClean="0"/>
              <a:t>Traitement antibiotique urgent</a:t>
            </a:r>
          </a:p>
          <a:p>
            <a:pPr lvl="1" eaLnBrk="1" hangingPunct="1">
              <a:defRPr/>
            </a:pPr>
            <a:r>
              <a:rPr lang="fr-FR" smtClean="0"/>
              <a:t>Unités à forte pression de sélection ATB</a:t>
            </a:r>
          </a:p>
          <a:p>
            <a:pPr lvl="1" eaLnBrk="1" hangingPunct="1">
              <a:defRPr/>
            </a:pPr>
            <a:r>
              <a:rPr lang="fr-FR" smtClean="0"/>
              <a:t>Nécessité d’établir des protocoles régulièrement réévalués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89850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sz="2400" dirty="0" smtClean="0"/>
              <a:t>On ne sait pas ce qu’on traite (et 1/2 , on ne le saura jamais)</a:t>
            </a:r>
          </a:p>
          <a:p>
            <a:pPr lvl="1" eaLnBrk="1" hangingPunct="1">
              <a:defRPr/>
            </a:pPr>
            <a:r>
              <a:rPr lang="fr-FR" sz="2000" dirty="0" smtClean="0"/>
              <a:t>Mais, il faut traiter vite , c’est une </a:t>
            </a:r>
            <a:r>
              <a:rPr lang="fr-FR" sz="2000" b="1" dirty="0" smtClean="0">
                <a:solidFill>
                  <a:srgbClr val="FF0000"/>
                </a:solidFill>
              </a:rPr>
              <a:t>urgence thérapeutique</a:t>
            </a:r>
          </a:p>
          <a:p>
            <a:pPr eaLnBrk="1" hangingPunct="1">
              <a:defRPr/>
            </a:pPr>
            <a:r>
              <a:rPr lang="fr-FR" sz="2400" dirty="0" smtClean="0"/>
              <a:t>Contraintes</a:t>
            </a:r>
          </a:p>
          <a:p>
            <a:pPr lvl="1" eaLnBrk="1" hangingPunct="1">
              <a:defRPr/>
            </a:pPr>
            <a:r>
              <a:rPr lang="fr-FR" sz="2000" dirty="0" smtClean="0"/>
              <a:t>Examen clinique peu contributif</a:t>
            </a:r>
          </a:p>
          <a:p>
            <a:pPr lvl="1" eaLnBrk="1" hangingPunct="1">
              <a:defRPr/>
            </a:pPr>
            <a:r>
              <a:rPr lang="fr-FR" sz="2000" dirty="0" smtClean="0"/>
              <a:t>Imagerie standard peu contributive</a:t>
            </a:r>
          </a:p>
          <a:p>
            <a:pPr lvl="1" eaLnBrk="1" hangingPunct="1">
              <a:defRPr/>
            </a:pPr>
            <a:r>
              <a:rPr lang="fr-FR" sz="2000" dirty="0" smtClean="0"/>
              <a:t>Traitement le plus souvent probabiliste</a:t>
            </a:r>
          </a:p>
          <a:p>
            <a:pPr eaLnBrk="1" hangingPunct="1">
              <a:defRPr/>
            </a:pPr>
            <a:r>
              <a:rPr lang="fr-FR" sz="2400" dirty="0" smtClean="0"/>
              <a:t>Réévaluation indispensable à 72 heures: </a:t>
            </a:r>
            <a:r>
              <a:rPr lang="fr-FR" sz="2400" dirty="0" err="1" smtClean="0"/>
              <a:t>bactério</a:t>
            </a:r>
            <a:r>
              <a:rPr lang="fr-FR" sz="2400" dirty="0" smtClean="0"/>
              <a:t> et clinique</a:t>
            </a:r>
          </a:p>
          <a:p>
            <a:pPr lvl="1" eaLnBrk="1" hangingPunct="1">
              <a:defRPr/>
            </a:pPr>
            <a:r>
              <a:rPr lang="fr-FR" sz="2000" dirty="0" smtClean="0"/>
              <a:t>Aggravation précoce = échec</a:t>
            </a:r>
          </a:p>
          <a:p>
            <a:pPr lvl="1" eaLnBrk="1" hangingPunct="1">
              <a:defRPr/>
            </a:pPr>
            <a:r>
              <a:rPr lang="fr-FR" sz="2000" dirty="0" smtClean="0"/>
              <a:t>Amélioration même imparfaite = succès</a:t>
            </a:r>
          </a:p>
          <a:p>
            <a:pPr eaLnBrk="1" hangingPunct="1">
              <a:defRPr/>
            </a:pPr>
            <a:r>
              <a:rPr lang="fr-FR" sz="2400" dirty="0" smtClean="0"/>
              <a:t>Et il faut aussi penser</a:t>
            </a:r>
          </a:p>
          <a:p>
            <a:pPr lvl="1" eaLnBrk="1" hangingPunct="1">
              <a:defRPr/>
            </a:pPr>
            <a:r>
              <a:rPr lang="fr-FR" sz="2000" dirty="0" smtClean="0"/>
              <a:t>A l’écologie du service</a:t>
            </a:r>
          </a:p>
          <a:p>
            <a:pPr lvl="1" eaLnBrk="1" hangingPunct="1">
              <a:defRPr/>
            </a:pPr>
            <a:r>
              <a:rPr lang="fr-FR" sz="2000" dirty="0" smtClean="0"/>
              <a:t>A conserver des alternatives si d’autres NF surviennent pendant le séjour</a:t>
            </a:r>
          </a:p>
          <a:p>
            <a:pPr lvl="1" eaLnBrk="1" hangingPunct="1">
              <a:defRPr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5604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 smtClean="0"/>
              <a:t>Ecologie locale</a:t>
            </a:r>
          </a:p>
          <a:p>
            <a:pPr>
              <a:defRPr/>
            </a:pPr>
            <a:r>
              <a:rPr lang="fr-FR" dirty="0" smtClean="0"/>
              <a:t>ATCD BMR</a:t>
            </a:r>
          </a:p>
          <a:p>
            <a:pPr>
              <a:defRPr/>
            </a:pPr>
            <a:r>
              <a:rPr lang="fr-FR" dirty="0" err="1" smtClean="0"/>
              <a:t>FdR</a:t>
            </a:r>
            <a:r>
              <a:rPr lang="fr-FR" dirty="0" smtClean="0"/>
              <a:t> BMR</a:t>
            </a:r>
          </a:p>
          <a:p>
            <a:pPr lvl="1">
              <a:defRPr/>
            </a:pPr>
            <a:r>
              <a:rPr lang="fr-FR" dirty="0" smtClean="0"/>
              <a:t>Exposition ATB/C3G</a:t>
            </a:r>
          </a:p>
          <a:p>
            <a:pPr lvl="1">
              <a:defRPr/>
            </a:pPr>
            <a:r>
              <a:rPr lang="fr-FR" dirty="0" err="1" smtClean="0"/>
              <a:t>Noso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/>
              <a:t>Hospit</a:t>
            </a:r>
            <a:r>
              <a:rPr lang="fr-FR" dirty="0"/>
              <a:t>.</a:t>
            </a:r>
            <a:r>
              <a:rPr lang="fr-FR" dirty="0" smtClean="0"/>
              <a:t> longue ou répétée</a:t>
            </a:r>
          </a:p>
          <a:p>
            <a:pPr lvl="1">
              <a:defRPr/>
            </a:pPr>
            <a:r>
              <a:rPr lang="fr-FR" dirty="0" smtClean="0"/>
              <a:t>KT U</a:t>
            </a:r>
          </a:p>
          <a:p>
            <a:pPr lvl="1">
              <a:defRPr/>
            </a:pPr>
            <a:r>
              <a:rPr lang="fr-FR" dirty="0" smtClean="0"/>
              <a:t>Patients </a:t>
            </a:r>
            <a:r>
              <a:rPr lang="fr-FR" dirty="0" err="1" smtClean="0"/>
              <a:t>agés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Séjour réa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fr-FR" dirty="0" smtClean="0"/>
              <a:t>Présentation clinique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fr-FR" dirty="0" smtClean="0"/>
              <a:t>Grave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</a:t>
            </a:r>
            <a:r>
              <a:rPr lang="fr-FR" dirty="0" smtClean="0"/>
              <a:t>européennes </a:t>
            </a:r>
            <a:r>
              <a:rPr lang="fr-FR" sz="3600" dirty="0" smtClean="0"/>
              <a:t>(ECIL4): </a:t>
            </a:r>
            <a:r>
              <a:rPr lang="fr-FR" dirty="0" smtClean="0"/>
              <a:t>Paramètres du choix ATB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60938" y="6267450"/>
            <a:ext cx="2862835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Averbuch</a:t>
            </a:r>
            <a:r>
              <a:rPr lang="fr-FR" dirty="0"/>
              <a:t> et al. </a:t>
            </a:r>
            <a:r>
              <a:rPr lang="fr-FR" dirty="0" err="1"/>
              <a:t>Haematologica</a:t>
            </a:r>
            <a:r>
              <a:rPr lang="fr-FR" dirty="0"/>
              <a:t> 2013</a:t>
            </a:r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3851920" y="1916832"/>
            <a:ext cx="648072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355976" y="1988840"/>
            <a:ext cx="434116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fr-FR" dirty="0" smtClean="0"/>
              <a:t>2 stratégies à discuter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0033CC"/>
                </a:solidFill>
              </a:rPr>
              <a:t>Escalade</a:t>
            </a:r>
          </a:p>
          <a:p>
            <a:pPr lvl="2">
              <a:defRPr/>
            </a:pPr>
            <a:r>
              <a:rPr lang="fr-FR" dirty="0" smtClean="0"/>
              <a:t>Traitement probabiliste « non </a:t>
            </a:r>
            <a:r>
              <a:rPr lang="fr-FR" dirty="0" err="1" smtClean="0"/>
              <a:t>carbapénème</a:t>
            </a:r>
            <a:r>
              <a:rPr lang="fr-FR" dirty="0" smtClean="0"/>
              <a:t> »</a:t>
            </a:r>
          </a:p>
          <a:p>
            <a:pPr lvl="2">
              <a:defRPr/>
            </a:pPr>
            <a:r>
              <a:rPr lang="fr-FR" dirty="0" smtClean="0"/>
              <a:t>Escalade selon µbio/ clinique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0033CC"/>
                </a:solidFill>
              </a:rPr>
              <a:t>Désescalade</a:t>
            </a:r>
          </a:p>
          <a:p>
            <a:pPr lvl="2">
              <a:defRPr/>
            </a:pPr>
            <a:r>
              <a:rPr lang="fr-FR" dirty="0" smtClean="0"/>
              <a:t>Couverture initiale large</a:t>
            </a:r>
          </a:p>
          <a:p>
            <a:pPr lvl="2">
              <a:defRPr/>
            </a:pPr>
            <a:r>
              <a:rPr lang="fr-FR" sz="2600" b="1" dirty="0" smtClean="0">
                <a:solidFill>
                  <a:srgbClr val="FF0000"/>
                </a:solidFill>
              </a:rPr>
              <a:t>D</a:t>
            </a:r>
            <a:r>
              <a:rPr lang="fr-FR" sz="2500" b="1" dirty="0" smtClean="0">
                <a:solidFill>
                  <a:srgbClr val="FF0000"/>
                </a:solidFill>
              </a:rPr>
              <a:t>ésescalade si on ne trouve pas de pathogène </a:t>
            </a:r>
            <a:r>
              <a:rPr lang="fr-FR" sz="2500" b="1" dirty="0" smtClean="0">
                <a:solidFill>
                  <a:srgbClr val="FF0000"/>
                </a:solidFill>
              </a:rPr>
              <a:t>résistant</a:t>
            </a:r>
            <a:endParaRPr lang="fr-FR" sz="25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6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60"/>
    </mc:Choice>
    <mc:Fallback xmlns="">
      <p:transition spd="slow" advTm="13916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Fièvre relativement précoce</a:t>
            </a:r>
          </a:p>
          <a:p>
            <a:r>
              <a:rPr lang="fr-FR" dirty="0" smtClean="0"/>
              <a:t>Pas de portage BMR récent</a:t>
            </a:r>
          </a:p>
          <a:p>
            <a:r>
              <a:rPr lang="fr-FR" dirty="0" smtClean="0"/>
              <a:t>Pas de signe de gravité</a:t>
            </a:r>
          </a:p>
          <a:p>
            <a:r>
              <a:rPr lang="fr-FR" dirty="0" smtClean="0"/>
              <a:t>Pas de signe d’appel</a:t>
            </a:r>
          </a:p>
          <a:p>
            <a:endParaRPr lang="fr-FR" dirty="0"/>
          </a:p>
          <a:p>
            <a:r>
              <a:rPr lang="fr-FR" dirty="0" smtClean="0"/>
              <a:t>Monothérapie suffisante</a:t>
            </a:r>
          </a:p>
          <a:p>
            <a:r>
              <a:rPr lang="fr-FR" dirty="0" smtClean="0"/>
              <a:t>Pas d’arguments pour un carbapénème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ce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753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Recommandations USA</a:t>
            </a:r>
            <a:br>
              <a:rPr lang="fr-FR" dirty="0" smtClean="0"/>
            </a:br>
            <a:r>
              <a:rPr lang="fr-FR" dirty="0" smtClean="0"/>
              <a:t>IDSA 2010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Monothérapie avec anti </a:t>
            </a:r>
            <a:r>
              <a:rPr lang="fr-FR" sz="2600" dirty="0" err="1" smtClean="0"/>
              <a:t>pseudomonas</a:t>
            </a: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FF0000"/>
                </a:solidFill>
              </a:rPr>
              <a:t>AI</a:t>
            </a:r>
          </a:p>
          <a:p>
            <a:pPr lvl="1" eaLnBrk="1" hangingPunct="1"/>
            <a:r>
              <a:rPr lang="fr-FR" sz="2200" dirty="0" err="1" smtClean="0"/>
              <a:t>Céfépime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Imipénème</a:t>
            </a:r>
            <a:r>
              <a:rPr lang="fr-FR" sz="2200" dirty="0" smtClean="0"/>
              <a:t> ou </a:t>
            </a:r>
            <a:r>
              <a:rPr lang="fr-FR" sz="2200" dirty="0" err="1" smtClean="0"/>
              <a:t>méropenem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Tazocilline</a:t>
            </a:r>
            <a:endParaRPr lang="fr-FR" sz="2200" dirty="0" smtClean="0"/>
          </a:p>
          <a:p>
            <a:pPr eaLnBrk="1" hangingPunct="1"/>
            <a:r>
              <a:rPr lang="fr-FR" sz="2000" dirty="0" smtClean="0"/>
              <a:t>Ajout autre molécule possible pour prise en charge initiale de complications (</a:t>
            </a:r>
            <a:r>
              <a:rPr lang="fr-FR" sz="2000" dirty="0" err="1" smtClean="0"/>
              <a:t>hypoTA</a:t>
            </a:r>
            <a:r>
              <a:rPr lang="fr-FR" sz="2000" dirty="0" smtClean="0"/>
              <a:t>, pneumonie) ou suspicion de BMR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 smtClean="0"/>
              <a:t>Prise en compte possible de BMR si infection/colonisation préalable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/>
              <a:t>Pas </a:t>
            </a:r>
            <a:r>
              <a:rPr lang="fr-FR" sz="2000" dirty="0" smtClean="0"/>
              <a:t>d ’anti </a:t>
            </a:r>
            <a:r>
              <a:rPr lang="fr-FR" sz="2000" dirty="0"/>
              <a:t>CG+</a:t>
            </a:r>
            <a:r>
              <a:rPr lang="fr-FR" sz="2000" dirty="0" smtClean="0"/>
              <a:t> empirique </a:t>
            </a:r>
            <a:r>
              <a:rPr lang="fr-FR" sz="2000" b="1" dirty="0" smtClean="0">
                <a:solidFill>
                  <a:srgbClr val="FF0000"/>
                </a:solidFill>
              </a:rPr>
              <a:t>AI</a:t>
            </a:r>
            <a:endParaRPr lang="fr-FR" sz="20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sz="1600" dirty="0"/>
              <a:t>A discuter </a:t>
            </a:r>
            <a:r>
              <a:rPr lang="fr-FR" sz="1600" dirty="0" smtClean="0"/>
              <a:t>selon</a:t>
            </a:r>
            <a:endParaRPr lang="fr-FR" sz="1600" dirty="0"/>
          </a:p>
          <a:p>
            <a:pPr lvl="2" eaLnBrk="1" hangingPunct="1"/>
            <a:r>
              <a:rPr lang="fr-FR" sz="1600" dirty="0" smtClean="0"/>
              <a:t>Clinique</a:t>
            </a:r>
            <a:r>
              <a:rPr lang="fr-FR" sz="1600" dirty="0"/>
              <a:t>: peau et tissus mous/CVC</a:t>
            </a:r>
          </a:p>
          <a:p>
            <a:pPr lvl="2" eaLnBrk="1" hangingPunct="1"/>
            <a:r>
              <a:rPr lang="fr-FR" sz="1600" dirty="0"/>
              <a:t>Instabilité hémodynamique</a:t>
            </a:r>
          </a:p>
          <a:p>
            <a:pPr eaLnBrk="1" hangingPunct="1"/>
            <a:endParaRPr lang="fr-FR" sz="1600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1520" y="6021288"/>
            <a:ext cx="3440622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Freifeld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– </a:t>
            </a:r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recos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IDSA – CID 2011 </a:t>
            </a:r>
            <a:endParaRPr lang="fr-F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21189"/>
              </p:ext>
            </p:extLst>
          </p:nvPr>
        </p:nvGraphicFramePr>
        <p:xfrm>
          <a:off x="4339274" y="4869160"/>
          <a:ext cx="4625214" cy="1462696"/>
        </p:xfrm>
        <a:graphic>
          <a:graphicData uri="http://schemas.openxmlformats.org/drawingml/2006/table">
            <a:tbl>
              <a:tblPr/>
              <a:tblGrid>
                <a:gridCol w="789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SARM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Vancomycine,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ERG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7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BLSE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Carbapénèmes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EPC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Colimycine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Tigécycline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1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Chimiothérapie</a:t>
            </a:r>
          </a:p>
          <a:p>
            <a:pPr lvl="1"/>
            <a:r>
              <a:rPr lang="fr-FR" dirty="0" smtClean="0"/>
              <a:t>360000 personnes/an</a:t>
            </a:r>
          </a:p>
          <a:p>
            <a:pPr lvl="1"/>
            <a:r>
              <a:rPr lang="fr-FR" dirty="0" smtClean="0"/>
              <a:t>Immunothérapies et Inhibiteurs de mécanismes oncogéniques</a:t>
            </a:r>
          </a:p>
          <a:p>
            <a:pPr lvl="1"/>
            <a:r>
              <a:rPr lang="fr-FR" dirty="0" smtClean="0"/>
              <a:t>Radiothérapie</a:t>
            </a:r>
          </a:p>
          <a:p>
            <a:pPr lvl="2"/>
            <a:r>
              <a:rPr lang="fr-FR" dirty="0" smtClean="0"/>
              <a:t>300000 </a:t>
            </a:r>
            <a:r>
              <a:rPr lang="fr-FR" dirty="0"/>
              <a:t>personnes/an</a:t>
            </a:r>
          </a:p>
          <a:p>
            <a:r>
              <a:rPr lang="fr-FR" dirty="0"/>
              <a:t>Leucémies aigues</a:t>
            </a:r>
          </a:p>
          <a:p>
            <a:pPr lvl="1"/>
            <a:r>
              <a:rPr lang="fr-FR" dirty="0"/>
              <a:t>4300 en </a:t>
            </a:r>
            <a:r>
              <a:rPr lang="fr-FR" dirty="0" smtClean="0"/>
              <a:t>2018</a:t>
            </a:r>
            <a:endParaRPr lang="fr-FR" dirty="0"/>
          </a:p>
          <a:p>
            <a:r>
              <a:rPr lang="fr-FR" dirty="0"/>
              <a:t>Greffes de CSH en 2022</a:t>
            </a:r>
          </a:p>
          <a:p>
            <a:pPr lvl="1"/>
            <a:r>
              <a:rPr lang="fr-FR" dirty="0"/>
              <a:t>1989 </a:t>
            </a:r>
            <a:r>
              <a:rPr lang="fr-FR" dirty="0" smtClean="0"/>
              <a:t>allogreffes et 2625 </a:t>
            </a:r>
            <a:r>
              <a:rPr lang="fr-FR" dirty="0"/>
              <a:t>autogreffes</a:t>
            </a:r>
          </a:p>
          <a:p>
            <a:pPr lvl="2"/>
            <a:r>
              <a:rPr lang="fr-FR" dirty="0"/>
              <a:t>(et 5495 greffes d’organes solides avec possibilité de NF chez certaines)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des pathologies concernées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24128" y="1772816"/>
            <a:ext cx="281359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Institut national du cancer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139952" y="6084004"/>
            <a:ext cx="42755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Agence </a:t>
            </a:r>
            <a:r>
              <a:rPr lang="fr-FR" dirty="0"/>
              <a:t>de la biomédecine rapport </a:t>
            </a:r>
            <a:r>
              <a:rPr lang="fr-FR" dirty="0" smtClean="0"/>
              <a:t>2022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88959" y="4293096"/>
            <a:ext cx="121058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SPF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6582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patient reste fébrile malgré 72h de pipéracilline – tazobactam</a:t>
            </a:r>
          </a:p>
          <a:p>
            <a:pPr lvl="1"/>
            <a:r>
              <a:rPr lang="fr-FR" dirty="0" smtClean="0"/>
              <a:t>Il n’y a pas de documentation</a:t>
            </a:r>
          </a:p>
          <a:p>
            <a:pPr lvl="1"/>
            <a:r>
              <a:rPr lang="fr-FR" dirty="0" smtClean="0"/>
              <a:t>Il n’a aucun signe de gravité</a:t>
            </a:r>
          </a:p>
          <a:p>
            <a:r>
              <a:rPr lang="fr-FR" dirty="0" smtClean="0"/>
              <a:t>Vous proposez: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/>
              <a:t>De ne pas changer d’antibiotique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D’escalader vers l’imipénème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rajouter de la </a:t>
            </a:r>
            <a:r>
              <a:rPr lang="fr-FR" dirty="0" err="1" smtClean="0"/>
              <a:t>daptomycine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changer pour le </a:t>
            </a:r>
            <a:r>
              <a:rPr lang="fr-FR" dirty="0" err="1" smtClean="0"/>
              <a:t>céfépime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mettre un antifongique en probabiliste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846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94324"/>
          </a:xfrm>
        </p:spPr>
        <p:txBody>
          <a:bodyPr/>
          <a:lstStyle/>
          <a:p>
            <a:r>
              <a:rPr lang="fr-FR" sz="2800" dirty="0"/>
              <a:t>Molécules en </a:t>
            </a:r>
            <a:r>
              <a:rPr lang="fr-FR" sz="2800" dirty="0" smtClean="0"/>
              <a:t>probabiliste</a:t>
            </a:r>
          </a:p>
          <a:p>
            <a:pPr lvl="1"/>
            <a:r>
              <a:rPr lang="fr-FR" dirty="0" smtClean="0"/>
              <a:t>Anti </a:t>
            </a:r>
            <a:r>
              <a:rPr lang="fr-FR" dirty="0" smtClean="0"/>
              <a:t>G+ </a:t>
            </a:r>
            <a:r>
              <a:rPr lang="fr-FR" dirty="0" smtClean="0"/>
              <a:t>seulement si SS/CS/pneumonie</a:t>
            </a:r>
            <a:r>
              <a:rPr lang="fr-FR" dirty="0" smtClean="0"/>
              <a:t>, colonisation, ILC/PTM</a:t>
            </a:r>
          </a:p>
          <a:p>
            <a:pPr lvl="1"/>
            <a:r>
              <a:rPr lang="fr-FR" dirty="0" smtClean="0"/>
              <a:t>Aminoside </a:t>
            </a:r>
            <a:r>
              <a:rPr lang="fr-FR" dirty="0"/>
              <a:t>seulement si </a:t>
            </a:r>
            <a:r>
              <a:rPr lang="fr-FR" dirty="0" smtClean="0"/>
              <a:t>choc, suspicion </a:t>
            </a:r>
            <a:r>
              <a:rPr lang="fr-FR" dirty="0" err="1" smtClean="0"/>
              <a:t>pyo</a:t>
            </a:r>
            <a:r>
              <a:rPr lang="fr-FR" dirty="0" smtClean="0"/>
              <a:t>, </a:t>
            </a:r>
            <a:r>
              <a:rPr lang="fr-FR" dirty="0" err="1" smtClean="0"/>
              <a:t>acineto</a:t>
            </a:r>
            <a:r>
              <a:rPr lang="fr-FR" dirty="0" smtClean="0"/>
              <a:t>, XDR…</a:t>
            </a:r>
          </a:p>
          <a:p>
            <a:r>
              <a:rPr lang="fr-FR" altLang="fr-FR" dirty="0"/>
              <a:t>CAT si patient toujours fébrile à </a:t>
            </a:r>
            <a:r>
              <a:rPr lang="fr-FR" altLang="fr-FR" dirty="0" smtClean="0"/>
              <a:t>48-72h</a:t>
            </a:r>
          </a:p>
          <a:p>
            <a:pPr lvl="2"/>
            <a:r>
              <a:rPr lang="fr-FR" dirty="0" smtClean="0"/>
              <a:t>Adaptation </a:t>
            </a:r>
            <a:r>
              <a:rPr lang="fr-FR" dirty="0"/>
              <a:t>si documentation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Pas d’escalade ATB si patient stable</a:t>
            </a:r>
          </a:p>
          <a:p>
            <a:pPr lvl="2"/>
            <a:r>
              <a:rPr lang="fr-FR" dirty="0"/>
              <a:t>Discuter traitement antifongique probabiliste</a:t>
            </a:r>
          </a:p>
          <a:p>
            <a:pPr lvl="1"/>
            <a:r>
              <a:rPr lang="fr-FR" dirty="0" smtClean="0"/>
              <a:t>Rechercher </a:t>
            </a:r>
            <a:r>
              <a:rPr lang="fr-FR" dirty="0"/>
              <a:t>infection fongique, foyer profond</a:t>
            </a:r>
          </a:p>
          <a:p>
            <a:pPr lvl="2"/>
            <a:r>
              <a:rPr lang="fr-FR" dirty="0"/>
              <a:t>Ag </a:t>
            </a:r>
            <a:r>
              <a:rPr lang="fr-FR" dirty="0" err="1"/>
              <a:t>aspergillaire</a:t>
            </a:r>
            <a:r>
              <a:rPr lang="fr-FR" dirty="0"/>
              <a:t>, TDM thoracique, +/- LBA</a:t>
            </a:r>
          </a:p>
          <a:p>
            <a:pPr lvl="2"/>
            <a:r>
              <a:rPr lang="fr-FR" dirty="0"/>
              <a:t>Imagerie abdominopelvienne, ETT (EI), doppler veineux (cathéter)</a:t>
            </a:r>
          </a:p>
          <a:p>
            <a:endParaRPr lang="fr-FR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/>
              <a:t>Recommandations </a:t>
            </a:r>
            <a:r>
              <a:rPr lang="fr-FR" sz="3600" dirty="0" smtClean="0"/>
              <a:t>UE </a:t>
            </a:r>
            <a:r>
              <a:rPr lang="fr-FR" sz="3600" dirty="0"/>
              <a:t>2011 </a:t>
            </a:r>
            <a:r>
              <a:rPr lang="fr-FR" sz="3200" dirty="0"/>
              <a:t>(ECIL4</a:t>
            </a:r>
            <a:r>
              <a:rPr lang="fr-FR" sz="3200" dirty="0" smtClean="0"/>
              <a:t>)</a:t>
            </a:r>
            <a:endParaRPr lang="fr-FR" sz="3600" dirty="0" smtClean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61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NF: Bêta lactamine anti </a:t>
            </a:r>
            <a:r>
              <a:rPr lang="fr-FR" dirty="0" err="1" smtClean="0"/>
              <a:t>pyo</a:t>
            </a:r>
            <a:r>
              <a:rPr lang="fr-FR" dirty="0" smtClean="0"/>
              <a:t> active contre les CG+</a:t>
            </a:r>
          </a:p>
          <a:p>
            <a:pPr lvl="1"/>
            <a:r>
              <a:rPr lang="fr-FR" dirty="0" smtClean="0"/>
              <a:t>Association à aminoside controversée</a:t>
            </a:r>
          </a:p>
          <a:p>
            <a:r>
              <a:rPr lang="fr-FR" dirty="0" smtClean="0"/>
              <a:t>Si forme sévère</a:t>
            </a:r>
          </a:p>
          <a:p>
            <a:pPr lvl="1"/>
            <a:r>
              <a:rPr lang="fr-FR" dirty="0" smtClean="0"/>
              <a:t>Association initiale B-lactamine anti </a:t>
            </a:r>
            <a:r>
              <a:rPr lang="fr-FR" dirty="0" err="1" smtClean="0"/>
              <a:t>pyo</a:t>
            </a:r>
            <a:r>
              <a:rPr lang="fr-FR" dirty="0" smtClean="0"/>
              <a:t> + aminoside</a:t>
            </a:r>
          </a:p>
          <a:p>
            <a:pPr lvl="2"/>
            <a:r>
              <a:rPr lang="fr-FR" dirty="0" smtClean="0"/>
              <a:t>Expert </a:t>
            </a:r>
            <a:r>
              <a:rPr lang="fr-FR" dirty="0"/>
              <a:t>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</a:p>
          <a:p>
            <a:r>
              <a:rPr lang="fr-FR" dirty="0" smtClean="0"/>
              <a:t>Désescalade</a:t>
            </a:r>
          </a:p>
          <a:p>
            <a:pPr lvl="1"/>
            <a:r>
              <a:rPr lang="fr-FR" dirty="0" smtClean="0"/>
              <a:t>Pathogène sensible spectre plus étroit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 smtClean="0"/>
              <a:t>strong</a:t>
            </a:r>
            <a:r>
              <a:rPr lang="fr-FR" dirty="0" smtClean="0"/>
              <a:t> agreement</a:t>
            </a:r>
            <a:endParaRPr lang="fr-FR" dirty="0"/>
          </a:p>
          <a:p>
            <a:pPr lvl="1"/>
            <a:r>
              <a:rPr lang="fr-FR" dirty="0" smtClean="0"/>
              <a:t>Pas de documentation et stable cliniquement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France: </a:t>
            </a:r>
            <a:r>
              <a:rPr lang="fr-FR" dirty="0"/>
              <a:t>RFE </a:t>
            </a:r>
            <a:r>
              <a:rPr lang="fr-FR" dirty="0" smtClean="0"/>
              <a:t>prise </a:t>
            </a:r>
            <a:r>
              <a:rPr lang="fr-FR" dirty="0"/>
              <a:t>en charge du neutropénique en réanimation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32240" y="6023033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0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Aspergillose </a:t>
            </a:r>
          </a:p>
          <a:p>
            <a:pPr lvl="1"/>
            <a:r>
              <a:rPr lang="fr-FR" dirty="0" smtClean="0"/>
              <a:t>Induction de LAM</a:t>
            </a:r>
          </a:p>
          <a:p>
            <a:pPr lvl="2"/>
            <a:r>
              <a:rPr lang="fr-FR" dirty="0" smtClean="0"/>
              <a:t>Importance connaitre taux sérique si prophylaxie </a:t>
            </a:r>
            <a:r>
              <a:rPr lang="fr-FR" dirty="0" err="1" smtClean="0"/>
              <a:t>azolé</a:t>
            </a:r>
            <a:endParaRPr lang="fr-FR" dirty="0" smtClean="0"/>
          </a:p>
          <a:p>
            <a:r>
              <a:rPr lang="fr-FR" dirty="0" smtClean="0"/>
              <a:t>CMV et Pneumocystose</a:t>
            </a:r>
          </a:p>
          <a:p>
            <a:pPr lvl="1"/>
            <a:r>
              <a:rPr lang="fr-FR" dirty="0" smtClean="0"/>
              <a:t>Hémopathies lymphoïdes, anti </a:t>
            </a:r>
            <a:r>
              <a:rPr lang="fr-FR" dirty="0" smtClean="0"/>
              <a:t>CD20</a:t>
            </a:r>
          </a:p>
          <a:p>
            <a:pPr lvl="1"/>
            <a:r>
              <a:rPr lang="fr-FR" dirty="0" smtClean="0"/>
              <a:t>Allogreffe</a:t>
            </a:r>
            <a:endParaRPr lang="fr-FR" dirty="0" smtClean="0"/>
          </a:p>
          <a:p>
            <a:r>
              <a:rPr lang="fr-FR" dirty="0" smtClean="0"/>
              <a:t>KT/peau</a:t>
            </a:r>
          </a:p>
          <a:p>
            <a:pPr lvl="1"/>
            <a:r>
              <a:rPr lang="fr-FR" dirty="0" smtClean="0"/>
              <a:t>CG+</a:t>
            </a:r>
          </a:p>
          <a:p>
            <a:r>
              <a:rPr lang="fr-FR" dirty="0" smtClean="0"/>
              <a:t>Digestif</a:t>
            </a:r>
          </a:p>
          <a:p>
            <a:pPr lvl="1"/>
            <a:r>
              <a:rPr lang="fr-FR" dirty="0" smtClean="0"/>
              <a:t>ICD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à évaluer selon hémopathie sous jacente et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107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Arret ATB probabiliste à ≥ 72h</a:t>
            </a:r>
          </a:p>
          <a:p>
            <a:pPr lvl="1"/>
            <a:r>
              <a:rPr lang="fr-FR" smtClean="0"/>
              <a:t>Si apyrexie  ≥  48h et stable</a:t>
            </a:r>
          </a:p>
          <a:p>
            <a:pPr lvl="2"/>
            <a:r>
              <a:rPr lang="fr-FR" smtClean="0"/>
              <a:t>Quelque soit profondeur et durée de neutropénie</a:t>
            </a:r>
          </a:p>
          <a:p>
            <a:r>
              <a:rPr lang="fr-FR" smtClean="0"/>
              <a:t>Si infection documentée (microbio ou clinique)</a:t>
            </a:r>
          </a:p>
          <a:p>
            <a:pPr lvl="1"/>
            <a:r>
              <a:rPr lang="fr-FR" smtClean="0"/>
              <a:t>Jusqu’à éradication microbiologique (i.e., contrôle HC)</a:t>
            </a:r>
          </a:p>
          <a:p>
            <a:pPr lvl="1"/>
            <a:r>
              <a:rPr lang="fr-FR" smtClean="0"/>
              <a:t>Jusqu’à résolution de tous les signes d’infection</a:t>
            </a:r>
          </a:p>
          <a:p>
            <a:pPr lvl="1"/>
            <a:r>
              <a:rPr lang="fr-FR" smtClean="0"/>
              <a:t>Au moins 7 jours dont 4 d’apyrexie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Durées de traitement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87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62500" lnSpcReduction="20000"/>
          </a:bodyPr>
          <a:lstStyle/>
          <a:p>
            <a:r>
              <a:rPr lang="fr-FR" sz="3300" dirty="0" smtClean="0"/>
              <a:t>Essai randomisé Espagnol 2012-2016 (6 centres)</a:t>
            </a:r>
          </a:p>
          <a:p>
            <a:pPr lvl="1"/>
            <a:r>
              <a:rPr lang="fr-FR" sz="2900" dirty="0" smtClean="0"/>
              <a:t>Arrêt ATB selon ECIL4 vs poursuite jusqu’à PNN&gt;500</a:t>
            </a:r>
          </a:p>
          <a:p>
            <a:pPr lvl="1"/>
            <a:r>
              <a:rPr lang="fr-FR" sz="2900" dirty="0" smtClean="0"/>
              <a:t>Résultats ITT et PP identiques:</a:t>
            </a:r>
          </a:p>
          <a:p>
            <a:pPr lvl="2"/>
            <a:r>
              <a:rPr lang="fr-FR" sz="2500" dirty="0" smtClean="0"/>
              <a:t>Moins ATB dans groupe « </a:t>
            </a:r>
            <a:r>
              <a:rPr lang="fr-FR" sz="2500" dirty="0" err="1" smtClean="0"/>
              <a:t>arret</a:t>
            </a:r>
            <a:r>
              <a:rPr lang="fr-FR" sz="2500" dirty="0" smtClean="0"/>
              <a:t> » et pas de différence J T°/mortalité</a:t>
            </a:r>
          </a:p>
          <a:p>
            <a:r>
              <a:rPr lang="fr-FR" sz="3300" dirty="0" smtClean="0"/>
              <a:t>Etude avant/après CHU Mondor</a:t>
            </a:r>
          </a:p>
          <a:p>
            <a:pPr lvl="1"/>
            <a:r>
              <a:rPr lang="fr-FR" sz="2900" dirty="0" smtClean="0"/>
              <a:t>Arrêt précoce: 52 faits /58 possibles (100 épisodes NF)</a:t>
            </a:r>
          </a:p>
          <a:p>
            <a:pPr lvl="1"/>
            <a:r>
              <a:rPr lang="fr-FR" sz="2900" dirty="0" smtClean="0"/>
              <a:t>Pas de différence avant/après pour </a:t>
            </a:r>
            <a:r>
              <a:rPr lang="fr-FR" sz="2500" dirty="0" smtClean="0"/>
              <a:t>Transfert </a:t>
            </a:r>
            <a:r>
              <a:rPr lang="fr-FR" sz="2500" dirty="0" smtClean="0"/>
              <a:t>en réa / b</a:t>
            </a:r>
            <a:r>
              <a:rPr lang="en-US" sz="2500" dirty="0" err="1" smtClean="0"/>
              <a:t>actériémies</a:t>
            </a:r>
            <a:r>
              <a:rPr lang="en-US" sz="2500" dirty="0" smtClean="0"/>
              <a:t> / ICD / DC</a:t>
            </a:r>
          </a:p>
          <a:p>
            <a:r>
              <a:rPr lang="fr-FR" sz="3300" dirty="0" smtClean="0"/>
              <a:t>Cohorte « après » CHU Lille</a:t>
            </a:r>
          </a:p>
          <a:p>
            <a:pPr lvl="1"/>
            <a:r>
              <a:rPr lang="fr-FR" sz="2900" dirty="0" smtClean="0"/>
              <a:t>49 arrêts précoces sur 115 épisodes fébriles </a:t>
            </a:r>
            <a:r>
              <a:rPr lang="fr-FR" sz="2900" dirty="0" smtClean="0"/>
              <a:t>dont HC</a:t>
            </a:r>
            <a:r>
              <a:rPr lang="fr-FR" sz="2900" dirty="0" smtClean="0"/>
              <a:t>, ECBU, </a:t>
            </a:r>
            <a:r>
              <a:rPr lang="fr-FR" sz="2900" dirty="0" smtClean="0"/>
              <a:t>poumon</a:t>
            </a:r>
            <a:endParaRPr lang="fr-FR" sz="2900" dirty="0" smtClean="0"/>
          </a:p>
          <a:p>
            <a:pPr lvl="1"/>
            <a:r>
              <a:rPr lang="fr-FR" sz="2900" dirty="0" smtClean="0"/>
              <a:t>20% échec avec reprise rapide </a:t>
            </a:r>
            <a:r>
              <a:rPr lang="fr-FR" sz="2900" dirty="0" smtClean="0"/>
              <a:t>ATB, </a:t>
            </a:r>
            <a:r>
              <a:rPr lang="fr-FR" sz="2500" dirty="0" smtClean="0"/>
              <a:t>Aucun </a:t>
            </a:r>
            <a:r>
              <a:rPr lang="fr-FR" sz="2500" dirty="0" smtClean="0"/>
              <a:t>DC, SG, CS, transfert en réa</a:t>
            </a:r>
          </a:p>
          <a:p>
            <a:r>
              <a:rPr lang="fr-FR" sz="3300" dirty="0" smtClean="0"/>
              <a:t>Cohorte </a:t>
            </a:r>
            <a:r>
              <a:rPr lang="fr-FR" sz="3300" dirty="0" err="1" smtClean="0"/>
              <a:t>retrospective</a:t>
            </a:r>
            <a:r>
              <a:rPr lang="fr-FR" sz="3300" dirty="0" smtClean="0"/>
              <a:t> Ouest F</a:t>
            </a:r>
          </a:p>
          <a:p>
            <a:pPr lvl="1"/>
            <a:r>
              <a:rPr lang="fr-FR" sz="2900" dirty="0" smtClean="0"/>
              <a:t>170 épisodes fébriles</a:t>
            </a:r>
          </a:p>
          <a:p>
            <a:pPr lvl="1"/>
            <a:r>
              <a:rPr lang="fr-FR" sz="2900" dirty="0" smtClean="0"/>
              <a:t>Plus de bactériémie dans la cohorte « </a:t>
            </a:r>
            <a:r>
              <a:rPr lang="fr-FR" sz="2900" dirty="0" err="1" smtClean="0"/>
              <a:t>arret</a:t>
            </a:r>
            <a:r>
              <a:rPr lang="fr-FR" sz="2900" dirty="0" smtClean="0"/>
              <a:t> ATB » 27vs 12%</a:t>
            </a:r>
          </a:p>
          <a:p>
            <a:pPr lvl="1"/>
            <a:r>
              <a:rPr lang="fr-FR" sz="2900" dirty="0" smtClean="0"/>
              <a:t>Pas de différence Réa/choc/décès/récurrence </a:t>
            </a:r>
            <a:r>
              <a:rPr lang="fr-FR" sz="2900" dirty="0" smtClean="0"/>
              <a:t>fébrile</a:t>
            </a:r>
          </a:p>
          <a:p>
            <a:r>
              <a:rPr lang="fr-FR" sz="3300" dirty="0" smtClean="0"/>
              <a:t>Comparaison durée courte (max7j vs longue/104 bactériémies)</a:t>
            </a:r>
          </a:p>
          <a:p>
            <a:pPr lvl="1"/>
            <a:r>
              <a:rPr lang="fr-FR" sz="2900" dirty="0" smtClean="0"/>
              <a:t>Pas de différence</a:t>
            </a:r>
            <a:endParaRPr lang="fr-FR" sz="29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Arrêt précoce supporté par plusieurs étude</a:t>
            </a:r>
            <a:endParaRPr lang="fr-F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00192" y="908720"/>
            <a:ext cx="2638415" cy="138499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Aguilar</a:t>
            </a:r>
            <a:r>
              <a:rPr lang="fr-FR" dirty="0"/>
              <a:t> </a:t>
            </a:r>
            <a:r>
              <a:rPr lang="fr-FR" dirty="0" err="1"/>
              <a:t>Guisado</a:t>
            </a:r>
            <a:r>
              <a:rPr lang="fr-FR" dirty="0"/>
              <a:t> Lancet ID 2017</a:t>
            </a:r>
          </a:p>
          <a:p>
            <a:r>
              <a:rPr lang="fr-FR" dirty="0"/>
              <a:t>la </a:t>
            </a:r>
            <a:r>
              <a:rPr lang="fr-FR" dirty="0" err="1"/>
              <a:t>Martire</a:t>
            </a:r>
            <a:r>
              <a:rPr lang="fr-FR" dirty="0"/>
              <a:t> et al, EJCMID 2018</a:t>
            </a:r>
            <a:endParaRPr lang="en-US" dirty="0"/>
          </a:p>
          <a:p>
            <a:r>
              <a:rPr lang="fr-FR" dirty="0"/>
              <a:t>Van de </a:t>
            </a:r>
            <a:r>
              <a:rPr lang="fr-FR" dirty="0" err="1"/>
              <a:t>Wyngaert</a:t>
            </a:r>
            <a:r>
              <a:rPr lang="fr-FR" dirty="0"/>
              <a:t> et al. IJAA </a:t>
            </a:r>
            <a:r>
              <a:rPr lang="fr-FR" dirty="0" smtClean="0"/>
              <a:t>2019</a:t>
            </a:r>
          </a:p>
          <a:p>
            <a:r>
              <a:rPr lang="fr-FR" dirty="0" err="1" smtClean="0"/>
              <a:t>Paret</a:t>
            </a:r>
            <a:r>
              <a:rPr lang="fr-FR" dirty="0" smtClean="0"/>
              <a:t> et al, AAC </a:t>
            </a:r>
            <a:r>
              <a:rPr lang="fr-FR" dirty="0" smtClean="0"/>
              <a:t>2022</a:t>
            </a:r>
          </a:p>
          <a:p>
            <a:r>
              <a:rPr lang="fr-FR" dirty="0" err="1" smtClean="0"/>
              <a:t>Metais</a:t>
            </a:r>
            <a:r>
              <a:rPr lang="fr-FR" dirty="0" smtClean="0"/>
              <a:t> et al, J </a:t>
            </a:r>
            <a:r>
              <a:rPr lang="fr-FR" dirty="0" err="1" smtClean="0"/>
              <a:t>Inf</a:t>
            </a:r>
            <a:r>
              <a:rPr lang="fr-FR" dirty="0" smtClean="0"/>
              <a:t> 2022</a:t>
            </a:r>
            <a:endParaRPr lang="fr-FR" dirty="0" smtClean="0"/>
          </a:p>
          <a:p>
            <a:r>
              <a:rPr lang="fr-FR" dirty="0" smtClean="0"/>
              <a:t>Durand et al, ARIC 2024</a:t>
            </a:r>
          </a:p>
        </p:txBody>
      </p:sp>
    </p:spTree>
    <p:extLst>
      <p:ext uri="{BB962C8B-B14F-4D97-AF65-F5344CB8AC3E}">
        <p14:creationId xmlns:p14="http://schemas.microsoft.com/office/powerpoint/2010/main" val="30979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0"/>
    </mc:Choice>
    <mc:Fallback xmlns="">
      <p:transition spd="slow" advTm="4611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ja-JP" dirty="0" smtClean="0"/>
              <a:t>Allergies croisées peu fréquentes</a:t>
            </a:r>
          </a:p>
          <a:p>
            <a:pPr lvl="2"/>
            <a:r>
              <a:rPr lang="fr-FR" altLang="fr-FR" dirty="0" smtClean="0"/>
              <a:t>~2%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Céphalosporines</a:t>
            </a:r>
          </a:p>
          <a:p>
            <a:pPr lvl="2"/>
            <a:r>
              <a:rPr lang="fr-FR" altLang="fr-FR" dirty="0" smtClean="0"/>
              <a:t>~1 %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Carbapénèmes</a:t>
            </a:r>
          </a:p>
          <a:p>
            <a:pPr lvl="2"/>
            <a:r>
              <a:rPr lang="fr-FR" altLang="ja-JP" dirty="0" smtClean="0"/>
              <a:t>Mais ~25% Céphalosporines =&gt;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</a:t>
            </a:r>
          </a:p>
          <a:p>
            <a:r>
              <a:rPr lang="fr-FR" altLang="fr-FR" dirty="0" smtClean="0"/>
              <a:t>Si allergie non sévère pénicilline</a:t>
            </a:r>
          </a:p>
          <a:p>
            <a:pPr lvl="2"/>
            <a:r>
              <a:rPr lang="fr-FR" altLang="fr-FR" dirty="0" smtClean="0"/>
              <a:t>Autres sous classes possibles</a:t>
            </a:r>
          </a:p>
          <a:p>
            <a:r>
              <a:rPr lang="fr-FR" altLang="fr-FR" dirty="0" smtClean="0"/>
              <a:t>Si allergie sévère (choc ana/</a:t>
            </a:r>
            <a:r>
              <a:rPr lang="fr-FR" altLang="fr-FR" dirty="0" err="1" smtClean="0"/>
              <a:t>quincke</a:t>
            </a:r>
            <a:r>
              <a:rPr lang="fr-FR" altLang="fr-FR" dirty="0" smtClean="0"/>
              <a:t>/TEN/DRESS)</a:t>
            </a:r>
          </a:p>
          <a:p>
            <a:pPr lvl="1"/>
            <a:r>
              <a:rPr lang="fr-FR" altLang="fr-FR" dirty="0" smtClean="0"/>
              <a:t>	</a:t>
            </a:r>
            <a:r>
              <a:rPr lang="fr-FR" altLang="fr-FR" dirty="0" err="1" smtClean="0"/>
              <a:t>Azactam</a:t>
            </a:r>
            <a:r>
              <a:rPr lang="fr-FR" altLang="fr-FR" dirty="0" smtClean="0"/>
              <a:t> + Aminoside + </a:t>
            </a:r>
            <a:r>
              <a:rPr lang="fr-FR" altLang="fr-FR" dirty="0" err="1" smtClean="0"/>
              <a:t>Daptomycine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	Quinolone + Aminoside + </a:t>
            </a:r>
            <a:r>
              <a:rPr lang="fr-FR" altLang="fr-FR" dirty="0" err="1"/>
              <a:t>Daptomycine</a:t>
            </a:r>
            <a:endParaRPr lang="fr-FR" altLang="fr-FR" dirty="0" smtClean="0"/>
          </a:p>
          <a:p>
            <a:r>
              <a:rPr lang="fr-FR" altLang="fr-FR" dirty="0" smtClean="0"/>
              <a:t>IDSA allergie vraie (A2):</a:t>
            </a:r>
          </a:p>
          <a:p>
            <a:pPr lvl="1"/>
            <a:r>
              <a:rPr lang="fr-FR" altLang="fr-FR" dirty="0" smtClean="0"/>
              <a:t>- Clindamycine + Ciprofloxacine ou </a:t>
            </a:r>
            <a:r>
              <a:rPr lang="fr-FR" altLang="fr-FR" dirty="0" err="1" smtClean="0"/>
              <a:t>Aztréonam</a:t>
            </a:r>
            <a:r>
              <a:rPr lang="fr-FR" altLang="fr-FR" dirty="0" smtClean="0"/>
              <a:t> + Vancomycine</a:t>
            </a:r>
          </a:p>
          <a:p>
            <a:endParaRPr lang="fr-FR" dirty="0"/>
          </a:p>
        </p:txBody>
      </p:sp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Allergie bêta-</a:t>
            </a:r>
            <a:r>
              <a:rPr lang="fr-FR" altLang="fr-FR" dirty="0" err="1" smtClean="0"/>
              <a:t>lactamines</a:t>
            </a:r>
            <a:endParaRPr lang="fr-FR" alt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80112" y="2269592"/>
            <a:ext cx="3185487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Comte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Rev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Med Suisse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2012</a:t>
            </a:r>
          </a:p>
          <a:p>
            <a:r>
              <a:rPr lang="fr-FR" dirty="0" err="1" smtClean="0"/>
              <a:t>Recos</a:t>
            </a:r>
            <a:r>
              <a:rPr lang="fr-FR" dirty="0" smtClean="0"/>
              <a:t> SPILF/SFD en cours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Adaptation locale des recommandations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Doit-on tenir compte de la résistance aux ATB en empirique?</a:t>
            </a:r>
          </a:p>
        </p:txBody>
      </p:sp>
    </p:spTree>
    <p:extLst>
      <p:ext uri="{BB962C8B-B14F-4D97-AF65-F5344CB8AC3E}">
        <p14:creationId xmlns:p14="http://schemas.microsoft.com/office/powerpoint/2010/main" val="21286360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92" y="4112815"/>
            <a:ext cx="2269455" cy="262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2005648" cy="257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194570" cy="28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8" y="4013876"/>
            <a:ext cx="2426196" cy="282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32" y="1617294"/>
            <a:ext cx="1646996" cy="202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1929375" cy="2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2022: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17,8% en 2012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14,7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2022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52514" y="4104004"/>
            <a:ext cx="1032150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72%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10,4%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9792" y="1499113"/>
            <a:ext cx="2016224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PRP: 20 souches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53" y="5915627"/>
            <a:ext cx="1896544" cy="9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9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829 patients avec au moins un prélèvement </a:t>
            </a:r>
            <a:r>
              <a:rPr lang="fr-FR" dirty="0" err="1" smtClean="0"/>
              <a:t>bactério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109 avec au moins un prélèvement BLSE (13%) et 25 EPC (3%)</a:t>
            </a:r>
          </a:p>
          <a:p>
            <a:r>
              <a:rPr lang="fr-FR" dirty="0" smtClean="0"/>
              <a:t>Ou sont les BLSE/EPC ?</a:t>
            </a:r>
          </a:p>
          <a:p>
            <a:pPr lvl="1"/>
            <a:r>
              <a:rPr lang="fr-FR" dirty="0" smtClean="0"/>
              <a:t>10 </a:t>
            </a:r>
            <a:r>
              <a:rPr lang="fr-FR" dirty="0"/>
              <a:t>patients avec </a:t>
            </a:r>
            <a:r>
              <a:rPr lang="fr-FR" dirty="0" smtClean="0"/>
              <a:t>au moins un épisode de bactériémie</a:t>
            </a:r>
          </a:p>
          <a:p>
            <a:pPr lvl="1"/>
            <a:r>
              <a:rPr lang="fr-FR" dirty="0" smtClean="0"/>
              <a:t>42 patients avec au moins un ECBU +</a:t>
            </a:r>
          </a:p>
          <a:p>
            <a:pPr lvl="1"/>
            <a:r>
              <a:rPr lang="fr-FR" dirty="0"/>
              <a:t>102 patients avec </a:t>
            </a:r>
            <a:r>
              <a:rPr lang="fr-FR" dirty="0" smtClean="0"/>
              <a:t>un dépistage anal isolé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BLSE/EPC </a:t>
            </a:r>
            <a:r>
              <a:rPr lang="fr-FR" dirty="0" err="1" smtClean="0"/>
              <a:t>MdS</a:t>
            </a:r>
            <a:r>
              <a:rPr lang="fr-FR" dirty="0" smtClean="0"/>
              <a:t> 2022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40200" y="6308725"/>
            <a:ext cx="355744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/>
              <a:t>Dr </a:t>
            </a:r>
            <a:r>
              <a:rPr lang="fr-FR" altLang="fr-FR" dirty="0" err="1" smtClean="0"/>
              <a:t>Titecat</a:t>
            </a:r>
            <a:r>
              <a:rPr lang="fr-FR" altLang="fr-FR" dirty="0" smtClean="0"/>
              <a:t>, </a:t>
            </a:r>
            <a:r>
              <a:rPr lang="fr-FR" altLang="fr-FR" dirty="0"/>
              <a:t>données non publiées</a:t>
            </a:r>
          </a:p>
        </p:txBody>
      </p:sp>
    </p:spTree>
    <p:extLst>
      <p:ext uri="{BB962C8B-B14F-4D97-AF65-F5344CB8AC3E}">
        <p14:creationId xmlns:p14="http://schemas.microsoft.com/office/powerpoint/2010/main" val="4016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71898"/>
            <a:ext cx="8229600" cy="4090268"/>
          </a:xfrm>
        </p:spPr>
        <p:txBody>
          <a:bodyPr>
            <a:normAutofit/>
          </a:bodyPr>
          <a:lstStyle/>
          <a:p>
            <a:r>
              <a:rPr lang="fr-FR" dirty="0" smtClean="0"/>
              <a:t>Neutropénies fébriles PMSI France 2018</a:t>
            </a:r>
            <a:endParaRPr lang="fr-FR" dirty="0" smtClean="0"/>
          </a:p>
          <a:p>
            <a:pPr lvl="1"/>
            <a:r>
              <a:rPr lang="fr-FR" dirty="0" smtClean="0"/>
              <a:t>12961 épisodes et 18093 séjours (1,4/pt) </a:t>
            </a:r>
            <a:r>
              <a:rPr lang="fr-FR" dirty="0" smtClean="0"/>
              <a:t>soit </a:t>
            </a:r>
            <a:r>
              <a:rPr lang="fr-FR" dirty="0" smtClean="0"/>
              <a:t>7,3% </a:t>
            </a:r>
            <a:r>
              <a:rPr lang="fr-FR" dirty="0"/>
              <a:t>des patients</a:t>
            </a:r>
          </a:p>
          <a:p>
            <a:pPr lvl="2"/>
            <a:r>
              <a:rPr lang="fr-FR" dirty="0" smtClean="0"/>
              <a:t>6,3% pour tumeurs solides</a:t>
            </a:r>
          </a:p>
          <a:p>
            <a:pPr lvl="2"/>
            <a:r>
              <a:rPr lang="fr-FR" dirty="0" smtClean="0"/>
              <a:t>12,9% pour hémopathies malignes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des </a:t>
            </a:r>
            <a:r>
              <a:rPr lang="fr-FR" dirty="0"/>
              <a:t>épisodes fébriles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55976" y="2624383"/>
            <a:ext cx="44508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Freyer</a:t>
            </a:r>
            <a:r>
              <a:rPr lang="fr-FR" dirty="0" smtClean="0"/>
              <a:t> RESP et </a:t>
            </a:r>
            <a:r>
              <a:rPr lang="fr-FR" dirty="0"/>
              <a:t>al 2021/Bull Cancer </a:t>
            </a:r>
            <a:r>
              <a:rPr lang="fr-FR" dirty="0" smtClean="0"/>
              <a:t>2016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81835"/>
              </p:ext>
            </p:extLst>
          </p:nvPr>
        </p:nvGraphicFramePr>
        <p:xfrm>
          <a:off x="2069976" y="4005064"/>
          <a:ext cx="4572000" cy="266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589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BMR/HC: </a:t>
            </a:r>
            <a:br>
              <a:rPr lang="fr-FR" dirty="0" smtClean="0"/>
            </a:br>
            <a:r>
              <a:rPr lang="fr-FR" dirty="0" smtClean="0"/>
              <a:t>Ca tient</a:t>
            </a:r>
            <a:endParaRPr lang="fr-FR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5942509" cy="32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6012160" cy="318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28184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2023: épidémie NDM</a:t>
            </a:r>
          </a:p>
          <a:p>
            <a:r>
              <a:rPr lang="fr-FR" dirty="0" smtClean="0"/>
              <a:t>14 épisodes/12 patients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6588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Dépistage systématique ?</a:t>
            </a:r>
          </a:p>
          <a:p>
            <a:r>
              <a:rPr lang="fr-FR" dirty="0"/>
              <a:t>Antibiogramme sur prélèvements de dépistage ?</a:t>
            </a:r>
          </a:p>
          <a:p>
            <a:r>
              <a:rPr lang="fr-FR" dirty="0"/>
              <a:t>En 1</a:t>
            </a:r>
            <a:r>
              <a:rPr lang="fr-FR" baseline="30000" dirty="0"/>
              <a:t>ère</a:t>
            </a:r>
            <a:r>
              <a:rPr lang="fr-FR" dirty="0"/>
              <a:t> ligne sur un porteur ?</a:t>
            </a:r>
          </a:p>
          <a:p>
            <a:r>
              <a:rPr lang="fr-FR" dirty="0"/>
              <a:t>Si échec 1</a:t>
            </a:r>
            <a:r>
              <a:rPr lang="fr-FR" baseline="30000" dirty="0"/>
              <a:t>ère</a:t>
            </a:r>
            <a:r>
              <a:rPr lang="fr-FR" dirty="0"/>
              <a:t> ligne chez un porteur ?</a:t>
            </a:r>
          </a:p>
          <a:p>
            <a:r>
              <a:rPr lang="fr-FR" dirty="0"/>
              <a:t>Si appel du labo pour HC+ chez un porteur ?</a:t>
            </a:r>
          </a:p>
          <a:p>
            <a:r>
              <a:rPr lang="fr-FR" dirty="0"/>
              <a:t>Uniquement si sepsis/choc chez un porteur ?</a:t>
            </a:r>
          </a:p>
          <a:p>
            <a:pPr marL="109537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Stratégies </a:t>
            </a:r>
            <a:r>
              <a:rPr lang="fr-FR" dirty="0" smtClean="0"/>
              <a:t>ATB/BMR à </a:t>
            </a:r>
            <a:r>
              <a:rPr lang="fr-FR" dirty="0"/>
              <a:t>définir par centre</a:t>
            </a:r>
          </a:p>
        </p:txBody>
      </p:sp>
    </p:spTree>
    <p:extLst>
      <p:ext uri="{BB962C8B-B14F-4D97-AF65-F5344CB8AC3E}">
        <p14:creationId xmlns:p14="http://schemas.microsoft.com/office/powerpoint/2010/main" val="19561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26"/>
    </mc:Choice>
    <mc:Fallback xmlns="">
      <p:transition spd="slow" advTm="88426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60" y="13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Stratégie ATB: </a:t>
            </a:r>
            <a:r>
              <a:rPr lang="fr-FR" dirty="0" smtClean="0"/>
              <a:t>exemple</a:t>
            </a:r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78440" cy="51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2"/>
    </mc:Choice>
    <mc:Fallback xmlns="">
      <p:transition spd="slow" advTm="108732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60" y="13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Stratégie ATB: </a:t>
            </a:r>
            <a:r>
              <a:rPr lang="fr-FR" dirty="0" smtClean="0"/>
              <a:t>exemple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1700808"/>
            <a:ext cx="8949442" cy="41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2"/>
    </mc:Choice>
    <mc:Fallback xmlns="">
      <p:transition spd="slow" advTm="108732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ATB: exemple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910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42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b="1" dirty="0" smtClean="0"/>
              <a:t>Ne pas prendre en compte l’EPC en probabiliste</a:t>
            </a:r>
            <a:r>
              <a:rPr lang="fr-FR" altLang="fr-FR" dirty="0" smtClean="0"/>
              <a:t> sauf en cas d'instabilité tensionnelle</a:t>
            </a:r>
          </a:p>
          <a:p>
            <a:pPr lvl="1"/>
            <a:r>
              <a:rPr lang="fr-FR" altLang="fr-FR" dirty="0" smtClean="0"/>
              <a:t>ATB habituelle selon le statut du patient</a:t>
            </a:r>
          </a:p>
          <a:p>
            <a:r>
              <a:rPr lang="fr-FR" altLang="fr-FR" b="1" dirty="0" smtClean="0"/>
              <a:t>Instabilité tensionnelle, ou BGN sur une hémoculture</a:t>
            </a:r>
          </a:p>
          <a:p>
            <a:pPr lvl="1"/>
            <a:r>
              <a:rPr lang="fr-FR" altLang="fr-FR" dirty="0" smtClean="0"/>
              <a:t>Débuter la molécule adaptée à la dernière résistance connue en perf continue</a:t>
            </a:r>
          </a:p>
          <a:p>
            <a:r>
              <a:rPr lang="fr-FR" altLang="fr-FR" b="1" dirty="0" smtClean="0"/>
              <a:t>Arrêter dès que possible pour préserver la molécule</a:t>
            </a:r>
          </a:p>
          <a:p>
            <a:pPr lvl="1"/>
            <a:r>
              <a:rPr lang="fr-FR" altLang="fr-FR" dirty="0" smtClean="0"/>
              <a:t>Au retour de la </a:t>
            </a:r>
            <a:r>
              <a:rPr lang="fr-FR" altLang="fr-FR" dirty="0" err="1" smtClean="0"/>
              <a:t>bactério</a:t>
            </a:r>
            <a:r>
              <a:rPr lang="fr-FR" altLang="fr-FR" dirty="0" smtClean="0"/>
              <a:t> si ce n'est pas un BGN, ou à 72h si les HC ne poussent pas</a:t>
            </a:r>
          </a:p>
          <a:p>
            <a:pPr lvl="1"/>
            <a:r>
              <a:rPr lang="fr-FR" altLang="fr-FR" dirty="0" smtClean="0"/>
              <a:t>Au retour de l'antibiogramme si ce n'est pas une EPC</a:t>
            </a:r>
          </a:p>
          <a:p>
            <a:pPr lvl="1"/>
            <a:r>
              <a:rPr lang="fr-FR" altLang="fr-FR" dirty="0" smtClean="0"/>
              <a:t>Après 7 jours si c'est une bactériémie simple à EPC</a:t>
            </a:r>
          </a:p>
          <a:p>
            <a:r>
              <a:rPr lang="fr-FR" altLang="fr-FR" b="1" dirty="0" smtClean="0"/>
              <a:t>Choix de molécule</a:t>
            </a:r>
          </a:p>
          <a:p>
            <a:pPr lvl="1"/>
            <a:r>
              <a:rPr lang="fr-FR" altLang="fr-FR" dirty="0" err="1" smtClean="0"/>
              <a:t>Carbapénémases</a:t>
            </a:r>
            <a:r>
              <a:rPr lang="fr-FR" altLang="fr-FR" dirty="0" smtClean="0"/>
              <a:t> (EPC =  OXA48, NDM, KPC, …)</a:t>
            </a:r>
          </a:p>
          <a:p>
            <a:pPr lvl="2"/>
            <a:r>
              <a:rPr lang="fr-FR" altLang="fr-FR" dirty="0" smtClean="0"/>
              <a:t>Oxa48: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Peu actif sur CG+.</a:t>
            </a:r>
          </a:p>
          <a:p>
            <a:pPr lvl="2"/>
            <a:r>
              <a:rPr lang="fr-FR" altLang="fr-FR" dirty="0" smtClean="0"/>
              <a:t>KPC: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 ou </a:t>
            </a:r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. </a:t>
            </a:r>
          </a:p>
          <a:p>
            <a:pPr lvl="2"/>
            <a:r>
              <a:rPr lang="fr-FR" altLang="fr-FR" dirty="0" smtClean="0"/>
              <a:t>NDM: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Aztreonam</a:t>
            </a:r>
            <a:r>
              <a:rPr lang="fr-FR" altLang="fr-FR" dirty="0" smtClean="0"/>
              <a:t>: (c’est </a:t>
            </a:r>
            <a:r>
              <a:rPr lang="fr-FR" altLang="fr-FR" dirty="0" err="1" smtClean="0"/>
              <a:t>avi+azt</a:t>
            </a:r>
            <a:r>
              <a:rPr lang="fr-FR" altLang="fr-FR" dirty="0" smtClean="0"/>
              <a:t> qui est actif sur les NDM)</a:t>
            </a:r>
          </a:p>
          <a:p>
            <a:pPr lvl="1"/>
            <a:r>
              <a:rPr lang="fr-FR" altLang="fr-FR" i="1" dirty="0" err="1" smtClean="0"/>
              <a:t>P.aeruginosa</a:t>
            </a:r>
            <a:r>
              <a:rPr lang="fr-FR" altLang="fr-FR" dirty="0" smtClean="0"/>
              <a:t> multi R</a:t>
            </a:r>
          </a:p>
          <a:p>
            <a:pPr lvl="2"/>
            <a:r>
              <a:rPr lang="fr-FR" altLang="fr-FR" dirty="0" err="1" smtClean="0"/>
              <a:t>Ceftolozane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Peu actif sur CG+.   </a:t>
            </a:r>
          </a:p>
          <a:p>
            <a:pPr lvl="2"/>
            <a:r>
              <a:rPr lang="fr-FR" altLang="fr-FR" dirty="0" err="1" smtClean="0"/>
              <a:t>Colimycine</a:t>
            </a:r>
            <a:r>
              <a:rPr lang="fr-FR" altLang="fr-FR" dirty="0" smtClean="0"/>
              <a:t>: charge: Actif sur </a:t>
            </a:r>
            <a:r>
              <a:rPr lang="fr-FR" altLang="fr-FR" dirty="0" err="1" smtClean="0"/>
              <a:t>acineto</a:t>
            </a:r>
            <a:r>
              <a:rPr lang="fr-FR" altLang="fr-FR" dirty="0" smtClean="0"/>
              <a:t> et EPC (sauf </a:t>
            </a:r>
            <a:r>
              <a:rPr lang="fr-FR" altLang="fr-FR" i="1" dirty="0" smtClean="0"/>
              <a:t>Serratia, Proteus, </a:t>
            </a:r>
            <a:r>
              <a:rPr lang="fr-FR" altLang="fr-FR" i="1" dirty="0" err="1" smtClean="0"/>
              <a:t>Morganella</a:t>
            </a:r>
            <a:r>
              <a:rPr lang="fr-FR" altLang="fr-FR" dirty="0" smtClean="0"/>
              <a:t>) </a:t>
            </a:r>
          </a:p>
          <a:p>
            <a:pPr lvl="2"/>
            <a:r>
              <a:rPr lang="fr-FR" altLang="fr-FR" dirty="0" err="1" smtClean="0"/>
              <a:t>Céfidérocol</a:t>
            </a:r>
            <a:r>
              <a:rPr lang="fr-FR" altLang="fr-FR" dirty="0" smtClean="0"/>
              <a:t>: Intérêt aussi sur  NDM, </a:t>
            </a:r>
            <a:r>
              <a:rPr lang="fr-FR" altLang="fr-FR" i="1" dirty="0" err="1" smtClean="0"/>
              <a:t>Acineto</a:t>
            </a:r>
            <a:r>
              <a:rPr lang="fr-FR" altLang="fr-FR" i="1" dirty="0" smtClean="0"/>
              <a:t>, </a:t>
            </a:r>
            <a:r>
              <a:rPr lang="fr-FR" altLang="fr-FR" i="1" dirty="0" err="1" smtClean="0"/>
              <a:t>Steno</a:t>
            </a:r>
            <a:r>
              <a:rPr lang="fr-FR" altLang="fr-FR" dirty="0" smtClean="0"/>
              <a:t>. Utiliser en association, PAS en probabiliste.</a:t>
            </a:r>
          </a:p>
          <a:p>
            <a:endParaRPr lang="fr-FR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Prise en compte du risque EPC: exemple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802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13"/>
    </mc:Choice>
    <mc:Fallback xmlns="">
      <p:transition spd="slow" advTm="177913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Tout est évolutif</a:t>
            </a:r>
          </a:p>
        </p:txBody>
      </p:sp>
      <p:sp>
        <p:nvSpPr>
          <p:cNvPr id="15155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7427168" cy="4017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Analyse 1/an des résultats de microbiologie de l’année</a:t>
            </a:r>
          </a:p>
          <a:p>
            <a:pPr lvl="1">
              <a:defRPr/>
            </a:pPr>
            <a:r>
              <a:rPr lang="fr-FR" dirty="0" smtClean="0"/>
              <a:t>Au global </a:t>
            </a:r>
          </a:p>
          <a:p>
            <a:pPr lvl="1">
              <a:defRPr/>
            </a:pPr>
            <a:r>
              <a:rPr lang="fr-FR" dirty="0"/>
              <a:t>P</a:t>
            </a:r>
            <a:r>
              <a:rPr lang="fr-FR" dirty="0" smtClean="0"/>
              <a:t>our LA/allogreffe</a:t>
            </a:r>
          </a:p>
          <a:p>
            <a:pPr lvl="1">
              <a:defRPr/>
            </a:pPr>
            <a:r>
              <a:rPr lang="fr-FR" dirty="0" smtClean="0"/>
              <a:t>Tous prélèvements</a:t>
            </a:r>
          </a:p>
          <a:p>
            <a:pPr lvl="1">
              <a:defRPr/>
            </a:pPr>
            <a:r>
              <a:rPr lang="fr-FR" dirty="0" smtClean="0"/>
              <a:t>Hémocultures</a:t>
            </a:r>
          </a:p>
          <a:p>
            <a:pPr>
              <a:defRPr/>
            </a:pPr>
            <a:r>
              <a:rPr lang="fr-FR" dirty="0" smtClean="0"/>
              <a:t>Revue des échecs</a:t>
            </a:r>
          </a:p>
        </p:txBody>
      </p:sp>
    </p:spTree>
    <p:extLst>
      <p:ext uri="{BB962C8B-B14F-4D97-AF65-F5344CB8AC3E}">
        <p14:creationId xmlns:p14="http://schemas.microsoft.com/office/powerpoint/2010/main" val="432622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Celles pour lesquelles il y a une prévention</a:t>
            </a:r>
          </a:p>
          <a:p>
            <a:pPr lvl="1"/>
            <a:r>
              <a:rPr lang="fr-FR" dirty="0" smtClean="0"/>
              <a:t>HSV</a:t>
            </a:r>
          </a:p>
          <a:p>
            <a:pPr lvl="1"/>
            <a:r>
              <a:rPr lang="fr-FR" dirty="0" smtClean="0"/>
              <a:t>VZV</a:t>
            </a:r>
          </a:p>
          <a:p>
            <a:pPr lvl="1"/>
            <a:r>
              <a:rPr lang="fr-FR" dirty="0" smtClean="0"/>
              <a:t>CMV</a:t>
            </a:r>
          </a:p>
          <a:p>
            <a:pPr lvl="1"/>
            <a:r>
              <a:rPr lang="fr-FR" dirty="0" smtClean="0"/>
              <a:t>HVB</a:t>
            </a:r>
          </a:p>
          <a:p>
            <a:r>
              <a:rPr lang="fr-FR" dirty="0" smtClean="0"/>
              <a:t>Les autres ou il y a (parfois) un traitement curatif</a:t>
            </a:r>
          </a:p>
          <a:p>
            <a:pPr lvl="1"/>
            <a:r>
              <a:rPr lang="fr-FR" dirty="0" smtClean="0"/>
              <a:t>COVID19</a:t>
            </a:r>
          </a:p>
          <a:p>
            <a:pPr lvl="1"/>
            <a:r>
              <a:rPr lang="fr-FR" dirty="0" smtClean="0"/>
              <a:t>VRS</a:t>
            </a:r>
          </a:p>
          <a:p>
            <a:pPr lvl="1"/>
            <a:r>
              <a:rPr lang="fr-FR" dirty="0" err="1" smtClean="0"/>
              <a:t>Adenovirus</a:t>
            </a:r>
            <a:endParaRPr lang="fr-FR" dirty="0" smtClean="0"/>
          </a:p>
          <a:p>
            <a:pPr lvl="1"/>
            <a:r>
              <a:rPr lang="fr-FR" dirty="0" smtClean="0"/>
              <a:t>BKV</a:t>
            </a:r>
          </a:p>
          <a:p>
            <a:pPr lvl="1"/>
            <a:r>
              <a:rPr lang="fr-FR" dirty="0" smtClean="0"/>
              <a:t>HHV6</a:t>
            </a:r>
          </a:p>
          <a:p>
            <a:pPr lvl="1"/>
            <a:r>
              <a:rPr lang="fr-FR" dirty="0" smtClean="0"/>
              <a:t>etc……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virales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5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1"/>
    </mc:Choice>
    <mc:Fallback xmlns="">
      <p:transition spd="slow" advTm="18381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HSV/VZV</a:t>
            </a:r>
          </a:p>
          <a:p>
            <a:pPr lvl="1"/>
            <a:r>
              <a:rPr lang="fr-FR" dirty="0" smtClean="0"/>
              <a:t>Prophylaxie (</a:t>
            </a:r>
            <a:r>
              <a:rPr lang="fr-FR" dirty="0" smtClean="0"/>
              <a:t>val)acyclovir</a:t>
            </a:r>
            <a:endParaRPr lang="fr-FR" dirty="0" smtClean="0"/>
          </a:p>
          <a:p>
            <a:r>
              <a:rPr lang="fr-FR" dirty="0"/>
              <a:t>HVB</a:t>
            </a:r>
          </a:p>
          <a:p>
            <a:pPr lvl="1"/>
            <a:r>
              <a:rPr lang="fr-FR" dirty="0"/>
              <a:t>TT si anti </a:t>
            </a:r>
            <a:r>
              <a:rPr lang="fr-FR" dirty="0" err="1"/>
              <a:t>HBc</a:t>
            </a:r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Infections virales</a:t>
            </a:r>
            <a:endParaRPr lang="fr-FR" dirty="0"/>
          </a:p>
        </p:txBody>
      </p:sp>
      <p:sp>
        <p:nvSpPr>
          <p:cNvPr id="6" name="ZoneTexte 4"/>
          <p:cNvSpPr txBox="1"/>
          <p:nvPr/>
        </p:nvSpPr>
        <p:spPr>
          <a:xfrm>
            <a:off x="4861959" y="1844824"/>
            <a:ext cx="2950401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Styczynski</a:t>
            </a:r>
            <a:r>
              <a:rPr lang="fr-FR" dirty="0"/>
              <a:t> et al. BMT  </a:t>
            </a:r>
            <a:r>
              <a:rPr lang="fr-FR" dirty="0" smtClean="0"/>
              <a:t>20090 </a:t>
            </a:r>
            <a:r>
              <a:rPr lang="fr-FR" dirty="0"/>
              <a:t>(ECIL2)</a:t>
            </a:r>
          </a:p>
          <a:p>
            <a:r>
              <a:rPr lang="fr-FR" dirty="0" err="1"/>
              <a:t>Lewalle</a:t>
            </a:r>
            <a:r>
              <a:rPr lang="fr-FR" dirty="0"/>
              <a:t> et al, Bull Cancer 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1959" y="2924944"/>
            <a:ext cx="2880320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Mallet et al. Lancet Infect Dis 2016</a:t>
            </a:r>
          </a:p>
          <a:p>
            <a:r>
              <a:rPr lang="fr-FR" dirty="0" err="1"/>
              <a:t>Lewalle</a:t>
            </a:r>
            <a:r>
              <a:rPr lang="fr-FR" dirty="0"/>
              <a:t> et al, Bull Cancer 2019</a:t>
            </a:r>
          </a:p>
        </p:txBody>
      </p:sp>
    </p:spTree>
    <p:extLst>
      <p:ext uri="{BB962C8B-B14F-4D97-AF65-F5344CB8AC3E}">
        <p14:creationId xmlns:p14="http://schemas.microsoft.com/office/powerpoint/2010/main" val="30626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2"/>
    </mc:Choice>
    <mc:Fallback xmlns="">
      <p:transition spd="slow" advTm="27432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CMV</a:t>
            </a:r>
            <a:endParaRPr lang="fr-FR" dirty="0"/>
          </a:p>
          <a:p>
            <a:pPr lvl="1"/>
            <a:r>
              <a:rPr lang="fr-FR" dirty="0"/>
              <a:t>Prophylaxie </a:t>
            </a:r>
            <a:r>
              <a:rPr lang="fr-FR" dirty="0" err="1"/>
              <a:t>Letermovir</a:t>
            </a:r>
            <a:r>
              <a:rPr lang="fr-FR" dirty="0"/>
              <a:t> ou monitorage +/- traitement </a:t>
            </a:r>
            <a:r>
              <a:rPr lang="fr-FR" dirty="0" smtClean="0"/>
              <a:t>préemptif</a:t>
            </a:r>
            <a:endParaRPr lang="fr-FR" dirty="0" smtClean="0"/>
          </a:p>
          <a:p>
            <a:r>
              <a:rPr lang="fr-FR" dirty="0" smtClean="0"/>
              <a:t>HHV6</a:t>
            </a:r>
            <a:endParaRPr lang="fr-FR" dirty="0" smtClean="0"/>
          </a:p>
          <a:p>
            <a:pPr lvl="1"/>
            <a:r>
              <a:rPr lang="fr-FR" dirty="0" smtClean="0"/>
              <a:t>Pas de prophylaxie</a:t>
            </a:r>
            <a:endParaRPr lang="fr-FR" dirty="0"/>
          </a:p>
          <a:p>
            <a:pPr lvl="1">
              <a:defRPr/>
            </a:pPr>
            <a:r>
              <a:rPr lang="fr-FR" dirty="0" smtClean="0"/>
              <a:t>TT curatif </a:t>
            </a:r>
            <a:r>
              <a:rPr lang="fr-FR" dirty="0" err="1" smtClean="0"/>
              <a:t>Ganciclovir</a:t>
            </a:r>
            <a:r>
              <a:rPr lang="fr-FR" dirty="0" smtClean="0"/>
              <a:t>/</a:t>
            </a:r>
            <a:r>
              <a:rPr lang="fr-FR" dirty="0" err="1" smtClean="0"/>
              <a:t>foscarnet</a:t>
            </a:r>
            <a:endParaRPr lang="fr-FR" dirty="0" smtClean="0"/>
          </a:p>
          <a:p>
            <a:pPr>
              <a:defRPr/>
            </a:pPr>
            <a:r>
              <a:rPr lang="fr-FR" dirty="0" err="1" smtClean="0"/>
              <a:t>Adenovirus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/>
              <a:t>Cidofovir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BK Virus</a:t>
            </a:r>
          </a:p>
          <a:p>
            <a:pPr lvl="1">
              <a:defRPr/>
            </a:pPr>
            <a:r>
              <a:rPr lang="fr-FR" dirty="0" err="1" smtClean="0"/>
              <a:t>Cidofovir</a:t>
            </a:r>
            <a:endParaRPr lang="fr-FR" dirty="0" smtClean="0"/>
          </a:p>
          <a:p>
            <a:pPr marL="392113" lvl="1" indent="0">
              <a:buNone/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</a:t>
            </a:r>
            <a:r>
              <a:rPr lang="fr-FR" dirty="0" smtClean="0"/>
              <a:t>virales et allogreffe</a:t>
            </a:r>
            <a:endParaRPr lang="fr-FR" dirty="0"/>
          </a:p>
        </p:txBody>
      </p:sp>
      <p:sp>
        <p:nvSpPr>
          <p:cNvPr id="2" name="ZoneTexte 4"/>
          <p:cNvSpPr txBox="1"/>
          <p:nvPr/>
        </p:nvSpPr>
        <p:spPr>
          <a:xfrm>
            <a:off x="5364088" y="3140968"/>
            <a:ext cx="3499856" cy="73866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Ward et al, </a:t>
            </a:r>
            <a:r>
              <a:rPr lang="fr-FR" dirty="0" err="1" smtClean="0"/>
              <a:t>Haematologica</a:t>
            </a:r>
            <a:r>
              <a:rPr lang="fr-FR" dirty="0" smtClean="0"/>
              <a:t> 2019 </a:t>
            </a:r>
            <a:r>
              <a:rPr lang="fr-FR" dirty="0"/>
              <a:t>(ECIL2017)</a:t>
            </a:r>
          </a:p>
          <a:p>
            <a:r>
              <a:rPr lang="fr-FR" dirty="0" err="1"/>
              <a:t>Dulery</a:t>
            </a:r>
            <a:r>
              <a:rPr lang="fr-FR" dirty="0"/>
              <a:t> et al. BBMT  </a:t>
            </a:r>
            <a:r>
              <a:rPr lang="fr-FR" dirty="0" smtClean="0"/>
              <a:t>2012</a:t>
            </a:r>
            <a:endParaRPr lang="fr-FR" dirty="0"/>
          </a:p>
          <a:p>
            <a:r>
              <a:rPr lang="fr-FR" dirty="0" err="1"/>
              <a:t>Deconinck</a:t>
            </a:r>
            <a:r>
              <a:rPr lang="fr-FR" dirty="0"/>
              <a:t> et al. </a:t>
            </a:r>
            <a:r>
              <a:rPr lang="fr-FR" dirty="0" err="1"/>
              <a:t>Pathol</a:t>
            </a:r>
            <a:r>
              <a:rPr lang="fr-FR" dirty="0"/>
              <a:t> </a:t>
            </a:r>
            <a:r>
              <a:rPr lang="fr-FR" dirty="0" err="1"/>
              <a:t>Biol</a:t>
            </a:r>
            <a:r>
              <a:rPr lang="fr-FR" dirty="0"/>
              <a:t> </a:t>
            </a:r>
            <a:r>
              <a:rPr lang="fr-FR" dirty="0" smtClean="0"/>
              <a:t>2013  (SFGM</a:t>
            </a:r>
            <a:r>
              <a:rPr lang="fr-FR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32040" y="5949280"/>
            <a:ext cx="3096345" cy="3079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Matthes</a:t>
            </a:r>
            <a:r>
              <a:rPr lang="fr-FR" dirty="0"/>
              <a:t>-Martin et al. TID </a:t>
            </a:r>
            <a:r>
              <a:rPr lang="fr-FR" dirty="0" smtClean="0"/>
              <a:t>2012. </a:t>
            </a:r>
            <a:r>
              <a:rPr lang="fr-FR" dirty="0"/>
              <a:t>(ECIL4)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5508104" y="1628800"/>
            <a:ext cx="2664295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Ljungman</a:t>
            </a:r>
            <a:r>
              <a:rPr lang="fr-FR" dirty="0"/>
              <a:t> BMT </a:t>
            </a:r>
            <a:r>
              <a:rPr lang="fr-FR" dirty="0" smtClean="0"/>
              <a:t>2008 </a:t>
            </a:r>
            <a:r>
              <a:rPr lang="fr-FR" dirty="0"/>
              <a:t>(</a:t>
            </a:r>
            <a:r>
              <a:rPr lang="fr-FR" dirty="0" smtClean="0"/>
              <a:t>ECIL2)</a:t>
            </a:r>
          </a:p>
          <a:p>
            <a:r>
              <a:rPr lang="fr-FR" dirty="0" err="1" smtClean="0"/>
              <a:t>Sourisseau</a:t>
            </a:r>
            <a:r>
              <a:rPr lang="fr-FR" dirty="0" smtClean="0"/>
              <a:t> Blood </a:t>
            </a:r>
            <a:r>
              <a:rPr lang="fr-FR" dirty="0" err="1" smtClean="0"/>
              <a:t>advances</a:t>
            </a:r>
            <a:r>
              <a:rPr lang="fr-FR" dirty="0" smtClean="0"/>
              <a:t>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3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Fréquent</a:t>
            </a:r>
          </a:p>
          <a:p>
            <a:pPr lvl="1"/>
            <a:r>
              <a:rPr lang="fr-FR" dirty="0" smtClean="0"/>
              <a:t>Tumeurs solides: 13% des patients et 3,6% des </a:t>
            </a:r>
            <a:r>
              <a:rPr lang="fr-FR" dirty="0" smtClean="0"/>
              <a:t>cycles. </a:t>
            </a:r>
            <a:endParaRPr lang="fr-FR" dirty="0" smtClean="0"/>
          </a:p>
          <a:p>
            <a:pPr lvl="1"/>
            <a:r>
              <a:rPr lang="fr-FR" dirty="0" smtClean="0"/>
              <a:t>Leucémies/greffe: 70% des </a:t>
            </a:r>
            <a:r>
              <a:rPr lang="fr-FR" dirty="0" smtClean="0"/>
              <a:t>patients</a:t>
            </a:r>
            <a:endParaRPr lang="fr-FR" dirty="0" smtClean="0"/>
          </a:p>
          <a:p>
            <a:r>
              <a:rPr lang="fr-FR" dirty="0" smtClean="0"/>
              <a:t>Répété</a:t>
            </a:r>
          </a:p>
          <a:p>
            <a:pPr lvl="1"/>
            <a:r>
              <a:rPr lang="fr-FR" dirty="0" smtClean="0"/>
              <a:t>Tumeurs solides: 3% ont au moins 2 </a:t>
            </a:r>
            <a:r>
              <a:rPr lang="fr-FR" dirty="0" smtClean="0"/>
              <a:t>épisodes</a:t>
            </a:r>
            <a:endParaRPr lang="fr-FR" dirty="0" smtClean="0"/>
          </a:p>
          <a:p>
            <a:pPr lvl="1"/>
            <a:r>
              <a:rPr lang="fr-FR" dirty="0" smtClean="0"/>
              <a:t>Leucémies/greffe: 15% des </a:t>
            </a:r>
            <a:r>
              <a:rPr lang="fr-FR" dirty="0" smtClean="0"/>
              <a:t>patients</a:t>
            </a:r>
            <a:endParaRPr lang="fr-FR" dirty="0" smtClean="0"/>
          </a:p>
          <a:p>
            <a:r>
              <a:rPr lang="fr-FR" dirty="0" smtClean="0"/>
              <a:t>Rarement documenté</a:t>
            </a:r>
          </a:p>
          <a:p>
            <a:pPr lvl="1"/>
            <a:r>
              <a:rPr lang="fr-FR" dirty="0" smtClean="0"/>
              <a:t>Tumeurs solides: 5-7</a:t>
            </a:r>
            <a:r>
              <a:rPr lang="fr-FR" dirty="0" smtClean="0"/>
              <a:t>%</a:t>
            </a:r>
            <a:endParaRPr lang="fr-FR" dirty="0" smtClean="0"/>
          </a:p>
          <a:p>
            <a:pPr lvl="1"/>
            <a:r>
              <a:rPr lang="fr-FR" dirty="0" smtClean="0"/>
              <a:t>Leucémies/greffe: 22-39% des </a:t>
            </a:r>
            <a:r>
              <a:rPr lang="fr-FR" dirty="0" smtClean="0"/>
              <a:t>infections</a:t>
            </a:r>
            <a:endParaRPr lang="fr-FR" dirty="0" smtClean="0"/>
          </a:p>
        </p:txBody>
      </p:sp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Fièvre au cours des neutropénies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868144" y="1331883"/>
            <a:ext cx="2980303" cy="92333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/>
              <a:t>Cullen et al NEJM </a:t>
            </a:r>
            <a:r>
              <a:rPr lang="da-DK" dirty="0" smtClean="0"/>
              <a:t>2005</a:t>
            </a:r>
          </a:p>
          <a:p>
            <a:r>
              <a:rPr lang="da-DK" dirty="0"/>
              <a:t>Bucaneve et al NEJM 2005</a:t>
            </a:r>
            <a:endParaRPr lang="da-DK" dirty="0"/>
          </a:p>
          <a:p>
            <a:r>
              <a:rPr lang="da-DK" dirty="0"/>
              <a:t>Akova et al CID </a:t>
            </a:r>
            <a:r>
              <a:rPr lang="da-DK" dirty="0" smtClean="0"/>
              <a:t>05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9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COVID-19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Curatif</a:t>
            </a:r>
          </a:p>
          <a:p>
            <a:pPr lvl="1"/>
            <a:r>
              <a:rPr lang="fr-FR" dirty="0" err="1" smtClean="0"/>
              <a:t>Nirmatrelvir-ritonavir</a:t>
            </a:r>
            <a:r>
              <a:rPr lang="fr-FR" dirty="0" smtClean="0"/>
              <a:t>: durée double ?</a:t>
            </a:r>
          </a:p>
          <a:p>
            <a:pPr lvl="1"/>
            <a:r>
              <a:rPr lang="fr-FR" dirty="0" err="1" smtClean="0"/>
              <a:t>Remdesivir</a:t>
            </a:r>
            <a:r>
              <a:rPr lang="fr-FR" dirty="0" smtClean="0"/>
              <a:t>: 3 ou 5j ?</a:t>
            </a:r>
          </a:p>
          <a:p>
            <a:pPr lvl="1"/>
            <a:r>
              <a:rPr lang="fr-FR" dirty="0" smtClean="0"/>
              <a:t>Plasma de convalescent: sur RCP nationale</a:t>
            </a:r>
          </a:p>
          <a:p>
            <a:pPr lvl="2"/>
            <a:r>
              <a:rPr lang="fr-FR" dirty="0" smtClean="0"/>
              <a:t>Association antiviral/plasma ?</a:t>
            </a:r>
          </a:p>
          <a:p>
            <a:r>
              <a:rPr lang="fr-FR" dirty="0" smtClean="0"/>
              <a:t>Monoclonaux en préventif</a:t>
            </a:r>
          </a:p>
          <a:p>
            <a:pPr lvl="1"/>
            <a:r>
              <a:rPr lang="fr-FR" dirty="0" smtClean="0"/>
              <a:t>Selon variant</a:t>
            </a:r>
          </a:p>
          <a:p>
            <a:pPr lvl="2"/>
            <a:r>
              <a:rPr lang="fr-FR" dirty="0"/>
              <a:t>Ex omicron et  </a:t>
            </a:r>
            <a:r>
              <a:rPr lang="fr-FR" dirty="0" err="1" smtClean="0"/>
              <a:t>tixagevimab</a:t>
            </a:r>
            <a:r>
              <a:rPr lang="fr-FR" dirty="0" smtClean="0"/>
              <a:t>/</a:t>
            </a:r>
            <a:r>
              <a:rPr lang="fr-FR" dirty="0" err="1" smtClean="0"/>
              <a:t>cilgavimab</a:t>
            </a:r>
            <a:endParaRPr lang="fr-FR" dirty="0" smtClean="0"/>
          </a:p>
          <a:p>
            <a:pPr lvl="2"/>
            <a:r>
              <a:rPr lang="fr-FR" dirty="0" smtClean="0"/>
              <a:t>161 patients </a:t>
            </a:r>
            <a:r>
              <a:rPr lang="fr-FR" dirty="0" smtClean="0"/>
              <a:t>traités</a:t>
            </a:r>
            <a:endParaRPr lang="fr-FR" dirty="0" smtClean="0"/>
          </a:p>
          <a:p>
            <a:pPr lvl="2"/>
            <a:r>
              <a:rPr lang="fr-FR" dirty="0" smtClean="0"/>
              <a:t>14% de COVID sans forme grave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08104" y="4437112"/>
            <a:ext cx="2808312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err="1" smtClean="0"/>
              <a:t>Jondreville</a:t>
            </a:r>
            <a:r>
              <a:rPr lang="fr-FR" dirty="0" smtClean="0"/>
              <a:t> et al, J Hem </a:t>
            </a:r>
            <a:r>
              <a:rPr lang="fr-FR" dirty="0" err="1" smtClean="0"/>
              <a:t>Oncol</a:t>
            </a:r>
            <a:r>
              <a:rPr lang="fr-FR" dirty="0" smtClean="0"/>
              <a:t>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Risque variable selon profondeur/durée</a:t>
            </a:r>
          </a:p>
          <a:p>
            <a:r>
              <a:rPr lang="fr-FR" dirty="0"/>
              <a:t>Importance de connaitre son écologie</a:t>
            </a:r>
          </a:p>
          <a:p>
            <a:r>
              <a:rPr lang="fr-FR" dirty="0" smtClean="0"/>
              <a:t>Les stratégies de traitement évoluent</a:t>
            </a:r>
          </a:p>
          <a:p>
            <a:pPr lvl="1"/>
            <a:r>
              <a:rPr lang="fr-FR" dirty="0" smtClean="0"/>
              <a:t>Pas d’association/escalade systématique</a:t>
            </a:r>
          </a:p>
          <a:p>
            <a:pPr lvl="1"/>
            <a:r>
              <a:rPr lang="fr-FR" dirty="0" smtClean="0"/>
              <a:t>Epargnez les molécules, chez les </a:t>
            </a:r>
            <a:r>
              <a:rPr lang="fr-FR" dirty="0" err="1" smtClean="0"/>
              <a:t>neutropéniques</a:t>
            </a:r>
            <a:r>
              <a:rPr lang="fr-FR" dirty="0" smtClean="0"/>
              <a:t> aussi</a:t>
            </a:r>
          </a:p>
          <a:p>
            <a:r>
              <a:rPr lang="fr-FR" smtClean="0"/>
              <a:t>Penser aussi au </a:t>
            </a:r>
            <a:r>
              <a:rPr lang="fr-FR" dirty="0" smtClean="0"/>
              <a:t>fongique et/ou au viral selon les patients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Conclusion: Neutropénie fébrile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 NF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Liées à l’infection</a:t>
            </a:r>
          </a:p>
          <a:p>
            <a:pPr lvl="1"/>
            <a:r>
              <a:rPr lang="fr-FR" dirty="0"/>
              <a:t>Défaillance hémodynamique, cardiaque, rénale</a:t>
            </a:r>
          </a:p>
          <a:p>
            <a:pPr lvl="2"/>
            <a:r>
              <a:rPr lang="fr-FR" dirty="0"/>
              <a:t>Jusqu’à 25-30% en l’absence </a:t>
            </a:r>
            <a:r>
              <a:rPr lang="fr-FR" dirty="0" smtClean="0"/>
              <a:t>de traitement</a:t>
            </a:r>
            <a:endParaRPr lang="fr-FR" dirty="0"/>
          </a:p>
          <a:p>
            <a:pPr lvl="1"/>
            <a:r>
              <a:rPr lang="fr-FR" dirty="0"/>
              <a:t>Mortalité</a:t>
            </a:r>
          </a:p>
          <a:p>
            <a:pPr lvl="2"/>
            <a:r>
              <a:rPr lang="fr-FR" dirty="0" smtClean="0"/>
              <a:t>9,8</a:t>
            </a:r>
            <a:r>
              <a:rPr lang="fr-FR" dirty="0"/>
              <a:t>% de mortalité </a:t>
            </a:r>
            <a:r>
              <a:rPr lang="fr-FR" dirty="0" smtClean="0"/>
              <a:t>hospitalière</a:t>
            </a:r>
          </a:p>
          <a:p>
            <a:pPr lvl="2"/>
            <a:r>
              <a:rPr lang="fr-FR" dirty="0" smtClean="0"/>
              <a:t>7,3 % hémopathies </a:t>
            </a:r>
            <a:r>
              <a:rPr lang="fr-FR" dirty="0"/>
              <a:t>malignes</a:t>
            </a:r>
          </a:p>
          <a:p>
            <a:pPr lvl="2"/>
            <a:r>
              <a:rPr lang="fr-FR" dirty="0"/>
              <a:t>12,9% tumeurs </a:t>
            </a:r>
            <a:r>
              <a:rPr lang="fr-FR" dirty="0" smtClean="0"/>
              <a:t>solides</a:t>
            </a:r>
            <a:endParaRPr lang="fr-FR" dirty="0"/>
          </a:p>
          <a:p>
            <a:r>
              <a:rPr lang="fr-FR" dirty="0" smtClean="0"/>
              <a:t>Liées </a:t>
            </a:r>
            <a:r>
              <a:rPr lang="fr-FR" dirty="0"/>
              <a:t>au cancer</a:t>
            </a:r>
          </a:p>
          <a:p>
            <a:pPr lvl="1"/>
            <a:r>
              <a:rPr lang="fr-FR" dirty="0"/>
              <a:t>Retard dans le calendrier de chimio</a:t>
            </a:r>
          </a:p>
          <a:p>
            <a:pPr lvl="1"/>
            <a:r>
              <a:rPr lang="fr-FR" dirty="0"/>
              <a:t>Poursuite avec une chimio sous optimale</a:t>
            </a:r>
          </a:p>
          <a:p>
            <a:pPr lvl="2"/>
            <a:r>
              <a:rPr lang="fr-FR" dirty="0"/>
              <a:t>Doses réduites</a:t>
            </a:r>
          </a:p>
          <a:p>
            <a:pPr lvl="2"/>
            <a:r>
              <a:rPr lang="fr-FR" dirty="0"/>
              <a:t>Molécules 2</a:t>
            </a:r>
            <a:r>
              <a:rPr lang="fr-FR" baseline="30000" dirty="0"/>
              <a:t>ème</a:t>
            </a:r>
            <a:r>
              <a:rPr lang="fr-FR" dirty="0"/>
              <a:t> choix</a:t>
            </a:r>
          </a:p>
          <a:p>
            <a:pPr lvl="2"/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52120" y="1701215"/>
            <a:ext cx="261706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Freyer</a:t>
            </a:r>
            <a:r>
              <a:rPr lang="fr-FR" dirty="0"/>
              <a:t> RESP et al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1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</TotalTime>
  <Words>3775</Words>
  <Application>Microsoft Office PowerPoint</Application>
  <PresentationFormat>Affichage à l'écran (4:3)</PresentationFormat>
  <Paragraphs>986</Paragraphs>
  <Slides>81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3" baseType="lpstr">
      <vt:lpstr>1_Concourse</vt:lpstr>
      <vt:lpstr>Graphique</vt:lpstr>
      <vt:lpstr>Neutropénie fébrile</vt:lpstr>
      <vt:lpstr>Menu</vt:lpstr>
      <vt:lpstr>Neutropénie</vt:lpstr>
      <vt:lpstr>Neutropénie fébrile</vt:lpstr>
      <vt:lpstr>Neutropénies de diverses origines</vt:lpstr>
      <vt:lpstr>Fréquence des pathologies concernées</vt:lpstr>
      <vt:lpstr>Fréquence des épisodes fébriles</vt:lpstr>
      <vt:lpstr>Fièvre au cours des neutropénies</vt:lpstr>
      <vt:lpstr>Complications NF</vt:lpstr>
      <vt:lpstr>Modèles expérimentaux</vt:lpstr>
      <vt:lpstr>Facteurs de risque épisode fébrile</vt:lpstr>
      <vt:lpstr>Chronologie des risques: allogreffe de moelle (ASBMT/EBMT/CDC/IDSA 2009)</vt:lpstr>
      <vt:lpstr>Chronologie des risques: greffe d’organe</vt:lpstr>
      <vt:lpstr>Quelle neutropénie fébrile ?</vt:lpstr>
      <vt:lpstr>Hématologie</vt:lpstr>
      <vt:lpstr>Neutropénie fébrile: Epidémiologie</vt:lpstr>
      <vt:lpstr>Fréquence épisodes fébriles</vt:lpstr>
      <vt:lpstr>Fréquence des infections dans les LAM</vt:lpstr>
      <vt:lpstr>Myélome multiple</vt:lpstr>
      <vt:lpstr>Infections et allogreffe</vt:lpstr>
      <vt:lpstr>Ecologie variable</vt:lpstr>
      <vt:lpstr>Ecologie variable</vt:lpstr>
      <vt:lpstr>Résistance bactériemies et hémopathies</vt:lpstr>
      <vt:lpstr>Le problème en France et en Europe c’est bien le niveau de résistance des BGN</vt:lpstr>
      <vt:lpstr>Mortalité des infections bactériennes:</vt:lpstr>
      <vt:lpstr>Neutropénie: sepsis, choc et survie</vt:lpstr>
      <vt:lpstr>Neutropénie: sepsis sévère, choc et survie</vt:lpstr>
      <vt:lpstr>Prise en charge</vt:lpstr>
      <vt:lpstr>Objectifs</vt:lpstr>
      <vt:lpstr>Antibioprophylaxie</vt:lpstr>
      <vt:lpstr>  </vt:lpstr>
      <vt:lpstr>Question</vt:lpstr>
      <vt:lpstr>Prophylaxies: recommandations</vt:lpstr>
      <vt:lpstr>Antibioprophylaxie par lévofloxacine</vt:lpstr>
      <vt:lpstr>Antibioprophylaxie neutropénie en France</vt:lpstr>
      <vt:lpstr>Décontamination digestive</vt:lpstr>
      <vt:lpstr>PEC neutropénie fébrile</vt:lpstr>
      <vt:lpstr>Vignette 2</vt:lpstr>
      <vt:lpstr>Question</vt:lpstr>
      <vt:lpstr>Questions à se poser en ville</vt:lpstr>
      <vt:lpstr>Evaluation du risque</vt:lpstr>
      <vt:lpstr>Patients à « bas risque »</vt:lpstr>
      <vt:lpstr>Type de pathologie</vt:lpstr>
      <vt:lpstr>Recherche</vt:lpstr>
      <vt:lpstr>Quel bilan ?</vt:lpstr>
      <vt:lpstr>Oral ou IV: que des vieilles études, avec peu de BMR</vt:lpstr>
      <vt:lpstr>Antibiothérapie orale mais laquelle ?</vt:lpstr>
      <vt:lpstr>Evaluation</vt:lpstr>
      <vt:lpstr>Est-ce que ca marche dans la vraie vie ?</vt:lpstr>
      <vt:lpstr>Est-ce que ca marche dans la vraie vie ?</vt:lpstr>
      <vt:lpstr>La FQ sert elle à quelque chose ?</vt:lpstr>
      <vt:lpstr>A l’hôpital</vt:lpstr>
      <vt:lpstr>  </vt:lpstr>
      <vt:lpstr>Question</vt:lpstr>
      <vt:lpstr>Choix ATB: la vraie vie de la neutropénie fébrile</vt:lpstr>
      <vt:lpstr>Choix ATB: la vraie vie de la neutropénie fébrile</vt:lpstr>
      <vt:lpstr>Recommandations européennes (ECIL4): Paramètres du choix ATB</vt:lpstr>
      <vt:lpstr>Chez ce patient</vt:lpstr>
      <vt:lpstr>Recommandations USA IDSA 2010</vt:lpstr>
      <vt:lpstr>Question</vt:lpstr>
      <vt:lpstr>Recommandations UE 2011 (ECIL4)</vt:lpstr>
      <vt:lpstr>En France: RFE prise en charge du neutropénique en réanimation</vt:lpstr>
      <vt:lpstr>Risque à évaluer selon hémopathie sous jacente et présentation</vt:lpstr>
      <vt:lpstr>Recommandations européennes 2011 (ECIL4) Durées de traitement</vt:lpstr>
      <vt:lpstr>Arrêt précoce supporté par plusieurs étude</vt:lpstr>
      <vt:lpstr>Allergie bêta-lactamines</vt:lpstr>
      <vt:lpstr>Adaptation locale des recommandations</vt:lpstr>
      <vt:lpstr>Résistances en 2022: infections invasives</vt:lpstr>
      <vt:lpstr>BLSE/EPC MdS 2022</vt:lpstr>
      <vt:lpstr>BMR/HC:  Ca tient</vt:lpstr>
      <vt:lpstr>Stratégies ATB/BMR à définir par centre</vt:lpstr>
      <vt:lpstr>Stratégie ATB: exemple</vt:lpstr>
      <vt:lpstr>Stratégie ATB: exemple</vt:lpstr>
      <vt:lpstr>Stratégie ATB: exemple</vt:lpstr>
      <vt:lpstr>Prise en compte du risque EPC: exemple</vt:lpstr>
      <vt:lpstr>Tout est évolutif</vt:lpstr>
      <vt:lpstr>Infections virales</vt:lpstr>
      <vt:lpstr>Infections virales</vt:lpstr>
      <vt:lpstr>Infections virales et allogreffe</vt:lpstr>
      <vt:lpstr>COVID-19</vt:lpstr>
      <vt:lpstr>Conclusion: Neutropénie fébrile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893</cp:revision>
  <dcterms:created xsi:type="dcterms:W3CDTF">2010-11-21T17:00:31Z</dcterms:created>
  <dcterms:modified xsi:type="dcterms:W3CDTF">2024-03-17T18:24:07Z</dcterms:modified>
</cp:coreProperties>
</file>