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531" r:id="rId3"/>
    <p:sldId id="540" r:id="rId4"/>
    <p:sldId id="533" r:id="rId5"/>
    <p:sldId id="534" r:id="rId6"/>
    <p:sldId id="549" r:id="rId7"/>
    <p:sldId id="537" r:id="rId8"/>
    <p:sldId id="541" r:id="rId9"/>
    <p:sldId id="542" r:id="rId10"/>
    <p:sldId id="550" r:id="rId11"/>
    <p:sldId id="539" r:id="rId12"/>
    <p:sldId id="536" r:id="rId13"/>
    <p:sldId id="535" r:id="rId14"/>
    <p:sldId id="552" r:id="rId15"/>
    <p:sldId id="543" r:id="rId16"/>
    <p:sldId id="544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563" r:id="rId27"/>
    <p:sldId id="564" r:id="rId28"/>
    <p:sldId id="565" r:id="rId29"/>
    <p:sldId id="566" r:id="rId30"/>
    <p:sldId id="567" r:id="rId31"/>
    <p:sldId id="568" r:id="rId32"/>
    <p:sldId id="569" r:id="rId33"/>
    <p:sldId id="545" r:id="rId34"/>
    <p:sldId id="570" r:id="rId35"/>
    <p:sldId id="546" r:id="rId36"/>
    <p:sldId id="571" r:id="rId3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10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8F307EB5-903B-44C4-B1D5-73E3D8955FA9}" type="datetimeFigureOut">
              <a:rPr lang="fr-FR"/>
              <a:pPr/>
              <a:t>10/10/2016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90EB8E1A-CAFA-495B-81E6-78542F5B0D9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5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3E49A692-C6DA-4D0C-9E9D-85D43A662023}" type="datetimeFigureOut">
              <a:rPr lang="fr-FR"/>
              <a:pPr/>
              <a:t>10/10/2016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869DE7A8-FB59-4074-B045-E4DCE6988F8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7900" y="785813"/>
            <a:ext cx="5129213" cy="3846512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420" y="4868639"/>
            <a:ext cx="5175191" cy="463306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7900" y="785813"/>
            <a:ext cx="5129213" cy="3846512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420" y="4868639"/>
            <a:ext cx="5175191" cy="463306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E7A8-FB59-4074-B045-E4DCE6988F8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430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123:  median time since diagnosis: 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1pPr>
            <a:lvl2pPr marL="804763" indent="-30952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2pPr>
            <a:lvl3pPr marL="1238098" indent="-2476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3pPr>
            <a:lvl4pPr marL="1733337" indent="-2476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4pPr>
            <a:lvl5pPr marL="2228576" indent="-2476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5248E5-56DB-4B26-9156-59DD11034343}" type="slidenum">
              <a:rPr lang="en-US" altLang="en-US" smtClean="0">
                <a:latin typeface="Calibri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1pPr>
            <a:lvl2pPr marL="804763" indent="-30952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2pPr>
            <a:lvl3pPr marL="1238098" indent="-2476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3pPr>
            <a:lvl4pPr marL="1733337" indent="-2476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4pPr>
            <a:lvl5pPr marL="2228576" indent="-2476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9145896-4C18-45EF-92F2-45A44410F1BB}" type="slidenum">
              <a:rPr lang="en-US" altLang="en-US" smtClean="0">
                <a:latin typeface="Calibri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1pPr>
            <a:lvl2pPr marL="804763" indent="-30952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2pPr>
            <a:lvl3pPr marL="1238098" indent="-2476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3pPr>
            <a:lvl4pPr marL="1733337" indent="-2476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4pPr>
            <a:lvl5pPr marL="2228576" indent="-2476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1DC6C3-B922-4135-9B0B-6506816D7BF6}" type="slidenum">
              <a:rPr lang="en-US" altLang="en-US" smtClean="0">
                <a:latin typeface="Calibri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2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7465-88B1-4F21-8743-84AEAE98D094}" type="datetimeFigureOut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A128-F82D-4B9D-9155-A6928E6AEA2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CA38-D094-441F-BFCA-E54C98512D49}" type="datetimeFigureOut">
              <a:rPr lang="fr-FR" smtClean="0"/>
              <a:t>10/10/2016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2678-C6DB-4ABB-BBD9-18536CDE4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3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CA38-D094-441F-BFCA-E54C98512D49}" type="datetimeFigureOut">
              <a:rPr lang="fr-FR" smtClean="0"/>
              <a:t>10/10/2016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2678-C6DB-4ABB-BBD9-18536CDE4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99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15E6-E38D-40B9-81CE-A56530A6D4F0}" type="datetimeFigureOut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8FC65-EAA4-4E4F-AF18-710323455A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460CD-8B82-4780-8E6E-8DEC1A67D4CC}" type="datetimeFigureOut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76FB9-A01E-44ED-8B6C-858413BF1B0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4033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4663" y="1608138"/>
            <a:ext cx="7997825" cy="4752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B709DE5-442E-4A32-AE84-F55F7A23004E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9733869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4033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4EC15E-CED2-4B28-A09A-D371FAB6D1E9}" type="datetimeFigureOut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E8BCBF-5B35-4EE3-99DF-648D5C1DB3F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9" r:id="rId2"/>
    <p:sldLayoutId id="2147483670" r:id="rId3"/>
    <p:sldLayoutId id="2147483663" r:id="rId4"/>
    <p:sldLayoutId id="2147483666" r:id="rId5"/>
    <p:sldLayoutId id="2147483667" r:id="rId6"/>
    <p:sldLayoutId id="2147483671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6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448271"/>
          </a:xfrm>
        </p:spPr>
        <p:txBody>
          <a:bodyPr/>
          <a:lstStyle/>
          <a:p>
            <a:r>
              <a:rPr lang="fr-FR" sz="3200" b="0" dirty="0"/>
              <a:t>Prise en charge des pneumopathies iatrogènes dans les hémopathies lymphoïdes sous thérapies ciblées </a:t>
            </a:r>
            <a:br>
              <a:rPr lang="fr-FR" sz="3200" b="0" dirty="0"/>
            </a:br>
            <a:r>
              <a:rPr lang="fr-FR" sz="3200" b="0" i="1" dirty="0"/>
              <a:t>Le point de vue de l’infectiologue : </a:t>
            </a:r>
            <a:r>
              <a:rPr lang="fr-FR" sz="3200" b="0" i="1" dirty="0" smtClean="0"/>
              <a:t/>
            </a:r>
            <a:br>
              <a:rPr lang="fr-FR" sz="3200" b="0" i="1" dirty="0" smtClean="0"/>
            </a:br>
            <a:r>
              <a:rPr lang="fr-FR" sz="3200" b="0" i="1" dirty="0" smtClean="0"/>
              <a:t>Dr </a:t>
            </a:r>
            <a:r>
              <a:rPr lang="fr-FR" sz="3200" b="0" i="1" dirty="0"/>
              <a:t>Serge </a:t>
            </a:r>
            <a:r>
              <a:rPr lang="fr-FR" sz="3200" b="0" i="1" dirty="0" smtClean="0"/>
              <a:t>Alfandari</a:t>
            </a:r>
            <a:endParaRPr lang="fr-FR" sz="3200" dirty="0" smtClean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7128792" cy="20162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sz="40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Idelasisib</a:t>
            </a:r>
            <a:r>
              <a:rPr lang="fr-FR" sz="40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r-FR" sz="40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is</a:t>
            </a:r>
            <a:r>
              <a:rPr lang="fr-FR" sz="40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the </a:t>
            </a:r>
            <a:r>
              <a:rPr lang="fr-FR" sz="40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new </a:t>
            </a:r>
            <a:r>
              <a:rPr lang="fr-FR" sz="40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campath</a:t>
            </a:r>
            <a:endParaRPr lang="fr-FR" sz="40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fr-FR" sz="4000" b="1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fr-FR" sz="40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True</a:t>
            </a:r>
            <a:r>
              <a:rPr lang="fr-FR" sz="40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/ False </a:t>
            </a:r>
            <a:endParaRPr lang="fr-FR" sz="4000" b="1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7963" y="116632"/>
            <a:ext cx="8468493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fr-FR" sz="2000" b="1" dirty="0" err="1" smtClean="0">
                <a:latin typeface="Calibri" panose="020F0502020204030204" pitchFamily="34" charset="0"/>
              </a:rPr>
              <a:t>Reunion</a:t>
            </a:r>
            <a:r>
              <a:rPr lang="fr-FR" sz="2000" b="1" dirty="0" smtClean="0">
                <a:latin typeface="Calibri" panose="020F0502020204030204" pitchFamily="34" charset="0"/>
              </a:rPr>
              <a:t> Multidisciplinaire LLC/LNH </a:t>
            </a:r>
          </a:p>
          <a:p>
            <a:pPr algn="ctr"/>
            <a:r>
              <a:rPr lang="fr-FR" sz="2000" dirty="0" smtClean="0">
                <a:latin typeface="Calibri" panose="020F0502020204030204" pitchFamily="34" charset="0"/>
              </a:rPr>
              <a:t>14/15 Octobre 2016</a:t>
            </a:r>
            <a:endParaRPr lang="fr-FR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Dans les essais cliniques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011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 = </a:t>
            </a:r>
            <a:r>
              <a:rPr lang="fr-FR" dirty="0" smtClean="0"/>
              <a:t>227 d’âge médian</a:t>
            </a:r>
            <a:r>
              <a:rPr lang="fr-FR" dirty="0" smtClean="0"/>
              <a:t> </a:t>
            </a:r>
            <a:r>
              <a:rPr lang="fr-FR" dirty="0" smtClean="0"/>
              <a:t>71 ans et 3 TT antérieurs</a:t>
            </a:r>
          </a:p>
          <a:p>
            <a:r>
              <a:rPr lang="fr-FR" dirty="0" smtClean="0"/>
              <a:t>Autant de pneumonies que le placebo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Idelalisib</a:t>
            </a:r>
            <a:r>
              <a:rPr lang="fr-FR" dirty="0" smtClean="0"/>
              <a:t> + RTX </a:t>
            </a:r>
            <a:r>
              <a:rPr lang="fr-FR" dirty="0" smtClean="0"/>
              <a:t>			 </a:t>
            </a:r>
            <a:r>
              <a:rPr lang="fr-FR" dirty="0" smtClean="0"/>
              <a:t>LLC en rechute</a:t>
            </a:r>
            <a:endParaRPr lang="fr-FR" dirty="0"/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6660232" y="2506505"/>
            <a:ext cx="2249334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en-US" altLang="en-US" dirty="0" smtClean="0"/>
              <a:t>Furman NEJM </a:t>
            </a:r>
            <a:r>
              <a:rPr lang="en-US" altLang="en-US" dirty="0"/>
              <a:t>2014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683568" y="2924944"/>
            <a:ext cx="7389363" cy="3601810"/>
            <a:chOff x="1243406" y="1628800"/>
            <a:chExt cx="6685509" cy="374582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3406" y="1628800"/>
              <a:ext cx="6657975" cy="100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890" y="2640951"/>
              <a:ext cx="6677025" cy="273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611560" y="4077072"/>
            <a:ext cx="6264696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445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 = 64 </a:t>
            </a:r>
            <a:r>
              <a:rPr lang="fr-FR" dirty="0" smtClean="0"/>
              <a:t>d’âge médian 71 ans</a:t>
            </a:r>
          </a:p>
          <a:p>
            <a:r>
              <a:rPr lang="fr-FR" dirty="0" smtClean="0"/>
              <a:t>Médiane </a:t>
            </a:r>
            <a:r>
              <a:rPr lang="fr-FR" dirty="0"/>
              <a:t>suivi: </a:t>
            </a:r>
            <a:r>
              <a:rPr lang="fr-FR" dirty="0" smtClean="0"/>
              <a:t>36 mois</a:t>
            </a:r>
            <a:endParaRPr lang="fr-FR" dirty="0"/>
          </a:p>
          <a:p>
            <a:r>
              <a:rPr lang="fr-FR" dirty="0" smtClean="0"/>
              <a:t>EI de grade &gt;=3</a:t>
            </a:r>
          </a:p>
          <a:p>
            <a:pPr lvl="1"/>
            <a:r>
              <a:rPr lang="fr-FR" dirty="0"/>
              <a:t>89</a:t>
            </a:r>
            <a:r>
              <a:rPr lang="fr-FR" dirty="0" smtClean="0"/>
              <a:t>%</a:t>
            </a:r>
            <a:endParaRPr lang="fr-FR" dirty="0"/>
          </a:p>
          <a:p>
            <a:endParaRPr lang="fr-FR" dirty="0"/>
          </a:p>
        </p:txBody>
      </p:sp>
      <p:sp>
        <p:nvSpPr>
          <p:cNvPr id="532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 err="1"/>
              <a:t>Idelalisib</a:t>
            </a:r>
            <a:r>
              <a:rPr lang="en-US" altLang="fr-FR" dirty="0"/>
              <a:t> </a:t>
            </a:r>
            <a:r>
              <a:rPr lang="en-US" altLang="fr-FR" dirty="0" smtClean="0"/>
              <a:t>+ </a:t>
            </a:r>
            <a:r>
              <a:rPr lang="en-US" altLang="fr-FR" dirty="0" smtClean="0"/>
              <a:t>RTX			LLC </a:t>
            </a:r>
            <a:r>
              <a:rPr lang="en-US" altLang="fr-FR" dirty="0" smtClean="0"/>
              <a:t>&gt;=65 </a:t>
            </a:r>
            <a:r>
              <a:rPr lang="en-US" altLang="fr-FR" dirty="0" err="1" smtClean="0"/>
              <a:t>ans</a:t>
            </a:r>
            <a:r>
              <a:rPr lang="en-US" altLang="fr-FR" dirty="0" smtClean="0"/>
              <a:t> naïfs </a:t>
            </a:r>
            <a:endParaRPr lang="en-GB" altLang="fr-FR" dirty="0" smtClean="0"/>
          </a:p>
        </p:txBody>
      </p:sp>
      <p:sp>
        <p:nvSpPr>
          <p:cNvPr id="53293" name="Rectangle 7"/>
          <p:cNvSpPr>
            <a:spLocks noChangeArrowheads="1"/>
          </p:cNvSpPr>
          <p:nvPr/>
        </p:nvSpPr>
        <p:spPr bwMode="auto">
          <a:xfrm>
            <a:off x="0" y="6516052"/>
            <a:ext cx="2185214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fr-FR" dirty="0"/>
              <a:t>O</a:t>
            </a:r>
            <a:r>
              <a:rPr lang="en-US" altLang="en-US" dirty="0"/>
              <a:t>’</a:t>
            </a:r>
            <a:r>
              <a:rPr lang="en-US" altLang="fr-FR" dirty="0"/>
              <a:t>Brien Blood 2014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580010" y="2996952"/>
            <a:ext cx="5328592" cy="3588514"/>
            <a:chOff x="4840982" y="3000375"/>
            <a:chExt cx="3867150" cy="249157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3453598"/>
              <a:ext cx="3829050" cy="203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0982" y="3000375"/>
              <a:ext cx="386715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3707903" y="4005064"/>
            <a:ext cx="5328593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28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 = </a:t>
            </a:r>
            <a:r>
              <a:rPr lang="fr-FR" dirty="0" smtClean="0"/>
              <a:t>54 d’âge médian 63 ans</a:t>
            </a:r>
          </a:p>
          <a:p>
            <a:r>
              <a:rPr lang="fr-FR" dirty="0" smtClean="0"/>
              <a:t>5 TT antérieurs</a:t>
            </a:r>
          </a:p>
          <a:p>
            <a:r>
              <a:rPr lang="fr-FR" dirty="0" smtClean="0"/>
              <a:t>67% avec un EI sévère</a:t>
            </a:r>
          </a:p>
          <a:p>
            <a:pPr lvl="1"/>
            <a:r>
              <a:rPr lang="fr-FR" dirty="0" smtClean="0"/>
              <a:t>Pneumonie </a:t>
            </a:r>
            <a:r>
              <a:rPr lang="it-IT" dirty="0" smtClean="0"/>
              <a:t>(</a:t>
            </a:r>
            <a:r>
              <a:rPr lang="it-IT" dirty="0"/>
              <a:t>11, </a:t>
            </a:r>
            <a:r>
              <a:rPr lang="it-IT" dirty="0" smtClean="0"/>
              <a:t>20,4%) dont 2 PCP, 2 IFI et 3 non infectieuses</a:t>
            </a:r>
          </a:p>
          <a:p>
            <a:pPr lvl="2"/>
            <a:r>
              <a:rPr lang="it-IT" dirty="0" smtClean="0"/>
              <a:t>5 DC (dont 1 PCP et 1 IFI)</a:t>
            </a:r>
          </a:p>
          <a:p>
            <a:pPr lvl="1"/>
            <a:r>
              <a:rPr lang="it-IT" dirty="0" smtClean="0"/>
              <a:t>NF </a:t>
            </a:r>
            <a:r>
              <a:rPr lang="it-IT" dirty="0"/>
              <a:t>(5, 9.3</a:t>
            </a:r>
            <a:r>
              <a:rPr lang="it-IT" dirty="0" smtClean="0"/>
              <a:t>%)</a:t>
            </a:r>
          </a:p>
          <a:p>
            <a:pPr lvl="1"/>
            <a:r>
              <a:rPr lang="it-IT" dirty="0" smtClean="0"/>
              <a:t>colite </a:t>
            </a:r>
            <a:r>
              <a:rPr lang="it-IT" dirty="0"/>
              <a:t>(3, 5.6</a:t>
            </a:r>
            <a:r>
              <a:rPr lang="it-IT" dirty="0" smtClean="0"/>
              <a:t>%)</a:t>
            </a:r>
          </a:p>
          <a:p>
            <a:pPr lvl="1"/>
            <a:r>
              <a:rPr lang="it-IT" dirty="0" smtClean="0"/>
              <a:t>Cellulite </a:t>
            </a:r>
            <a:r>
              <a:rPr lang="en-US" dirty="0" smtClean="0"/>
              <a:t>(</a:t>
            </a:r>
            <a:r>
              <a:rPr lang="en-US" dirty="0"/>
              <a:t>3, 5.6%) </a:t>
            </a:r>
            <a:endParaRPr lang="en-US" dirty="0" smtClean="0"/>
          </a:p>
          <a:p>
            <a:pPr lvl="1"/>
            <a:r>
              <a:rPr lang="en-US" dirty="0" err="1" smtClean="0"/>
              <a:t>Bactériemie</a:t>
            </a:r>
            <a:r>
              <a:rPr lang="en-US" dirty="0" smtClean="0"/>
              <a:t> à Pseudomonas (</a:t>
            </a:r>
            <a:r>
              <a:rPr lang="en-US" dirty="0"/>
              <a:t>3, 5.6</a:t>
            </a:r>
            <a:r>
              <a:rPr lang="en-US" dirty="0" smtClean="0"/>
              <a:t>%)</a:t>
            </a:r>
            <a:endParaRPr lang="fr-FR" dirty="0"/>
          </a:p>
        </p:txBody>
      </p:sp>
      <p:sp>
        <p:nvSpPr>
          <p:cNvPr id="327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 err="1" smtClean="0"/>
              <a:t>Idelalisib</a:t>
            </a:r>
            <a:r>
              <a:rPr lang="en-US" altLang="fr-FR" dirty="0" smtClean="0"/>
              <a:t> </a:t>
            </a:r>
            <a:r>
              <a:rPr lang="en-US" altLang="fr-FR" dirty="0" smtClean="0"/>
              <a:t>		LLC </a:t>
            </a:r>
            <a:r>
              <a:rPr lang="en-US" altLang="fr-FR" dirty="0" err="1" smtClean="0"/>
              <a:t>en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rechute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ou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refractaire</a:t>
            </a:r>
            <a:endParaRPr lang="en-GB" altLang="fr-FR" dirty="0" smtClean="0"/>
          </a:p>
        </p:txBody>
      </p:sp>
      <p:sp>
        <p:nvSpPr>
          <p:cNvPr id="32813" name="Rectangle 5"/>
          <p:cNvSpPr>
            <a:spLocks noChangeArrowheads="1"/>
          </p:cNvSpPr>
          <p:nvPr/>
        </p:nvSpPr>
        <p:spPr bwMode="auto">
          <a:xfrm>
            <a:off x="0" y="6516052"/>
            <a:ext cx="2069797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fr-FR" dirty="0"/>
              <a:t>Brown </a:t>
            </a:r>
            <a:r>
              <a:rPr lang="en-US" altLang="fr-FR" dirty="0" smtClean="0"/>
              <a:t>Blood 2014</a:t>
            </a:r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81963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 = </a:t>
            </a:r>
            <a:r>
              <a:rPr lang="fr-FR" dirty="0" smtClean="0"/>
              <a:t>40 d’âge </a:t>
            </a:r>
            <a:r>
              <a:rPr lang="fr-FR" dirty="0"/>
              <a:t>médian </a:t>
            </a:r>
            <a:r>
              <a:rPr lang="fr-FR" dirty="0" smtClean="0"/>
              <a:t>69 ans </a:t>
            </a:r>
            <a:r>
              <a:rPr lang="fr-FR" dirty="0"/>
              <a:t>et </a:t>
            </a:r>
            <a:r>
              <a:rPr lang="fr-FR" dirty="0" smtClean="0"/>
              <a:t>4 </a:t>
            </a:r>
            <a:r>
              <a:rPr lang="fr-FR" dirty="0"/>
              <a:t>TT antérieurs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Idelalisib</a:t>
            </a:r>
            <a:r>
              <a:rPr lang="fr-FR" dirty="0" smtClean="0"/>
              <a:t>			lymphome du manteau en 				rechute/réfractaire</a:t>
            </a:r>
            <a:endParaRPr lang="fr-FR" dirty="0"/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0" y="6488668"/>
            <a:ext cx="1877437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en-US" altLang="en-US" dirty="0" err="1" smtClean="0"/>
              <a:t>Kahl</a:t>
            </a:r>
            <a:r>
              <a:rPr lang="en-US" altLang="en-US" dirty="0" smtClean="0"/>
              <a:t> Blood 2014</a:t>
            </a:r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36143"/>
            <a:ext cx="5946640" cy="40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23728" y="6200636"/>
            <a:ext cx="6264696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3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125 patients </a:t>
            </a:r>
          </a:p>
          <a:p>
            <a:r>
              <a:rPr lang="fr-FR" dirty="0" smtClean="0"/>
              <a:t>64 ans, 4 TT antérieurs</a:t>
            </a:r>
          </a:p>
          <a:p>
            <a:r>
              <a:rPr lang="fr-FR" dirty="0" smtClean="0"/>
              <a:t>Médiane tt: 6,6 mois</a:t>
            </a:r>
          </a:p>
          <a:p>
            <a:r>
              <a:rPr lang="fr-FR" dirty="0" smtClean="0"/>
              <a:t>EI grade &gt;=3: 54%</a:t>
            </a:r>
          </a:p>
          <a:p>
            <a:r>
              <a:rPr lang="fr-FR" dirty="0" smtClean="0"/>
              <a:t>Pneumonie: </a:t>
            </a:r>
          </a:p>
          <a:p>
            <a:pPr lvl="1"/>
            <a:r>
              <a:rPr lang="fr-FR" dirty="0" smtClean="0"/>
              <a:t>N=14 dont 3 DC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Idelalisib</a:t>
            </a:r>
            <a:r>
              <a:rPr lang="fr-FR" dirty="0" smtClean="0"/>
              <a:t> </a:t>
            </a:r>
            <a:r>
              <a:rPr lang="fr-FR" dirty="0" smtClean="0"/>
              <a:t>			lymphomes </a:t>
            </a:r>
            <a:r>
              <a:rPr lang="fr-FR" dirty="0" smtClean="0"/>
              <a:t>réfractaires </a:t>
            </a:r>
            <a:endParaRPr lang="fr-FR" dirty="0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0" y="6488668"/>
            <a:ext cx="2069797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en-US" altLang="en-US" dirty="0" smtClean="0"/>
              <a:t>Gopal NEJM </a:t>
            </a:r>
            <a:r>
              <a:rPr lang="en-US" altLang="en-US" dirty="0"/>
              <a:t>2014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4601481" y="2079729"/>
            <a:ext cx="4176464" cy="2299415"/>
            <a:chOff x="4932040" y="3145809"/>
            <a:chExt cx="3276600" cy="1363311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3145809"/>
              <a:ext cx="32766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0763" y="3877047"/>
              <a:ext cx="30384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957" y="4064496"/>
              <a:ext cx="31051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4309095"/>
              <a:ext cx="32670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4716016" y="4077072"/>
            <a:ext cx="4248472" cy="302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0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</a:t>
            </a:r>
            <a:r>
              <a:rPr lang="fr-FR" dirty="0" err="1" smtClean="0"/>
              <a:t>monocentrique</a:t>
            </a:r>
            <a:r>
              <a:rPr lang="fr-FR" dirty="0" smtClean="0"/>
              <a:t> rétrospective Toulouse</a:t>
            </a:r>
          </a:p>
          <a:p>
            <a:r>
              <a:rPr lang="fr-FR" dirty="0" smtClean="0"/>
              <a:t>Mars 2014/</a:t>
            </a:r>
            <a:r>
              <a:rPr lang="fr-FR" dirty="0" err="1" smtClean="0"/>
              <a:t>janv</a:t>
            </a:r>
            <a:r>
              <a:rPr lang="fr-FR" dirty="0" smtClean="0"/>
              <a:t> 2016</a:t>
            </a:r>
            <a:endParaRPr lang="fr-FR" dirty="0" smtClean="0"/>
          </a:p>
          <a:p>
            <a:r>
              <a:rPr lang="fr-FR" dirty="0" smtClean="0"/>
              <a:t>52 patients</a:t>
            </a:r>
          </a:p>
          <a:p>
            <a:pPr lvl="1"/>
            <a:r>
              <a:rPr lang="fr-FR" dirty="0" smtClean="0"/>
              <a:t>32% infections grade &gt;=3</a:t>
            </a:r>
          </a:p>
          <a:p>
            <a:pPr lvl="2"/>
            <a:r>
              <a:rPr lang="fr-FR" dirty="0" smtClean="0"/>
              <a:t>Dont 25% IFI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la vraie vie c’est pire</a:t>
            </a:r>
            <a:endParaRPr lang="fr-FR" dirty="0"/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0" y="6488668"/>
            <a:ext cx="2082621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en-US" altLang="en-US" dirty="0" err="1" smtClean="0"/>
              <a:t>Paricaud</a:t>
            </a:r>
            <a:r>
              <a:rPr lang="en-US" altLang="en-US" dirty="0" smtClean="0"/>
              <a:t> JNI 2016</a:t>
            </a:r>
            <a:endParaRPr lang="en-US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36912"/>
            <a:ext cx="432435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642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Alerte sur 6 essais cliniques (LLC, </a:t>
            </a:r>
            <a:r>
              <a:rPr lang="fr-FR" dirty="0" err="1" smtClean="0"/>
              <a:t>LNHi</a:t>
            </a:r>
            <a:r>
              <a:rPr lang="fr-FR" dirty="0" smtClean="0"/>
              <a:t>, LL)</a:t>
            </a:r>
          </a:p>
          <a:p>
            <a:r>
              <a:rPr lang="fr-FR" dirty="0" smtClean="0"/>
              <a:t>Augmentation  DC</a:t>
            </a:r>
          </a:p>
          <a:p>
            <a:pPr lvl="1"/>
            <a:r>
              <a:rPr lang="fr-FR" altLang="fr-FR" dirty="0" smtClean="0"/>
              <a:t> 7,7% vs 4,2%</a:t>
            </a:r>
          </a:p>
          <a:p>
            <a:r>
              <a:rPr lang="fr-FR" altLang="fr-FR" dirty="0" smtClean="0"/>
              <a:t>Principalement liée à </a:t>
            </a:r>
          </a:p>
          <a:p>
            <a:pPr lvl="1"/>
            <a:r>
              <a:rPr lang="fr-FR" altLang="fr-FR" dirty="0" smtClean="0"/>
              <a:t>Pneumonies à </a:t>
            </a:r>
            <a:r>
              <a:rPr lang="fr-FR" altLang="fr-FR" i="1" dirty="0" err="1" smtClean="0"/>
              <a:t>Pneumocystis</a:t>
            </a:r>
            <a:r>
              <a:rPr lang="fr-FR" altLang="fr-FR" i="1" dirty="0" smtClean="0"/>
              <a:t> </a:t>
            </a:r>
            <a:r>
              <a:rPr lang="fr-FR" altLang="fr-FR" i="1" dirty="0" err="1" smtClean="0"/>
              <a:t>jirovecii</a:t>
            </a:r>
            <a:r>
              <a:rPr lang="fr-FR" altLang="fr-FR" dirty="0" smtClean="0"/>
              <a:t> (PJP) </a:t>
            </a:r>
          </a:p>
          <a:p>
            <a:pPr lvl="1"/>
            <a:r>
              <a:rPr lang="fr-FR" altLang="fr-FR" dirty="0" smtClean="0"/>
              <a:t>Infections à </a:t>
            </a:r>
            <a:r>
              <a:rPr lang="fr-FR" altLang="fr-FR" dirty="0" err="1" smtClean="0"/>
              <a:t>cytomegalovirus</a:t>
            </a:r>
            <a:r>
              <a:rPr lang="fr-FR" altLang="fr-FR" dirty="0" smtClean="0"/>
              <a:t> (CMV)</a:t>
            </a:r>
          </a:p>
          <a:p>
            <a:pPr lvl="1"/>
            <a:r>
              <a:rPr lang="fr-FR" altLang="fr-FR" dirty="0" smtClean="0"/>
              <a:t>Autres  évènements respiratoires, dont certains probablement liés à des infections</a:t>
            </a:r>
          </a:p>
          <a:p>
            <a:r>
              <a:rPr lang="fr-FR" dirty="0" smtClean="0"/>
              <a:t>Arrêt des essais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8616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Les DC </a:t>
            </a:r>
            <a:r>
              <a:rPr lang="en-US" altLang="en-US" dirty="0" err="1" smtClean="0"/>
              <a:t>sont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attribuables</a:t>
            </a:r>
            <a:r>
              <a:rPr lang="en-US" altLang="en-US" dirty="0" smtClean="0"/>
              <a:t> aux EI</a:t>
            </a: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316164"/>
        </p:xfrm>
        <a:graphic>
          <a:graphicData uri="http://schemas.openxmlformats.org/drawingml/2006/table">
            <a:tbl>
              <a:tblPr/>
              <a:tblGrid>
                <a:gridCol w="2011680"/>
                <a:gridCol w="1554480"/>
                <a:gridCol w="1554480"/>
                <a:gridCol w="1554480"/>
                <a:gridCol w="1554480"/>
              </a:tblGrid>
              <a:tr h="79236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IDL+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BR vs. BR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Study 123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</a:t>
                      </a:r>
                      <a:r>
                        <a:rPr kumimoji="0" lang="en-US" alt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line CLL)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= 306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Study 125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(iNHL, median of 2 prior therapies)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= 473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IDL+BR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(n=156)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PBO+BR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(n=154)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IDL+BR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(n=318)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PBO+BR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(n=155)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</a:tr>
              <a:tr h="335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Deaths</a:t>
                      </a:r>
                    </a:p>
                  </a:txBody>
                  <a:tcPr marL="91442" marR="91442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3%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6%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AE leading to death</a:t>
                      </a:r>
                    </a:p>
                  </a:txBody>
                  <a:tcPr marL="91442" marR="91442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8%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2%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6% 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3%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</a:tr>
              <a:tr h="335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SAEs</a:t>
                      </a:r>
                    </a:p>
                  </a:txBody>
                  <a:tcPr marL="91442" marR="91442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71%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42%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72%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35%</a:t>
                      </a:r>
                    </a:p>
                  </a:txBody>
                  <a:tcPr marL="91442" marR="91442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/>
        </p:nvGraphicFramePr>
        <p:xfrm>
          <a:off x="457200" y="3932238"/>
          <a:ext cx="5121275" cy="2255836"/>
        </p:xfrm>
        <a:graphic>
          <a:graphicData uri="http://schemas.openxmlformats.org/drawingml/2006/table">
            <a:tbl>
              <a:tblPr/>
              <a:tblGrid>
                <a:gridCol w="2011929"/>
                <a:gridCol w="1554673"/>
                <a:gridCol w="1554673"/>
              </a:tblGrid>
              <a:tr h="73159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IDL+R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vs. R</a:t>
                      </a:r>
                    </a:p>
                  </a:txBody>
                  <a:tcPr marL="91453" marR="91453" marT="45668" marB="45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Study 124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(iNHL, median of 1 prior therapy)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= 283</a:t>
                      </a:r>
                    </a:p>
                  </a:txBody>
                  <a:tcPr marL="91453" marR="91453" marT="45668" marB="4566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IDL+R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(n=190)</a:t>
                      </a:r>
                    </a:p>
                  </a:txBody>
                  <a:tcPr marL="91453" marR="91453" marT="45668" marB="4566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PBO+R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(n=93)</a:t>
                      </a:r>
                    </a:p>
                  </a:txBody>
                  <a:tcPr marL="91453" marR="91453" marT="45668" marB="45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</a:tr>
              <a:tr h="33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Deaths</a:t>
                      </a:r>
                    </a:p>
                  </a:txBody>
                  <a:tcPr marL="91453" marR="91453"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 </a:t>
                      </a:r>
                    </a:p>
                  </a:txBody>
                  <a:tcPr marL="91443" marR="9144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1%</a:t>
                      </a:r>
                    </a:p>
                  </a:txBody>
                  <a:tcPr marL="91443" marR="9144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AE leading to death</a:t>
                      </a:r>
                    </a:p>
                  </a:txBody>
                  <a:tcPr marL="91453" marR="91453"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 </a:t>
                      </a:r>
                    </a:p>
                  </a:txBody>
                  <a:tcPr marL="91443" marR="9144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0%</a:t>
                      </a:r>
                    </a:p>
                  </a:txBody>
                  <a:tcPr marL="91443" marR="9144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</a:tr>
              <a:tr h="33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SAEs</a:t>
                      </a:r>
                    </a:p>
                  </a:txBody>
                  <a:tcPr marL="91453" marR="91453"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48%</a:t>
                      </a:r>
                    </a:p>
                  </a:txBody>
                  <a:tcPr marL="91443" marR="9144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</a:p>
                  </a:txBody>
                  <a:tcPr marL="91443" marR="9144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6839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Plus de PJP et CMV sous </a:t>
            </a:r>
            <a:r>
              <a:rPr lang="en-US" altLang="en-US" dirty="0" err="1" smtClean="0"/>
              <a:t>Idelalisib</a:t>
            </a:r>
            <a:endParaRPr lang="en-US" altLang="en-US" dirty="0" smtClean="0"/>
          </a:p>
        </p:txBody>
      </p:sp>
      <p:sp>
        <p:nvSpPr>
          <p:cNvPr id="40963" name="Text Placeholder 7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3932238" cy="609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CMV: Any Grade AEs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3536789"/>
              </p:ext>
            </p:extLst>
          </p:nvPr>
        </p:nvGraphicFramePr>
        <p:xfrm>
          <a:off x="611560" y="2564904"/>
          <a:ext cx="3828916" cy="1989000"/>
        </p:xfrm>
        <a:graphic>
          <a:graphicData uri="http://schemas.openxmlformats.org/drawingml/2006/table">
            <a:tbl>
              <a:tblPr/>
              <a:tblGrid>
                <a:gridCol w="1005921"/>
                <a:gridCol w="1359837"/>
                <a:gridCol w="1463158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Study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IDL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(N=664)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PBO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(N=402)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</a:tr>
              <a:tr h="285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2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7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Deaths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2" marR="91432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</a:tr>
            </a:tbl>
          </a:graphicData>
        </a:graphic>
      </p:graphicFrame>
      <p:sp>
        <p:nvSpPr>
          <p:cNvPr id="4099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754563" y="1524000"/>
            <a:ext cx="3932237" cy="609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PJP: Any Grade AEs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678374"/>
              </p:ext>
            </p:extLst>
          </p:nvPr>
        </p:nvGraphicFramePr>
        <p:xfrm>
          <a:off x="4738965" y="2564904"/>
          <a:ext cx="3932237" cy="1989046"/>
        </p:xfrm>
        <a:graphic>
          <a:graphicData uri="http://schemas.openxmlformats.org/drawingml/2006/table">
            <a:tbl>
              <a:tblPr/>
              <a:tblGrid>
                <a:gridCol w="1005921"/>
                <a:gridCol w="1463158"/>
                <a:gridCol w="1463158"/>
              </a:tblGrid>
              <a:tr h="648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Study</a:t>
                      </a:r>
                    </a:p>
                  </a:txBody>
                  <a:tcPr marL="91447" marR="9144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IDL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(N=664)</a:t>
                      </a:r>
                    </a:p>
                  </a:txBody>
                  <a:tcPr marL="91447" marR="91447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PBO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(N=402)</a:t>
                      </a:r>
                    </a:p>
                  </a:txBody>
                  <a:tcPr marL="91432" marR="91432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</a:t>
                      </a:r>
                    </a:p>
                  </a:txBody>
                  <a:tcPr marL="91447" marR="91447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7" marR="91447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2" marR="91432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6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</a:p>
                  </a:txBody>
                  <a:tcPr marL="91447" marR="91447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7" marR="91447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2" marR="91432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</a:p>
                  </a:txBody>
                  <a:tcPr marL="91447" marR="91447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1447" marR="91447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2" marR="91432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18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Deaths</a:t>
                      </a:r>
                    </a:p>
                  </a:txBody>
                  <a:tcPr marL="91447" marR="91447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447" marR="91447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2" marR="91432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</a:tr>
            </a:tbl>
          </a:graphicData>
        </a:graphic>
      </p:graphicFrame>
      <p:sp>
        <p:nvSpPr>
          <p:cNvPr id="34873" name="TextBox 14"/>
          <p:cNvSpPr txBox="1">
            <a:spLocks noChangeArrowheads="1"/>
          </p:cNvSpPr>
          <p:nvPr/>
        </p:nvSpPr>
        <p:spPr bwMode="auto">
          <a:xfrm>
            <a:off x="457200" y="5211763"/>
            <a:ext cx="8232775" cy="57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PJP prophylaxis was recommended but not </a:t>
            </a:r>
            <a:r>
              <a:rPr lang="en-US" altLang="en-US" dirty="0" smtClean="0">
                <a:latin typeface="Calibri" panose="020F0502020204030204" pitchFamily="34" charset="0"/>
              </a:rPr>
              <a:t>mandated in IDL studies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Approximately 15% to 30% of subjects received prophylactic PJP </a:t>
            </a:r>
            <a:r>
              <a:rPr lang="en-US" altLang="en-US" dirty="0" smtClean="0">
                <a:latin typeface="Calibri" panose="020F0502020204030204" pitchFamily="34" charset="0"/>
              </a:rPr>
              <a:t>therapy</a:t>
            </a:r>
            <a:endParaRPr lang="en-US" alt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18" name="TextBox 1"/>
          <p:cNvSpPr txBox="1">
            <a:spLocks noChangeArrowheads="1"/>
          </p:cNvSpPr>
          <p:nvPr/>
        </p:nvSpPr>
        <p:spPr bwMode="auto">
          <a:xfrm>
            <a:off x="457200" y="4724400"/>
            <a:ext cx="243207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>
                <a:latin typeface="Calibri" panose="020F0502020204030204" pitchFamily="34" charset="0"/>
              </a:rPr>
              <a:t>Pooled data from studies 123, 124, 125</a:t>
            </a:r>
          </a:p>
        </p:txBody>
      </p:sp>
    </p:spTree>
    <p:extLst>
      <p:ext uri="{BB962C8B-B14F-4D97-AF65-F5344CB8AC3E}">
        <p14:creationId xmlns:p14="http://schemas.microsoft.com/office/powerpoint/2010/main" val="26827849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u contenu 5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r>
              <a:rPr lang="fr-FR" dirty="0" smtClean="0"/>
              <a:t>A titre personnel:</a:t>
            </a:r>
          </a:p>
          <a:p>
            <a:pPr marL="742950" lvl="1" indent="-285750"/>
            <a:r>
              <a:rPr lang="fr-FR" dirty="0" smtClean="0"/>
              <a:t>Intervenant : </a:t>
            </a:r>
            <a:r>
              <a:rPr lang="fr-FR" dirty="0" err="1" smtClean="0"/>
              <a:t>Gilead</a:t>
            </a:r>
            <a:r>
              <a:rPr lang="fr-FR" dirty="0" smtClean="0"/>
              <a:t>, MSD, Novartis, Pfizer</a:t>
            </a:r>
          </a:p>
          <a:p>
            <a:pPr marL="742950" lvl="1" indent="-285750"/>
            <a:r>
              <a:rPr lang="fr-FR" dirty="0" smtClean="0"/>
              <a:t>Congrès : </a:t>
            </a:r>
            <a:r>
              <a:rPr lang="fr-FR" dirty="0" err="1" smtClean="0"/>
              <a:t>Astellas</a:t>
            </a:r>
            <a:r>
              <a:rPr lang="fr-FR" dirty="0" smtClean="0"/>
              <a:t>, </a:t>
            </a:r>
            <a:r>
              <a:rPr lang="fr-FR" dirty="0" err="1" smtClean="0"/>
              <a:t>Gilead</a:t>
            </a:r>
            <a:r>
              <a:rPr lang="fr-FR" dirty="0" smtClean="0"/>
              <a:t>, MSD, Pfizer</a:t>
            </a:r>
          </a:p>
          <a:p>
            <a:pPr marL="742950" lvl="1" indent="-285750"/>
            <a:endParaRPr lang="fr-FR" dirty="0" smtClean="0"/>
          </a:p>
          <a:p>
            <a:r>
              <a:rPr lang="fr-FR" dirty="0" smtClean="0"/>
              <a:t>Comme dirigeant de la SPILF (partenaires de la SPILF): </a:t>
            </a:r>
          </a:p>
          <a:p>
            <a:pPr marL="742950" lvl="1" indent="-285750"/>
            <a:r>
              <a:rPr lang="fr-FR" dirty="0" smtClean="0"/>
              <a:t>Actuels:</a:t>
            </a:r>
          </a:p>
          <a:p>
            <a:pPr marL="981075" lvl="2" indent="-285750"/>
            <a:r>
              <a:rPr lang="fr-FR" dirty="0" err="1" smtClean="0"/>
              <a:t>Astellas</a:t>
            </a:r>
            <a:r>
              <a:rPr lang="fr-FR" dirty="0" smtClean="0"/>
              <a:t> - Astra Zeneca - </a:t>
            </a:r>
            <a:r>
              <a:rPr lang="fr-FR" dirty="0" err="1" smtClean="0"/>
              <a:t>Basiléa</a:t>
            </a:r>
            <a:r>
              <a:rPr lang="fr-FR" dirty="0" smtClean="0"/>
              <a:t> </a:t>
            </a:r>
            <a:r>
              <a:rPr lang="fr-FR" dirty="0"/>
              <a:t>- Biofilm control </a:t>
            </a:r>
            <a:r>
              <a:rPr lang="fr-FR" dirty="0" smtClean="0"/>
              <a:t>- </a:t>
            </a:r>
            <a:r>
              <a:rPr lang="fr-FR" dirty="0" err="1" smtClean="0"/>
              <a:t>Eumedica</a:t>
            </a:r>
            <a:r>
              <a:rPr lang="fr-FR" dirty="0" smtClean="0"/>
              <a:t> - </a:t>
            </a:r>
            <a:r>
              <a:rPr lang="fr-FR" dirty="0" err="1" smtClean="0"/>
              <a:t>Experf</a:t>
            </a:r>
            <a:r>
              <a:rPr lang="fr-FR" dirty="0" smtClean="0"/>
              <a:t> - </a:t>
            </a:r>
            <a:r>
              <a:rPr lang="fr-FR" dirty="0" err="1" smtClean="0"/>
              <a:t>Gilead</a:t>
            </a:r>
            <a:r>
              <a:rPr lang="fr-FR" dirty="0" smtClean="0"/>
              <a:t> - </a:t>
            </a:r>
            <a:r>
              <a:rPr lang="fr-FR" dirty="0"/>
              <a:t>GSK </a:t>
            </a:r>
            <a:r>
              <a:rPr lang="fr-FR" dirty="0" smtClean="0"/>
              <a:t>- IP santé - </a:t>
            </a:r>
            <a:r>
              <a:rPr lang="fr-FR" dirty="0"/>
              <a:t>Janssen </a:t>
            </a:r>
            <a:r>
              <a:rPr lang="fr-FR" dirty="0" smtClean="0"/>
              <a:t>- </a:t>
            </a:r>
            <a:r>
              <a:rPr lang="fr-FR" dirty="0"/>
              <a:t>MSD - Pfizer </a:t>
            </a:r>
            <a:r>
              <a:rPr lang="fr-FR" dirty="0" smtClean="0"/>
              <a:t>- </a:t>
            </a:r>
            <a:r>
              <a:rPr lang="fr-FR" dirty="0" err="1" smtClean="0"/>
              <a:t>Qiagen</a:t>
            </a:r>
            <a:r>
              <a:rPr lang="fr-FR" dirty="0" smtClean="0"/>
              <a:t> - Sanofi - </a:t>
            </a:r>
            <a:r>
              <a:rPr lang="fr-FR" dirty="0"/>
              <a:t> Sanofi Pasteur MSD </a:t>
            </a:r>
            <a:r>
              <a:rPr lang="fr-FR" dirty="0" smtClean="0"/>
              <a:t>- </a:t>
            </a:r>
            <a:r>
              <a:rPr lang="fr-FR" dirty="0" err="1" smtClean="0"/>
              <a:t>Thermofisher</a:t>
            </a:r>
            <a:r>
              <a:rPr lang="fr-FR" dirty="0" smtClean="0"/>
              <a:t> - </a:t>
            </a:r>
            <a:r>
              <a:rPr lang="fr-FR" dirty="0" err="1" smtClean="0"/>
              <a:t>Viiv</a:t>
            </a:r>
            <a:r>
              <a:rPr lang="fr-FR" dirty="0" smtClean="0"/>
              <a:t> Healthcare</a:t>
            </a:r>
          </a:p>
          <a:p>
            <a:pPr marL="742950" lvl="1" indent="-285750"/>
            <a:r>
              <a:rPr lang="fr-FR" dirty="0" smtClean="0"/>
              <a:t>Années précédentes:</a:t>
            </a:r>
          </a:p>
          <a:p>
            <a:pPr marL="981075" lvl="2" indent="-285750"/>
            <a:r>
              <a:rPr lang="fr-FR" dirty="0"/>
              <a:t>Abbott </a:t>
            </a:r>
            <a:r>
              <a:rPr lang="fr-FR" dirty="0" smtClean="0"/>
              <a:t>- Bayer </a:t>
            </a:r>
            <a:r>
              <a:rPr lang="fr-FR" dirty="0"/>
              <a:t>- BMS - </a:t>
            </a:r>
            <a:r>
              <a:rPr lang="fr-FR" dirty="0" err="1"/>
              <a:t>Celestis</a:t>
            </a: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dirty="0"/>
              <a:t>Novartis Roche </a:t>
            </a:r>
            <a:r>
              <a:rPr lang="fr-FR" dirty="0" smtClean="0"/>
              <a:t>- </a:t>
            </a:r>
            <a:r>
              <a:rPr lang="fr-FR" dirty="0" err="1" smtClean="0"/>
              <a:t>Vitalaire</a:t>
            </a:r>
            <a:endParaRPr lang="fr-FR" dirty="0" smtClean="0"/>
          </a:p>
        </p:txBody>
      </p:sp>
      <p:sp>
        <p:nvSpPr>
          <p:cNvPr id="1331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Liens d’intérêt</a:t>
            </a:r>
          </a:p>
        </p:txBody>
      </p:sp>
    </p:spTree>
    <p:extLst>
      <p:ext uri="{BB962C8B-B14F-4D97-AF65-F5344CB8AC3E}">
        <p14:creationId xmlns:p14="http://schemas.microsoft.com/office/powerpoint/2010/main" val="1581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EI avec DC: infections et troubles </a:t>
            </a:r>
            <a:r>
              <a:rPr lang="en-US" altLang="en-US" dirty="0" err="1" smtClean="0"/>
              <a:t>respiratoires</a:t>
            </a:r>
            <a:endParaRPr lang="en-US" altLang="en-US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371486"/>
              </p:ext>
            </p:extLst>
          </p:nvPr>
        </p:nvGraphicFramePr>
        <p:xfrm>
          <a:off x="251520" y="1772816"/>
          <a:ext cx="8698053" cy="4111032"/>
        </p:xfrm>
        <a:graphic>
          <a:graphicData uri="http://schemas.openxmlformats.org/drawingml/2006/table">
            <a:tbl>
              <a:tblPr/>
              <a:tblGrid>
                <a:gridCol w="5519111"/>
                <a:gridCol w="1589471"/>
                <a:gridCol w="1589471"/>
              </a:tblGrid>
              <a:tr h="548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 Organ Class / Preferred Term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7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</a:tabLst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IDLGroup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</a:tabLst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(N =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664)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</a:tabLst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PBO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</a:tabLst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(N = 402)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1966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TEAE Leading to Death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 (5.0%)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(1.7%) 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Infections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(2.0%)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3(0.7%)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Sepsis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(0.6%)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Cytomegalovirus Infection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(0.2%)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Neutropenic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Sepsis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(0.2%)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Pneumonia (3) and bronchopneumonia (1)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(0.6%)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Atypical Pneumonia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(0.2%)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Septic Shock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(0.3%)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(0.2%)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Strongyloidiasis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(0.2%)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Encephalitis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(0.2%)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Respiratory Disorders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(1.2%)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Respiratory Failure (5) and acute respiratory failure (1)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(0.9%)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Pneumonitis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(0.2%)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245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Pulmonary Embolism</a:t>
                      </a:r>
                    </a:p>
                  </a:txBody>
                  <a:tcPr marL="91447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(0.2%)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6" marR="9526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2091" name="TextBox 1"/>
          <p:cNvSpPr txBox="1">
            <a:spLocks noChangeArrowheads="1"/>
          </p:cNvSpPr>
          <p:nvPr/>
        </p:nvSpPr>
        <p:spPr bwMode="auto">
          <a:xfrm>
            <a:off x="6751328" y="6483979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Pooled data from studies 123, 124, 125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Patients could have more than 1 preferred  term</a:t>
            </a:r>
          </a:p>
        </p:txBody>
      </p:sp>
    </p:spTree>
    <p:extLst>
      <p:ext uri="{BB962C8B-B14F-4D97-AF65-F5344CB8AC3E}">
        <p14:creationId xmlns:p14="http://schemas.microsoft.com/office/powerpoint/2010/main" val="3275845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Informer les patients des </a:t>
            </a:r>
            <a:r>
              <a:rPr lang="fr-FR" dirty="0"/>
              <a:t>risques d’infections sévères, parfois </a:t>
            </a:r>
            <a:r>
              <a:rPr lang="fr-FR" dirty="0" smtClean="0"/>
              <a:t>fatales</a:t>
            </a:r>
          </a:p>
          <a:p>
            <a:r>
              <a:rPr lang="fr-FR" dirty="0" smtClean="0"/>
              <a:t>Ne pas initier d’</a:t>
            </a:r>
            <a:r>
              <a:rPr lang="fr-FR" dirty="0" err="1" smtClean="0"/>
              <a:t>idelalisib</a:t>
            </a:r>
            <a:r>
              <a:rPr lang="fr-FR" dirty="0" smtClean="0"/>
              <a:t> si </a:t>
            </a:r>
            <a:r>
              <a:rPr lang="fr-FR" dirty="0"/>
              <a:t>signe d’infection systémique d’origine bactérienne, fongique ou </a:t>
            </a:r>
            <a:r>
              <a:rPr lang="fr-FR" dirty="0" smtClean="0"/>
              <a:t>virale</a:t>
            </a:r>
          </a:p>
          <a:p>
            <a:r>
              <a:rPr lang="fr-FR" dirty="0" smtClean="0"/>
              <a:t>Prescrire prophylaxie contre Pneumocystose pendant le traitement.</a:t>
            </a:r>
          </a:p>
          <a:p>
            <a:r>
              <a:rPr lang="fr-FR" dirty="0" smtClean="0"/>
              <a:t>Surveiller signes </a:t>
            </a:r>
            <a:r>
              <a:rPr lang="fr-FR" dirty="0"/>
              <a:t>ou symptômes </a:t>
            </a:r>
            <a:r>
              <a:rPr lang="fr-FR" dirty="0" smtClean="0"/>
              <a:t>respiratoires</a:t>
            </a:r>
          </a:p>
          <a:p>
            <a:r>
              <a:rPr lang="fr-FR" dirty="0" smtClean="0"/>
              <a:t>Prévenir patients de </a:t>
            </a:r>
            <a:r>
              <a:rPr lang="fr-FR" dirty="0"/>
              <a:t>signaler immédiatement tout nouveau symptôme respiratoire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Surveillance </a:t>
            </a:r>
            <a:r>
              <a:rPr lang="fr-FR" dirty="0"/>
              <a:t>clinique </a:t>
            </a:r>
            <a:r>
              <a:rPr lang="fr-FR" dirty="0" smtClean="0"/>
              <a:t>et </a:t>
            </a:r>
            <a:r>
              <a:rPr lang="fr-FR" dirty="0"/>
              <a:t>biologique </a:t>
            </a:r>
            <a:r>
              <a:rPr lang="fr-FR" dirty="0" smtClean="0"/>
              <a:t>du CMV</a:t>
            </a:r>
          </a:p>
          <a:p>
            <a:r>
              <a:rPr lang="fr-FR" dirty="0" smtClean="0"/>
              <a:t>Arrêt du TT si infection </a:t>
            </a:r>
            <a:r>
              <a:rPr lang="fr-FR" dirty="0"/>
              <a:t>ou </a:t>
            </a:r>
            <a:r>
              <a:rPr lang="fr-FR" dirty="0" smtClean="0"/>
              <a:t>virémie </a:t>
            </a:r>
            <a:r>
              <a:rPr lang="fr-FR" dirty="0"/>
              <a:t>à CMV </a:t>
            </a:r>
            <a:r>
              <a:rPr lang="fr-FR" dirty="0" smtClean="0"/>
              <a:t>positive</a:t>
            </a:r>
          </a:p>
          <a:p>
            <a:r>
              <a:rPr lang="fr-FR" dirty="0" smtClean="0"/>
              <a:t>Surveiller PNN </a:t>
            </a:r>
            <a:r>
              <a:rPr lang="fr-FR" dirty="0"/>
              <a:t>au moins </a:t>
            </a:r>
            <a:r>
              <a:rPr lang="fr-FR" dirty="0" smtClean="0"/>
              <a:t>/ </a:t>
            </a:r>
            <a:r>
              <a:rPr lang="fr-FR" dirty="0"/>
              <a:t>2 semaines pendant les 6 premiers </a:t>
            </a:r>
            <a:r>
              <a:rPr lang="fr-FR" dirty="0" smtClean="0"/>
              <a:t>mois, </a:t>
            </a:r>
            <a:r>
              <a:rPr lang="fr-FR" dirty="0"/>
              <a:t>et au moins </a:t>
            </a:r>
            <a:r>
              <a:rPr lang="fr-FR" dirty="0" smtClean="0"/>
              <a:t>1/ semaine si PNN &lt; 1000/mm3,</a:t>
            </a:r>
          </a:p>
          <a:p>
            <a:pPr lvl="1"/>
            <a:r>
              <a:rPr lang="fr-FR" dirty="0" smtClean="0"/>
              <a:t>Arrêt </a:t>
            </a:r>
            <a:r>
              <a:rPr lang="fr-FR" dirty="0"/>
              <a:t>si </a:t>
            </a:r>
            <a:r>
              <a:rPr lang="fr-FR" dirty="0" smtClean="0"/>
              <a:t>PNN &lt; </a:t>
            </a:r>
            <a:r>
              <a:rPr lang="fr-FR" dirty="0"/>
              <a:t>500/mm3. </a:t>
            </a:r>
            <a:r>
              <a:rPr lang="fr-FR" dirty="0" smtClean="0"/>
              <a:t>Reprise à </a:t>
            </a:r>
            <a:r>
              <a:rPr lang="fr-FR" dirty="0"/>
              <a:t>dose inférieure (100 mg deux fois par jour</a:t>
            </a:r>
            <a:r>
              <a:rPr lang="fr-FR" dirty="0" smtClean="0"/>
              <a:t>) quand PNN &gt; 500/mm3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ANSM 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5988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Pneumocystose</a:t>
            </a:r>
          </a:p>
          <a:p>
            <a:pPr lvl="1"/>
            <a:r>
              <a:rPr lang="fr-FR" dirty="0" smtClean="0"/>
              <a:t>Prophylaxie </a:t>
            </a:r>
            <a:r>
              <a:rPr lang="fr-FR" dirty="0"/>
              <a:t>contre </a:t>
            </a:r>
            <a:r>
              <a:rPr lang="fr-FR" dirty="0" smtClean="0"/>
              <a:t>pneumocystose jusqu’à 2 à 6 mois après fin du TT</a:t>
            </a:r>
          </a:p>
          <a:p>
            <a:pPr lvl="1"/>
            <a:r>
              <a:rPr lang="fr-FR" dirty="0" smtClean="0"/>
              <a:t>Choix de durée selon autres </a:t>
            </a:r>
            <a:r>
              <a:rPr lang="fr-FR" dirty="0" err="1" smtClean="0"/>
              <a:t>FdR</a:t>
            </a:r>
            <a:r>
              <a:rPr lang="fr-FR" dirty="0" smtClean="0"/>
              <a:t>, CTCD, neutropénie etc…</a:t>
            </a:r>
          </a:p>
          <a:p>
            <a:pPr lvl="2"/>
            <a:r>
              <a:rPr lang="fr-FR" b="1" dirty="0" smtClean="0">
                <a:solidFill>
                  <a:srgbClr val="FF0000"/>
                </a:solidFill>
              </a:rPr>
              <a:t>Place pour le typage lymphocytaire ?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dirty="0" smtClean="0"/>
              <a:t>CMV </a:t>
            </a:r>
          </a:p>
          <a:p>
            <a:pPr lvl="1"/>
            <a:r>
              <a:rPr lang="fr-FR" dirty="0" smtClean="0"/>
              <a:t>Surveillance clinique </a:t>
            </a:r>
            <a:r>
              <a:rPr lang="fr-FR" dirty="0"/>
              <a:t>et </a:t>
            </a:r>
            <a:r>
              <a:rPr lang="fr-FR" dirty="0" smtClean="0"/>
              <a:t>biologique si sérologie CMV+ ou ATCD infection à CMV</a:t>
            </a:r>
          </a:p>
          <a:p>
            <a:pPr lvl="2"/>
            <a:r>
              <a:rPr lang="fr-FR" b="1" dirty="0" smtClean="0">
                <a:solidFill>
                  <a:srgbClr val="FF0000"/>
                </a:solidFill>
              </a:rPr>
              <a:t>PCR, quelle fréquence ?/2 </a:t>
            </a:r>
            <a:r>
              <a:rPr lang="fr-FR" b="1" dirty="0" err="1" smtClean="0">
                <a:solidFill>
                  <a:srgbClr val="FF0000"/>
                </a:solidFill>
              </a:rPr>
              <a:t>sem</a:t>
            </a:r>
            <a:r>
              <a:rPr lang="fr-FR" b="1" dirty="0" smtClean="0">
                <a:solidFill>
                  <a:srgbClr val="FF0000"/>
                </a:solidFill>
              </a:rPr>
              <a:t> ?</a:t>
            </a:r>
          </a:p>
          <a:p>
            <a:pPr lvl="1"/>
            <a:r>
              <a:rPr lang="fr-FR" dirty="0" smtClean="0"/>
              <a:t>Virémie sans signes de maladie CMV: Surveillance renforcée</a:t>
            </a:r>
          </a:p>
          <a:p>
            <a:pPr lvl="2"/>
            <a:r>
              <a:rPr lang="fr-FR" b="1" dirty="0" smtClean="0">
                <a:solidFill>
                  <a:srgbClr val="FF0000"/>
                </a:solidFill>
              </a:rPr>
              <a:t>Quel seuil ? La limite de détection du labo ? 3 log, 4 log ?</a:t>
            </a:r>
          </a:p>
          <a:p>
            <a:pPr lvl="2"/>
            <a:r>
              <a:rPr lang="fr-FR" b="1" dirty="0" smtClean="0">
                <a:solidFill>
                  <a:srgbClr val="FF0000"/>
                </a:solidFill>
              </a:rPr>
              <a:t>PCR 1/</a:t>
            </a:r>
            <a:r>
              <a:rPr lang="fr-FR" b="1" dirty="0" err="1" smtClean="0">
                <a:solidFill>
                  <a:srgbClr val="FF0000"/>
                </a:solidFill>
              </a:rPr>
              <a:t>sem</a:t>
            </a:r>
            <a:r>
              <a:rPr lang="fr-FR" b="1" dirty="0" smtClean="0">
                <a:solidFill>
                  <a:srgbClr val="FF0000"/>
                </a:solidFill>
              </a:rPr>
              <a:t> ?</a:t>
            </a:r>
          </a:p>
          <a:p>
            <a:pPr lvl="2"/>
            <a:r>
              <a:rPr lang="fr-FR" b="1" dirty="0" smtClean="0">
                <a:solidFill>
                  <a:srgbClr val="FF0000"/>
                </a:solidFill>
              </a:rPr>
              <a:t>TT préemptif ?</a:t>
            </a:r>
          </a:p>
          <a:p>
            <a:pPr lvl="1"/>
            <a:r>
              <a:rPr lang="fr-FR" dirty="0" smtClean="0"/>
              <a:t>Virémie et maladie à CMV: envisager arrêt</a:t>
            </a:r>
          </a:p>
          <a:p>
            <a:pPr lvl="2"/>
            <a:r>
              <a:rPr lang="fr-FR" dirty="0" smtClean="0"/>
              <a:t>Reprise possible après résolution mais sous tt préemptif</a:t>
            </a:r>
          </a:p>
          <a:p>
            <a:pPr lvl="2"/>
            <a:endParaRPr lang="fr-FR" dirty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ANSM Aout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187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Recommandé</a:t>
            </a:r>
          </a:p>
          <a:p>
            <a:pPr lvl="1"/>
            <a:r>
              <a:rPr lang="fr-FR" dirty="0" smtClean="0"/>
              <a:t>Allogreffe de CSH</a:t>
            </a:r>
          </a:p>
          <a:p>
            <a:pPr lvl="2"/>
            <a:r>
              <a:rPr lang="fr-FR" dirty="0" smtClean="0"/>
              <a:t>De la prise de greffe à 6 mois min (+ si ID persiste)</a:t>
            </a:r>
          </a:p>
          <a:p>
            <a:pPr lvl="1"/>
            <a:r>
              <a:rPr lang="fr-FR" dirty="0" smtClean="0"/>
              <a:t>LAL</a:t>
            </a:r>
          </a:p>
          <a:p>
            <a:pPr lvl="2"/>
            <a:r>
              <a:rPr lang="fr-FR" dirty="0" smtClean="0"/>
              <a:t>De l’induction à la fin des consolidations</a:t>
            </a:r>
          </a:p>
          <a:p>
            <a:pPr lvl="1"/>
            <a:r>
              <a:rPr lang="fr-FR" dirty="0" smtClean="0"/>
              <a:t>RFC</a:t>
            </a:r>
          </a:p>
          <a:p>
            <a:pPr lvl="1"/>
            <a:r>
              <a:rPr lang="fr-FR" dirty="0" err="1" smtClean="0"/>
              <a:t>Alemtuzumab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Corticoides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&gt; 20 mg/j - &gt; 7 semaines</a:t>
            </a:r>
          </a:p>
          <a:p>
            <a:r>
              <a:rPr lang="fr-FR" dirty="0" smtClean="0"/>
              <a:t>Optionnel</a:t>
            </a:r>
          </a:p>
          <a:p>
            <a:pPr lvl="1"/>
            <a:r>
              <a:rPr lang="fr-FR" dirty="0" smtClean="0"/>
              <a:t>Lymphomes selon </a:t>
            </a:r>
            <a:r>
              <a:rPr lang="fr-FR" dirty="0" err="1" smtClean="0"/>
              <a:t>chimios</a:t>
            </a:r>
            <a:endParaRPr lang="fr-FR" dirty="0" smtClean="0"/>
          </a:p>
          <a:p>
            <a:pPr lvl="1"/>
            <a:r>
              <a:rPr lang="fr-FR" dirty="0" smtClean="0"/>
              <a:t>Analogues </a:t>
            </a:r>
            <a:r>
              <a:rPr lang="fr-FR" dirty="0" err="1" smtClean="0"/>
              <a:t>nucléosidiques</a:t>
            </a:r>
            <a:r>
              <a:rPr lang="fr-FR" dirty="0" smtClean="0"/>
              <a:t> (dont induction de LAM)</a:t>
            </a:r>
          </a:p>
          <a:p>
            <a:pPr lvl="1"/>
            <a:r>
              <a:rPr lang="fr-FR" dirty="0" smtClean="0"/>
              <a:t>Autogreffe de CSH</a:t>
            </a:r>
            <a:endParaRPr lang="fr-FR" dirty="0" smtClean="0"/>
          </a:p>
        </p:txBody>
      </p:sp>
      <p:sp>
        <p:nvSpPr>
          <p:cNvPr id="5120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Prophylaxie pneumocystose en hématologie</a:t>
            </a:r>
            <a:endParaRPr lang="fr-FR" dirty="0" smtClean="0"/>
          </a:p>
        </p:txBody>
      </p:sp>
      <p:sp>
        <p:nvSpPr>
          <p:cNvPr id="34819" name="ZoneTexte 7"/>
          <p:cNvSpPr txBox="1">
            <a:spLocks noChangeArrowheads="1"/>
          </p:cNvSpPr>
          <p:nvPr/>
        </p:nvSpPr>
        <p:spPr bwMode="auto">
          <a:xfrm>
            <a:off x="4284663" y="6237288"/>
            <a:ext cx="2838450" cy="366712"/>
          </a:xfrm>
          <a:prstGeom prst="rect">
            <a:avLst/>
          </a:prstGeom>
          <a:solidFill>
            <a:srgbClr val="66FF33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Slides kobe.com/ecil </a:t>
            </a:r>
            <a:r>
              <a:rPr lang="fr-FR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6754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Premier choix: cotrimoxazole</a:t>
            </a:r>
          </a:p>
          <a:p>
            <a:r>
              <a:rPr lang="fr-FR" smtClean="0"/>
              <a:t>Intolérance au </a:t>
            </a:r>
            <a:r>
              <a:rPr lang="fr-FR" smtClean="0"/>
              <a:t>cotrimoxazole</a:t>
            </a:r>
            <a:endParaRPr lang="fr-FR" smtClean="0"/>
          </a:p>
          <a:p>
            <a:pPr lvl="1"/>
            <a:r>
              <a:rPr lang="fr-FR" smtClean="0"/>
              <a:t>Atovaquone </a:t>
            </a:r>
          </a:p>
          <a:p>
            <a:pPr lvl="1"/>
            <a:r>
              <a:rPr lang="fr-FR" smtClean="0"/>
              <a:t>Dapsone + pyrimethamine+ ac folinique.</a:t>
            </a:r>
          </a:p>
          <a:p>
            <a:pPr lvl="1"/>
            <a:r>
              <a:rPr lang="fr-FR" smtClean="0"/>
              <a:t>Aérosol de pentamidine: 1/mois</a:t>
            </a:r>
            <a:endParaRPr lang="fr-FR" dirty="0" smtClean="0"/>
          </a:p>
        </p:txBody>
      </p:sp>
      <p:sp>
        <p:nvSpPr>
          <p:cNvPr id="2560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Prophylaxie pneumocystose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349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r>
              <a:rPr lang="fr-FR" dirty="0" smtClean="0"/>
              <a:t>Infection à CMV : </a:t>
            </a:r>
          </a:p>
          <a:p>
            <a:pPr lvl="1"/>
            <a:r>
              <a:rPr lang="fr-FR" dirty="0" smtClean="0"/>
              <a:t>détection de la réplication virale (dans le sang = </a:t>
            </a:r>
            <a:r>
              <a:rPr lang="fr-FR" dirty="0" err="1" smtClean="0"/>
              <a:t>ADNémie</a:t>
            </a:r>
            <a:r>
              <a:rPr lang="fr-FR" dirty="0" smtClean="0"/>
              <a:t>), avec ou sans manifestations cliniques</a:t>
            </a:r>
          </a:p>
          <a:p>
            <a:r>
              <a:rPr lang="fr-FR" dirty="0" smtClean="0"/>
              <a:t>Maladie à CMV (CMV </a:t>
            </a:r>
            <a:r>
              <a:rPr lang="fr-FR" dirty="0" err="1" smtClean="0"/>
              <a:t>disease</a:t>
            </a:r>
            <a:r>
              <a:rPr lang="fr-FR" dirty="0" smtClean="0"/>
              <a:t>) </a:t>
            </a:r>
          </a:p>
          <a:p>
            <a:pPr lvl="1"/>
            <a:r>
              <a:rPr lang="fr-FR" dirty="0" smtClean="0"/>
              <a:t>Syndrome viral : fièvre, </a:t>
            </a:r>
            <a:r>
              <a:rPr lang="fr-FR" dirty="0" err="1" smtClean="0"/>
              <a:t>leuconeutropénie</a:t>
            </a:r>
            <a:r>
              <a:rPr lang="fr-FR" dirty="0" smtClean="0"/>
              <a:t>, thrombopénie, AEG</a:t>
            </a:r>
          </a:p>
          <a:p>
            <a:pPr lvl="1"/>
            <a:r>
              <a:rPr lang="fr-FR" dirty="0" smtClean="0"/>
              <a:t>Atteinte d’un ou plusieurs </a:t>
            </a:r>
            <a:r>
              <a:rPr lang="fr-FR" dirty="0" smtClean="0"/>
              <a:t>organes</a:t>
            </a:r>
          </a:p>
          <a:p>
            <a:pPr lvl="2">
              <a:defRPr/>
            </a:pPr>
            <a:r>
              <a:rPr lang="fr-FR" dirty="0"/>
              <a:t>Organe transplanté (bronchiolite oblitérante, glomérulonéphrites, athérosclérose du greffon, atteinte des canaux biliaires….) ou non (allogreffe de CSH)</a:t>
            </a:r>
          </a:p>
          <a:p>
            <a:pPr>
              <a:defRPr/>
            </a:pPr>
            <a:r>
              <a:rPr lang="fr-FR" dirty="0"/>
              <a:t>Diagnostic différentiel de rejet</a:t>
            </a:r>
          </a:p>
          <a:p>
            <a:pPr lvl="1"/>
            <a:endParaRPr lang="fr-FR" dirty="0" smtClean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CMV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08263" y="6272213"/>
            <a:ext cx="3070136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fr-FR" dirty="0" err="1" smtClean="0"/>
              <a:t>Kotton</a:t>
            </a:r>
            <a:r>
              <a:rPr lang="fr-FR" dirty="0"/>
              <a:t> </a:t>
            </a:r>
            <a:r>
              <a:rPr lang="fr-FR" dirty="0" smtClean="0"/>
              <a:t>Transplantation </a:t>
            </a:r>
            <a:r>
              <a:rPr lang="fr-FR" dirty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3868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Manifestations cliniques de la maladie à CMV</a:t>
            </a:r>
            <a:endParaRPr lang="fr-FR" dirty="0"/>
          </a:p>
        </p:txBody>
      </p:sp>
      <p:pic>
        <p:nvPicPr>
          <p:cNvPr id="39938" name="Image 8" descr="ulcérations CMV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479800"/>
            <a:ext cx="25781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ZoneTexte 9"/>
          <p:cNvSpPr txBox="1">
            <a:spLocks noChangeArrowheads="1"/>
          </p:cNvSpPr>
          <p:nvPr/>
        </p:nvSpPr>
        <p:spPr bwMode="auto">
          <a:xfrm>
            <a:off x="304800" y="6488113"/>
            <a:ext cx="3992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Gill Sans MT" pitchFamily="34" charset="0"/>
                <a:ea typeface="ＭＳ Ｐゴシック" pitchFamily="34" charset="-128"/>
              </a:rPr>
              <a:t>CMV ulcérations cutanées et muqueuses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371600"/>
            <a:ext cx="18288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ZoneTexte 11"/>
          <p:cNvSpPr txBox="1">
            <a:spLocks noChangeArrowheads="1"/>
          </p:cNvSpPr>
          <p:nvPr/>
        </p:nvSpPr>
        <p:spPr bwMode="auto">
          <a:xfrm>
            <a:off x="1447800" y="3092450"/>
            <a:ext cx="1625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Gill Sans MT" pitchFamily="34" charset="0"/>
                <a:ea typeface="ＭＳ Ｐゴシック" pitchFamily="34" charset="-128"/>
              </a:rPr>
              <a:t>Rétinite à CMV</a:t>
            </a:r>
          </a:p>
        </p:txBody>
      </p:sp>
      <p:pic>
        <p:nvPicPr>
          <p:cNvPr id="39942" name="Image 3" descr="pneumopathie à CMV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7100" y="1371600"/>
            <a:ext cx="2678113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ZoneTexte 4"/>
          <p:cNvSpPr txBox="1">
            <a:spLocks noChangeArrowheads="1"/>
          </p:cNvSpPr>
          <p:nvPr/>
        </p:nvSpPr>
        <p:spPr bwMode="auto">
          <a:xfrm>
            <a:off x="5073650" y="4056063"/>
            <a:ext cx="2120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Gill Sans MT" pitchFamily="34" charset="0"/>
                <a:ea typeface="ＭＳ Ｐゴシック" pitchFamily="34" charset="-128"/>
              </a:rPr>
              <a:t>Pneumonie à CMV</a:t>
            </a:r>
          </a:p>
        </p:txBody>
      </p:sp>
      <p:sp>
        <p:nvSpPr>
          <p:cNvPr id="39944" name="ZoneTexte 8"/>
          <p:cNvSpPr txBox="1">
            <a:spLocks noChangeArrowheads="1"/>
          </p:cNvSpPr>
          <p:nvPr/>
        </p:nvSpPr>
        <p:spPr bwMode="auto">
          <a:xfrm>
            <a:off x="5073650" y="6259513"/>
            <a:ext cx="1735138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Gill Sans MT" pitchFamily="34" charset="0"/>
                <a:ea typeface="ＭＳ Ｐゴシック" pitchFamily="34" charset="-128"/>
              </a:rPr>
              <a:t>Colite à CMV</a:t>
            </a:r>
          </a:p>
        </p:txBody>
      </p:sp>
      <p:pic>
        <p:nvPicPr>
          <p:cNvPr id="39945" name="Image 9" descr="Image 6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37100" y="4446588"/>
            <a:ext cx="2633663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34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Prévention</a:t>
            </a:r>
          </a:p>
          <a:p>
            <a:pPr lvl="1"/>
            <a:r>
              <a:rPr lang="fr-FR" smtClean="0"/>
              <a:t>Soit prophylaxie (plutot patient haut risque), 3-6-12 mois AII</a:t>
            </a:r>
          </a:p>
          <a:p>
            <a:pPr lvl="1"/>
            <a:r>
              <a:rPr lang="fr-FR" smtClean="0"/>
              <a:t>Soit traitement préemptif BII</a:t>
            </a:r>
          </a:p>
          <a:p>
            <a:pPr lvl="2"/>
            <a:r>
              <a:rPr lang="fr-FR" smtClean="0"/>
              <a:t>Sur suivi CV /1 à 2 sem pdt 3 mois (1-2/sem si haut risque)</a:t>
            </a:r>
          </a:p>
          <a:p>
            <a:pPr lvl="2"/>
            <a:r>
              <a:rPr lang="fr-FR" smtClean="0"/>
              <a:t>VGCV 900x2 ou GCV au moins deux semaines</a:t>
            </a:r>
          </a:p>
          <a:p>
            <a:pPr lvl="3"/>
            <a:r>
              <a:rPr lang="fr-FR" smtClean="0"/>
              <a:t>Adaptation du traitement à la fonction rénale</a:t>
            </a:r>
          </a:p>
          <a:p>
            <a:pPr lvl="3"/>
            <a:r>
              <a:rPr lang="fr-FR" smtClean="0"/>
              <a:t>Arret après deux CV indétectables</a:t>
            </a:r>
          </a:p>
          <a:p>
            <a:r>
              <a:rPr lang="fr-FR" smtClean="0"/>
              <a:t>Curatif</a:t>
            </a:r>
          </a:p>
          <a:p>
            <a:pPr lvl="1"/>
            <a:r>
              <a:rPr lang="fr-FR" smtClean="0"/>
              <a:t>(val)ganciclovir en 1er choix AI, foscarnet en alternative</a:t>
            </a:r>
          </a:p>
          <a:p>
            <a:pPr lvl="1"/>
            <a:r>
              <a:rPr lang="fr-FR" smtClean="0"/>
              <a:t>Min 2 sem et jusqu’à négativation CV AII</a:t>
            </a:r>
          </a:p>
          <a:p>
            <a:pPr lvl="1"/>
            <a:r>
              <a:rPr lang="fr-FR" smtClean="0"/>
              <a:t>Pas de TT d’entretien CIII</a:t>
            </a:r>
            <a:endParaRPr lang="fr-FR" smtClean="0"/>
          </a:p>
        </p:txBody>
      </p:sp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Stratégies en greffe d’organe</a:t>
            </a:r>
            <a:endParaRPr lang="fr-FR" smtClean="0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258888" y="6237288"/>
            <a:ext cx="2416046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/>
              <a:t>Lumbreras</a:t>
            </a:r>
            <a:r>
              <a:rPr lang="fr-FR" dirty="0"/>
              <a:t>  </a:t>
            </a:r>
            <a:r>
              <a:rPr lang="fr-FR" dirty="0" smtClean="0"/>
              <a:t>CMI 2014</a:t>
            </a:r>
            <a:endParaRPr lang="fr-FR" dirty="0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5148263" y="1700213"/>
            <a:ext cx="3070136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 smtClean="0"/>
              <a:t>Kotton</a:t>
            </a:r>
            <a:r>
              <a:rPr lang="fr-FR" dirty="0" smtClean="0"/>
              <a:t> Transplantation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7830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Espace réservé du contenu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r>
              <a:rPr lang="fr-FR" smtClean="0"/>
              <a:t>Prévention PI: </a:t>
            </a:r>
          </a:p>
          <a:p>
            <a:pPr lvl="1"/>
            <a:r>
              <a:rPr lang="fr-FR" smtClean="0"/>
              <a:t>Transfusion culots CMV- ou contenant &lt; 5.10</a:t>
            </a:r>
            <a:r>
              <a:rPr lang="fr-FR" baseline="30000" smtClean="0"/>
              <a:t>6</a:t>
            </a:r>
            <a:r>
              <a:rPr lang="fr-FR" smtClean="0"/>
              <a:t> leuco/unité</a:t>
            </a:r>
          </a:p>
          <a:p>
            <a:pPr marL="1143000" lvl="2"/>
            <a:r>
              <a:rPr lang="fr-FR" smtClean="0"/>
              <a:t>(id en autogreffe si FDR CMV: alemtuzumab))</a:t>
            </a:r>
          </a:p>
          <a:p>
            <a:pPr lvl="1"/>
            <a:r>
              <a:rPr lang="fr-FR" smtClean="0"/>
              <a:t>Infection à CMV en cours en pré-greffe : </a:t>
            </a:r>
          </a:p>
          <a:p>
            <a:pPr marL="1143000" lvl="2"/>
            <a:r>
              <a:rPr lang="fr-FR" smtClean="0"/>
              <a:t>reporter la greffe si possible jusqu’à négativation des CV. Et discuter prophylaxie secondaire</a:t>
            </a:r>
          </a:p>
          <a:p>
            <a:pPr lvl="1"/>
            <a:r>
              <a:rPr lang="fr-FR" smtClean="0"/>
              <a:t>Monitorage hebdo / J100 min</a:t>
            </a:r>
          </a:p>
          <a:p>
            <a:pPr lvl="1"/>
            <a:r>
              <a:rPr lang="fr-FR" smtClean="0"/>
              <a:t>Préemptif: ganciclovir ou foscarnet </a:t>
            </a:r>
            <a:r>
              <a:rPr lang="fr-FR" smtClean="0">
                <a:solidFill>
                  <a:srgbClr val="FF0000"/>
                </a:solidFill>
              </a:rPr>
              <a:t>AI</a:t>
            </a:r>
          </a:p>
          <a:p>
            <a:r>
              <a:rPr lang="fr-FR" smtClean="0"/>
              <a:t>Curatif: ganciclovir ou foscarnet </a:t>
            </a:r>
            <a:r>
              <a:rPr lang="fr-FR" smtClean="0">
                <a:solidFill>
                  <a:srgbClr val="FF0000"/>
                </a:solidFill>
              </a:rPr>
              <a:t>BII </a:t>
            </a:r>
            <a:endParaRPr lang="fr-FR" smtClean="0"/>
          </a:p>
          <a:p>
            <a:pPr lvl="1"/>
            <a:r>
              <a:rPr lang="fr-FR" smtClean="0"/>
              <a:t>+ Ig si pneumonie (cidofovir ou association 2</a:t>
            </a:r>
            <a:r>
              <a:rPr lang="fr-FR" baseline="30000" smtClean="0"/>
              <a:t>ème</a:t>
            </a:r>
            <a:r>
              <a:rPr lang="fr-FR" smtClean="0"/>
              <a:t> ligne)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CMV et allogreffe de moelle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635375" y="6237288"/>
            <a:ext cx="3168496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fr-FR" dirty="0" err="1" smtClean="0"/>
              <a:t>Llungmann</a:t>
            </a:r>
            <a:r>
              <a:rPr lang="fr-FR" dirty="0" smtClean="0"/>
              <a:t> </a:t>
            </a:r>
            <a:r>
              <a:rPr lang="fr-FR" dirty="0"/>
              <a:t>BMT </a:t>
            </a:r>
            <a:r>
              <a:rPr lang="fr-FR" dirty="0" smtClean="0"/>
              <a:t>2008 </a:t>
            </a:r>
            <a:r>
              <a:rPr lang="fr-FR" dirty="0"/>
              <a:t>(Ecil2)</a:t>
            </a:r>
          </a:p>
        </p:txBody>
      </p:sp>
    </p:spTree>
    <p:extLst>
      <p:ext uri="{BB962C8B-B14F-4D97-AF65-F5344CB8AC3E}">
        <p14:creationId xmlns:p14="http://schemas.microsoft.com/office/powerpoint/2010/main" val="33232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Ganciclovir</a:t>
            </a:r>
          </a:p>
          <a:p>
            <a:pPr lvl="1"/>
            <a:r>
              <a:rPr lang="fr-FR" smtClean="0"/>
              <a:t>Suspecter/rechercher si persistance ou ↗ CV ou progression clinique à 2 sem de TT AII</a:t>
            </a:r>
          </a:p>
          <a:p>
            <a:pPr lvl="1"/>
            <a:r>
              <a:rPr lang="fr-FR" smtClean="0"/>
              <a:t>Plus fréquent en G organes que de moelle: 13% sur T poumon</a:t>
            </a:r>
          </a:p>
          <a:p>
            <a:pPr lvl="2"/>
            <a:r>
              <a:rPr lang="fr-FR" smtClean="0"/>
              <a:t>7,2% sur 693 patients testés (données CNR 2010)</a:t>
            </a:r>
          </a:p>
          <a:p>
            <a:r>
              <a:rPr lang="fr-FR" smtClean="0"/>
              <a:t>Si R:</a:t>
            </a:r>
          </a:p>
          <a:p>
            <a:pPr lvl="1"/>
            <a:r>
              <a:rPr lang="fr-FR" smtClean="0"/>
              <a:t>Augmenter doses cidofovir si mutation bas niveau UL97 </a:t>
            </a:r>
          </a:p>
          <a:p>
            <a:pPr lvl="1"/>
            <a:r>
              <a:rPr lang="fr-FR" smtClean="0"/>
              <a:t>Foscarnet si mutation haut niveau UL97/UL54</a:t>
            </a:r>
          </a:p>
          <a:p>
            <a:pPr lvl="1"/>
            <a:r>
              <a:rPr lang="fr-FR" smtClean="0"/>
              <a:t>Cidofovir si forme sévère et pas de mutation UL54</a:t>
            </a:r>
            <a:endParaRPr lang="fr-FR" smtClean="0"/>
          </a:p>
        </p:txBody>
      </p:sp>
      <p:sp>
        <p:nvSpPr>
          <p:cNvPr id="1239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Résistance</a:t>
            </a:r>
            <a:endParaRPr lang="fr-FR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8888" y="6237288"/>
            <a:ext cx="2416046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/>
              <a:t>Lumbreras</a:t>
            </a:r>
            <a:r>
              <a:rPr lang="fr-FR" dirty="0"/>
              <a:t>  </a:t>
            </a:r>
            <a:r>
              <a:rPr lang="fr-FR" dirty="0" smtClean="0"/>
              <a:t>CMI 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299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Infections </a:t>
            </a:r>
            <a:r>
              <a:rPr lang="fr-FR" dirty="0" smtClean="0"/>
              <a:t>et </a:t>
            </a:r>
            <a:r>
              <a:rPr lang="fr-FR" dirty="0" smtClean="0"/>
              <a:t>hémopathies malignes hospitalisées</a:t>
            </a:r>
            <a:endParaRPr lang="fr-FR" dirty="0" smtClean="0"/>
          </a:p>
          <a:p>
            <a:r>
              <a:rPr lang="fr-FR" dirty="0" smtClean="0"/>
              <a:t>Infections et traitements de la LLC</a:t>
            </a:r>
          </a:p>
          <a:p>
            <a:r>
              <a:rPr lang="fr-FR" dirty="0"/>
              <a:t>Traitement </a:t>
            </a:r>
            <a:r>
              <a:rPr lang="fr-FR" dirty="0" smtClean="0"/>
              <a:t>préventifs et </a:t>
            </a:r>
            <a:r>
              <a:rPr lang="fr-FR" dirty="0" smtClean="0"/>
              <a:t>curatifs </a:t>
            </a:r>
            <a:r>
              <a:rPr lang="fr-FR" dirty="0" smtClean="0"/>
              <a:t>des pneumonies chez les patients ayant une hémopathie </a:t>
            </a:r>
            <a:r>
              <a:rPr lang="fr-FR" dirty="0" smtClean="0"/>
              <a:t>lymphoïde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391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Brincidofovir</a:t>
            </a:r>
            <a:r>
              <a:rPr lang="fr-FR" dirty="0" smtClean="0"/>
              <a:t> (CMX001)</a:t>
            </a:r>
          </a:p>
          <a:p>
            <a:pPr lvl="1"/>
            <a:r>
              <a:rPr lang="fr-FR" dirty="0" smtClean="0"/>
              <a:t>Conjugué lipidique du </a:t>
            </a:r>
            <a:r>
              <a:rPr lang="fr-FR" dirty="0" err="1" smtClean="0"/>
              <a:t>cidofovir</a:t>
            </a:r>
            <a:endParaRPr lang="fr-FR" dirty="0" smtClean="0"/>
          </a:p>
          <a:p>
            <a:pPr lvl="1"/>
            <a:r>
              <a:rPr lang="fr-FR" dirty="0" smtClean="0"/>
              <a:t>PO et moins toxique</a:t>
            </a:r>
          </a:p>
          <a:p>
            <a:r>
              <a:rPr lang="fr-FR" dirty="0" err="1" smtClean="0"/>
              <a:t>Maribavir</a:t>
            </a:r>
            <a:endParaRPr lang="fr-FR" dirty="0" smtClean="0"/>
          </a:p>
          <a:p>
            <a:pPr lvl="1"/>
            <a:r>
              <a:rPr lang="fr-FR" altLang="ja-JP" dirty="0" smtClean="0"/>
              <a:t>Inhibition directe de la kinase UL97</a:t>
            </a:r>
          </a:p>
          <a:p>
            <a:pPr lvl="1"/>
            <a:r>
              <a:rPr lang="fr-FR" dirty="0" smtClean="0"/>
              <a:t>Efficacité clinique en prophylaxie non démontrée  </a:t>
            </a:r>
          </a:p>
          <a:p>
            <a:pPr lvl="1"/>
            <a:r>
              <a:rPr lang="fr-FR" dirty="0" smtClean="0"/>
              <a:t>Efficacité clinique chez les patients porteurs de CMV résistant</a:t>
            </a:r>
          </a:p>
          <a:p>
            <a:r>
              <a:rPr lang="fr-FR" dirty="0" err="1" smtClean="0"/>
              <a:t>Artesunate</a:t>
            </a:r>
            <a:endParaRPr lang="fr-FR" dirty="0" smtClean="0"/>
          </a:p>
          <a:p>
            <a:pPr lvl="1"/>
            <a:r>
              <a:rPr lang="fr-FR" dirty="0" smtClean="0"/>
              <a:t>Antipaludéen en ATU nominative</a:t>
            </a:r>
          </a:p>
          <a:p>
            <a:pPr lvl="1"/>
            <a:r>
              <a:rPr lang="fr-FR" dirty="0" smtClean="0"/>
              <a:t>Inhibition de l</a:t>
            </a:r>
            <a:r>
              <a:rPr lang="fr-FR" dirty="0" smtClean="0"/>
              <a:t>’</a:t>
            </a:r>
            <a:r>
              <a:rPr lang="fr-FR" altLang="ja-JP" dirty="0" smtClean="0"/>
              <a:t>expression des protéines très précoces du CMV</a:t>
            </a:r>
          </a:p>
          <a:p>
            <a:r>
              <a:rPr lang="fr-FR" dirty="0" err="1" smtClean="0"/>
              <a:t>Ig</a:t>
            </a:r>
            <a:r>
              <a:rPr lang="fr-FR" dirty="0" smtClean="0"/>
              <a:t> spécifiques (</a:t>
            </a:r>
            <a:r>
              <a:rPr lang="fr-FR" dirty="0" err="1" smtClean="0"/>
              <a:t>cytotect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ATU nominative</a:t>
            </a:r>
            <a:endParaRPr lang="fr-FR" dirty="0" smtClean="0"/>
          </a:p>
        </p:txBody>
      </p:sp>
      <p:sp>
        <p:nvSpPr>
          <p:cNvPr id="5018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CMV produits en ATU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33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CTL</a:t>
            </a:r>
          </a:p>
          <a:p>
            <a:r>
              <a:rPr lang="fr-FR" smtClean="0"/>
              <a:t>Leflunomide</a:t>
            </a:r>
          </a:p>
          <a:p>
            <a:pPr lvl="1"/>
            <a:r>
              <a:rPr lang="fr-FR" smtClean="0"/>
              <a:t>Inhibe les étapes tardives du cycle viral</a:t>
            </a:r>
          </a:p>
          <a:p>
            <a:r>
              <a:rPr lang="fr-FR" smtClean="0"/>
              <a:t>Letermovir</a:t>
            </a:r>
          </a:p>
          <a:p>
            <a:pPr lvl="1"/>
            <a:r>
              <a:rPr lang="fr-FR" smtClean="0"/>
              <a:t>inhibe la sous-unité pUL56 du complexe viral terminase</a:t>
            </a:r>
          </a:p>
          <a:p>
            <a:r>
              <a:rPr lang="fr-FR" smtClean="0"/>
              <a:t>Sirolimus et éverolimus</a:t>
            </a:r>
          </a:p>
          <a:p>
            <a:pPr lvl="1"/>
            <a:r>
              <a:rPr lang="fr-FR" smtClean="0"/>
              <a:t>Inhibiteurs de mTOR</a:t>
            </a:r>
            <a:endParaRPr lang="fr-FR" smtClean="0"/>
          </a:p>
        </p:txBody>
      </p:sp>
      <p:sp>
        <p:nvSpPr>
          <p:cNvPr id="1269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CMV autres options</a:t>
            </a: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32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Infections fongiques invasives</a:t>
            </a:r>
          </a:p>
          <a:p>
            <a:pPr lvl="1"/>
            <a:r>
              <a:rPr lang="fr-FR" dirty="0" smtClean="0"/>
              <a:t>Prophylaxie à discuter si autres </a:t>
            </a:r>
            <a:r>
              <a:rPr lang="fr-FR" dirty="0" err="1" smtClean="0"/>
              <a:t>FdR</a:t>
            </a:r>
            <a:r>
              <a:rPr lang="fr-FR" dirty="0" smtClean="0"/>
              <a:t>, neutropénie, CTCD</a:t>
            </a:r>
          </a:p>
          <a:p>
            <a:r>
              <a:rPr lang="fr-FR" dirty="0" smtClean="0"/>
              <a:t>Pneumonies bactériennes</a:t>
            </a:r>
          </a:p>
          <a:p>
            <a:pPr lvl="1"/>
            <a:r>
              <a:rPr lang="fr-FR" dirty="0" smtClean="0"/>
              <a:t>Suivre l’écologie du service pour les </a:t>
            </a:r>
            <a:r>
              <a:rPr lang="fr-FR" dirty="0" err="1" smtClean="0"/>
              <a:t>recos</a:t>
            </a:r>
            <a:r>
              <a:rPr lang="fr-FR" dirty="0" smtClean="0"/>
              <a:t> de TT</a:t>
            </a:r>
          </a:p>
          <a:p>
            <a:r>
              <a:rPr lang="fr-FR" dirty="0" smtClean="0"/>
              <a:t>Réactivation de tuberculose latente</a:t>
            </a:r>
          </a:p>
          <a:p>
            <a:pPr lvl="1"/>
            <a:r>
              <a:rPr lang="fr-FR" dirty="0" smtClean="0"/>
              <a:t>Pas encore décrit mais sur des 1</a:t>
            </a:r>
            <a:r>
              <a:rPr lang="fr-FR" baseline="30000" dirty="0" smtClean="0"/>
              <a:t>ère</a:t>
            </a:r>
            <a:r>
              <a:rPr lang="fr-FR" dirty="0" smtClean="0"/>
              <a:t> lignes ca pourrait arriver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infections pulmonaires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7374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Un mot sur l’</a:t>
            </a:r>
            <a:r>
              <a:rPr lang="fr-FR" dirty="0" err="1" smtClean="0"/>
              <a:t>ibrutinib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494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LLC 1</a:t>
            </a:r>
            <a:r>
              <a:rPr lang="fr-FR" baseline="30000" dirty="0" smtClean="0"/>
              <a:t>ère</a:t>
            </a:r>
            <a:r>
              <a:rPr lang="fr-FR" dirty="0" smtClean="0"/>
              <a:t> ligne:	4% </a:t>
            </a:r>
          </a:p>
          <a:p>
            <a:r>
              <a:rPr lang="fr-FR" dirty="0" smtClean="0"/>
              <a:t>LLC R/R:		6%</a:t>
            </a:r>
          </a:p>
          <a:p>
            <a:r>
              <a:rPr lang="fr-FR" dirty="0" smtClean="0"/>
              <a:t>LLC &gt;= 2 lignes:	10%			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pneumonies sont aussi décrites</a:t>
            </a:r>
            <a:endParaRPr lang="fr-F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1600" y="4941168"/>
            <a:ext cx="3044423" cy="92333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Burger NEJM 2015</a:t>
            </a:r>
          </a:p>
          <a:p>
            <a:r>
              <a:rPr lang="fr-FR" dirty="0" err="1" smtClean="0"/>
              <a:t>Farooqui</a:t>
            </a:r>
            <a:r>
              <a:rPr lang="fr-FR" dirty="0" smtClean="0"/>
              <a:t> Lancet </a:t>
            </a:r>
            <a:r>
              <a:rPr lang="fr-FR" dirty="0" err="1" smtClean="0"/>
              <a:t>oncol</a:t>
            </a:r>
            <a:r>
              <a:rPr lang="fr-FR" dirty="0" smtClean="0"/>
              <a:t> 2014</a:t>
            </a:r>
          </a:p>
          <a:p>
            <a:r>
              <a:rPr lang="fr-FR" dirty="0" smtClean="0"/>
              <a:t>Byrd NEJM 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69892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Monocentrique</a:t>
            </a:r>
            <a:r>
              <a:rPr lang="fr-FR" dirty="0"/>
              <a:t> </a:t>
            </a:r>
            <a:r>
              <a:rPr lang="fr-FR" dirty="0" smtClean="0"/>
              <a:t>rétrospective </a:t>
            </a:r>
            <a:r>
              <a:rPr lang="fr-FR" dirty="0"/>
              <a:t>Toulouse</a:t>
            </a:r>
          </a:p>
          <a:p>
            <a:r>
              <a:rPr lang="fr-FR" dirty="0" smtClean="0"/>
              <a:t>68 patients</a:t>
            </a:r>
            <a:endParaRPr lang="fr-FR" dirty="0"/>
          </a:p>
          <a:p>
            <a:pPr lvl="1"/>
            <a:r>
              <a:rPr lang="fr-FR" dirty="0" smtClean="0"/>
              <a:t>58% </a:t>
            </a:r>
            <a:r>
              <a:rPr lang="fr-FR" dirty="0"/>
              <a:t>infections grade &gt;=</a:t>
            </a:r>
            <a:r>
              <a:rPr lang="fr-FR" dirty="0" smtClean="0"/>
              <a:t>3 dont 11,6% d’IFI</a:t>
            </a:r>
          </a:p>
          <a:p>
            <a:pPr lvl="1"/>
            <a:r>
              <a:rPr lang="fr-FR" dirty="0" smtClean="0"/>
              <a:t>Sévérité accru si durée &gt; 6 mois</a:t>
            </a:r>
          </a:p>
          <a:p>
            <a:pPr lvl="1"/>
            <a:r>
              <a:rPr lang="fr-FR" dirty="0" smtClean="0"/>
              <a:t>3 DC sur IFI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la vraie vie, c’est pire</a:t>
            </a:r>
            <a:endParaRPr lang="fr-FR" dirty="0"/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0" y="6488668"/>
            <a:ext cx="1774845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en-US" altLang="en-US" dirty="0" err="1" smtClean="0"/>
              <a:t>Protin</a:t>
            </a:r>
            <a:r>
              <a:rPr lang="en-US" altLang="en-US" dirty="0" smtClean="0"/>
              <a:t> JNI 2016</a:t>
            </a:r>
            <a:endParaRPr lang="en-US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3848774"/>
            <a:ext cx="55435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99" y="4005064"/>
            <a:ext cx="2790691" cy="217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3575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Nouveaux traitements actifs = nouveaux risques infectieux</a:t>
            </a:r>
          </a:p>
          <a:p>
            <a:r>
              <a:rPr lang="fr-FR" dirty="0" smtClean="0"/>
              <a:t>Analyse balance bénéfice risque</a:t>
            </a:r>
          </a:p>
          <a:p>
            <a:r>
              <a:rPr lang="fr-FR" dirty="0" smtClean="0"/>
              <a:t>Information patient</a:t>
            </a:r>
          </a:p>
          <a:p>
            <a:r>
              <a:rPr lang="fr-FR" dirty="0" smtClean="0"/>
              <a:t>Prévention</a:t>
            </a:r>
            <a:endParaRPr lang="fr-FR" dirty="0"/>
          </a:p>
          <a:p>
            <a:pPr lvl="1"/>
            <a:r>
              <a:rPr lang="fr-FR" dirty="0" smtClean="0"/>
              <a:t>Prophylaxie PJP</a:t>
            </a:r>
          </a:p>
          <a:p>
            <a:pPr lvl="1"/>
            <a:r>
              <a:rPr lang="fr-FR" dirty="0" smtClean="0"/>
              <a:t>Monitorage et TT préemptif CMV</a:t>
            </a:r>
          </a:p>
          <a:p>
            <a:pPr lvl="1"/>
            <a:r>
              <a:rPr lang="fr-FR" dirty="0" smtClean="0"/>
              <a:t>Gestion autres pathogènes à déterminer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607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Fréquence</a:t>
            </a:r>
            <a:r>
              <a:rPr lang="en-US" dirty="0" smtClean="0"/>
              <a:t> </a:t>
            </a:r>
            <a:r>
              <a:rPr lang="en-US" dirty="0" err="1" smtClean="0"/>
              <a:t>épisodes</a:t>
            </a:r>
            <a:r>
              <a:rPr lang="en-US" dirty="0" smtClean="0"/>
              <a:t> </a:t>
            </a:r>
            <a:r>
              <a:rPr lang="en-US" dirty="0" err="1" smtClean="0"/>
              <a:t>fébriles</a:t>
            </a:r>
            <a:r>
              <a:rPr lang="en-US" dirty="0" smtClean="0"/>
              <a:t> et HM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Etude Italienne prospective, 19 centres – 2007 /2008</a:t>
            </a:r>
          </a:p>
          <a:p>
            <a:pPr lvl="1"/>
            <a:r>
              <a:rPr lang="fr-FR" dirty="0" smtClean="0"/>
              <a:t>Toutes hémopathies, hors greffe</a:t>
            </a:r>
          </a:p>
          <a:p>
            <a:pPr lvl="2"/>
            <a:r>
              <a:rPr lang="fr-FR" dirty="0" smtClean="0"/>
              <a:t>869 NF/3197 patients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660232" y="6357291"/>
            <a:ext cx="1928798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Pagano AH 2012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58652"/>
              </p:ext>
            </p:extLst>
          </p:nvPr>
        </p:nvGraphicFramePr>
        <p:xfrm>
          <a:off x="827584" y="3212976"/>
          <a:ext cx="6740779" cy="2886839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036130"/>
                <a:gridCol w="746252"/>
                <a:gridCol w="430212"/>
                <a:gridCol w="867474"/>
                <a:gridCol w="842074"/>
                <a:gridCol w="1084262"/>
                <a:gridCol w="1235900"/>
                <a:gridCol w="498475"/>
              </a:tblGrid>
              <a:tr h="35318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Pathologie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Patients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FUO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Bactérien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Fongique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IFI possibles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TT/évolutivité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Virus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LNH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953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LAM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861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27%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MM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410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LAL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205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060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TE/Vaquez</a:t>
                      </a:r>
                      <a:endParaRPr lang="fr-F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204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SMD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190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LLC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172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MH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LMC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060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3197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386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331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9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198 épisodes</a:t>
            </a:r>
            <a:endParaRPr lang="fr-FR" dirty="0"/>
          </a:p>
        </p:txBody>
      </p:sp>
      <p:sp>
        <p:nvSpPr>
          <p:cNvPr id="165942" name="Rectangle 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Mortalité des bactériémies à J30, Lille 2011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34923"/>
              </p:ext>
            </p:extLst>
          </p:nvPr>
        </p:nvGraphicFramePr>
        <p:xfrm>
          <a:off x="2734927" y="2636838"/>
          <a:ext cx="3133217" cy="292989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493137"/>
                <a:gridCol w="64008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Maladie hématologique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LLC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Myélome multiple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Lymphome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6,7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Autogreffe de CSH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Allogreffe de CSH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3,7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LA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2,9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Global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</a:rPr>
                        <a:t>4,5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36096" y="5702346"/>
            <a:ext cx="2912016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fr-FR" dirty="0" err="1" smtClean="0"/>
              <a:t>Balkaran</a:t>
            </a:r>
            <a:r>
              <a:rPr lang="fr-FR" dirty="0" smtClean="0"/>
              <a:t> </a:t>
            </a:r>
            <a:r>
              <a:rPr lang="fr-FR" dirty="0"/>
              <a:t>Thèse Lille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0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Pneumonies et TT de la LLC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31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EI infectieux</a:t>
            </a:r>
            <a:endParaRPr lang="fr-FR" dirty="0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2551113" y="2168525"/>
            <a:ext cx="752475" cy="161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355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66" y="1852907"/>
            <a:ext cx="8798824" cy="40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Box 9"/>
          <p:cNvSpPr txBox="1">
            <a:spLocks noChangeArrowheads="1"/>
          </p:cNvSpPr>
          <p:nvPr/>
        </p:nvSpPr>
        <p:spPr bwMode="auto">
          <a:xfrm>
            <a:off x="6804248" y="6300615"/>
            <a:ext cx="2146742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en-US" altLang="en-US" dirty="0" err="1" smtClean="0"/>
              <a:t>Goede</a:t>
            </a:r>
            <a:r>
              <a:rPr lang="en-US" altLang="en-US" dirty="0" smtClean="0"/>
              <a:t> NEJM </a:t>
            </a:r>
            <a:r>
              <a:rPr lang="en-US" altLang="en-US" dirty="0"/>
              <a:t>2014</a:t>
            </a:r>
          </a:p>
        </p:txBody>
      </p:sp>
      <p:sp>
        <p:nvSpPr>
          <p:cNvPr id="5" name="Rectangle 4"/>
          <p:cNvSpPr/>
          <p:nvPr/>
        </p:nvSpPr>
        <p:spPr>
          <a:xfrm>
            <a:off x="224174" y="5301208"/>
            <a:ext cx="8596298" cy="2520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8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9206"/>
            <a:ext cx="9144000" cy="1403350"/>
          </a:xfrm>
        </p:spPr>
        <p:txBody>
          <a:bodyPr/>
          <a:lstStyle/>
          <a:p>
            <a:r>
              <a:rPr lang="fr-FR" dirty="0" smtClean="0"/>
              <a:t>EI RFC/R </a:t>
            </a:r>
            <a:r>
              <a:rPr lang="fr-FR" dirty="0" err="1" smtClean="0"/>
              <a:t>benda</a:t>
            </a:r>
            <a:r>
              <a:rPr lang="fr-FR" dirty="0" smtClean="0"/>
              <a:t>, Patients </a:t>
            </a:r>
            <a:r>
              <a:rPr lang="fr-FR" dirty="0" err="1" smtClean="0"/>
              <a:t>naifs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508104" y="6165304"/>
            <a:ext cx="3147015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err="1"/>
              <a:t>Eichhorst</a:t>
            </a:r>
            <a:r>
              <a:rPr lang="en-US" altLang="en-US" dirty="0"/>
              <a:t> Lancet </a:t>
            </a:r>
            <a:r>
              <a:rPr lang="en-US" altLang="en-US" dirty="0" err="1"/>
              <a:t>Oncol</a:t>
            </a:r>
            <a:r>
              <a:rPr lang="en-US" altLang="en-US" dirty="0"/>
              <a:t> 2016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0" y="1556792"/>
            <a:ext cx="8892480" cy="4392488"/>
            <a:chOff x="568697" y="1988840"/>
            <a:chExt cx="6919913" cy="319506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988840"/>
              <a:ext cx="6791325" cy="657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630631"/>
              <a:ext cx="6810375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697" y="3802775"/>
              <a:ext cx="68961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3955175"/>
              <a:ext cx="68770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Ellipse 4"/>
          <p:cNvSpPr/>
          <p:nvPr/>
        </p:nvSpPr>
        <p:spPr>
          <a:xfrm>
            <a:off x="2915816" y="3573016"/>
            <a:ext cx="23762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156176" y="3501008"/>
            <a:ext cx="24482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7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USA</a:t>
            </a:r>
          </a:p>
          <a:p>
            <a:pPr lvl="1"/>
            <a:r>
              <a:rPr lang="fr-FR" dirty="0" err="1" smtClean="0"/>
              <a:t>Pneumonitis</a:t>
            </a:r>
            <a:r>
              <a:rPr lang="fr-FR" dirty="0" smtClean="0"/>
              <a:t> = inflammation pulmonaire </a:t>
            </a:r>
          </a:p>
          <a:p>
            <a:pPr lvl="2"/>
            <a:r>
              <a:rPr lang="fr-FR" dirty="0" smtClean="0"/>
              <a:t>Implicitement désigne les formes non infectieuses</a:t>
            </a:r>
          </a:p>
          <a:p>
            <a:pPr lvl="1"/>
            <a:r>
              <a:rPr lang="fr-FR" dirty="0" smtClean="0"/>
              <a:t>Pneumonie = infection pulmonaire</a:t>
            </a:r>
          </a:p>
          <a:p>
            <a:r>
              <a:rPr lang="fr-FR" dirty="0" smtClean="0"/>
              <a:t>En France ce n’est pas beaucoup mieux</a:t>
            </a:r>
          </a:p>
          <a:p>
            <a:pPr lvl="1"/>
            <a:r>
              <a:rPr lang="fr-FR" dirty="0" smtClean="0"/>
              <a:t>Pneumopathie =« pneumo » poumon « </a:t>
            </a:r>
            <a:r>
              <a:rPr lang="fr-FR" dirty="0" err="1" smtClean="0"/>
              <a:t>pathie</a:t>
            </a:r>
            <a:r>
              <a:rPr lang="fr-FR" dirty="0" smtClean="0"/>
              <a:t> » maladie </a:t>
            </a:r>
          </a:p>
          <a:p>
            <a:pPr lvl="2"/>
            <a:r>
              <a:rPr lang="fr-FR" dirty="0" smtClean="0"/>
              <a:t>Non infectieuses et infectieuses</a:t>
            </a:r>
          </a:p>
          <a:p>
            <a:pPr lvl="1"/>
            <a:r>
              <a:rPr lang="fr-FR" dirty="0" smtClean="0"/>
              <a:t>Pneumonie = infection pulmonaire</a:t>
            </a:r>
          </a:p>
          <a:p>
            <a:r>
              <a:rPr lang="fr-FR" dirty="0" smtClean="0"/>
              <a:t>Dans les études, cas parfois séparés, parfois mélangés</a:t>
            </a:r>
          </a:p>
          <a:p>
            <a:endParaRPr lang="fr-FR" dirty="0"/>
          </a:p>
          <a:p>
            <a:r>
              <a:rPr lang="fr-FR" dirty="0" smtClean="0"/>
              <a:t>Je ne vais parler que de pneumonies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Pneumonies </a:t>
            </a:r>
            <a:r>
              <a:rPr lang="fr-FR" dirty="0"/>
              <a:t>et </a:t>
            </a:r>
            <a:r>
              <a:rPr lang="fr-FR" dirty="0" err="1" smtClean="0"/>
              <a:t>idelalisib</a:t>
            </a:r>
            <a:r>
              <a:rPr lang="fr-FR" dirty="0" smtClean="0"/>
              <a:t>: confusion </a:t>
            </a:r>
            <a:r>
              <a:rPr lang="fr-FR" dirty="0"/>
              <a:t>sémantique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8895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6180</TotalTime>
  <Words>1856</Words>
  <Application>Microsoft Office PowerPoint</Application>
  <PresentationFormat>Affichage à l'écran (4:3)</PresentationFormat>
  <Paragraphs>487</Paragraphs>
  <Slides>36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Concourse</vt:lpstr>
      <vt:lpstr>Prise en charge des pneumopathies iatrogènes dans les hémopathies lymphoïdes sous thérapies ciblées  Le point de vue de l’infectiologue :  Dr Serge Alfandari</vt:lpstr>
      <vt:lpstr>Liens d’intérêt</vt:lpstr>
      <vt:lpstr>Menu</vt:lpstr>
      <vt:lpstr>Fréquence épisodes fébriles et HM</vt:lpstr>
      <vt:lpstr>Mortalité des bactériémies à J30, Lille 2011</vt:lpstr>
      <vt:lpstr>Pneumonies et TT de la LLC</vt:lpstr>
      <vt:lpstr>EI infectieux</vt:lpstr>
      <vt:lpstr>EI RFC/R benda, Patients naifs</vt:lpstr>
      <vt:lpstr>Pneumonies et idelalisib: confusion sémantique </vt:lpstr>
      <vt:lpstr>Dans les essais cliniques</vt:lpstr>
      <vt:lpstr>Idelalisib + RTX     LLC en rechute</vt:lpstr>
      <vt:lpstr>Idelalisib + RTX   LLC &gt;=65 ans naïfs </vt:lpstr>
      <vt:lpstr>Idelalisib   LLC en rechute ou refractaire</vt:lpstr>
      <vt:lpstr>Idelalisib   lymphome du manteau en     rechute/réfractaire</vt:lpstr>
      <vt:lpstr>Idelalisib    lymphomes réfractaires </vt:lpstr>
      <vt:lpstr>Dans la vraie vie c’est pire</vt:lpstr>
      <vt:lpstr>Mars 2016</vt:lpstr>
      <vt:lpstr>Les DC sont attribuables aux EI</vt:lpstr>
      <vt:lpstr>Plus de PJP et CMV sous Idelalisib</vt:lpstr>
      <vt:lpstr>EI avec DC: infections et troubles respiratoires</vt:lpstr>
      <vt:lpstr>Recommandations ANSM Mars 2016</vt:lpstr>
      <vt:lpstr>Recommandations ANSM Aout 2016</vt:lpstr>
      <vt:lpstr>Prophylaxie pneumocystose en hématologie</vt:lpstr>
      <vt:lpstr>Prophylaxie pneumocystose</vt:lpstr>
      <vt:lpstr>CMV</vt:lpstr>
      <vt:lpstr>Manifestations cliniques de la maladie à CMV</vt:lpstr>
      <vt:lpstr>Stratégies en greffe d’organe</vt:lpstr>
      <vt:lpstr>CMV et allogreffe de moelle</vt:lpstr>
      <vt:lpstr>Résistance</vt:lpstr>
      <vt:lpstr>CMV produits en ATU</vt:lpstr>
      <vt:lpstr>CMV autres options</vt:lpstr>
      <vt:lpstr>Autres infections pulmonaires</vt:lpstr>
      <vt:lpstr>Un mot sur l’ibrutinib</vt:lpstr>
      <vt:lpstr>Des pneumonies sont aussi décrites</vt:lpstr>
      <vt:lpstr>Dans la vraie vie, c’est pire</vt:lpstr>
      <vt:lpstr>Conclusion: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serge alfandari</dc:creator>
  <cp:lastModifiedBy>serge alfandari</cp:lastModifiedBy>
  <cp:revision>194</cp:revision>
  <dcterms:modified xsi:type="dcterms:W3CDTF">2016-10-11T21:52:48Z</dcterms:modified>
</cp:coreProperties>
</file>