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79" r:id="rId2"/>
    <p:sldId id="378" r:id="rId3"/>
    <p:sldId id="258" r:id="rId4"/>
    <p:sldId id="259" r:id="rId5"/>
    <p:sldId id="382" r:id="rId6"/>
    <p:sldId id="348" r:id="rId7"/>
    <p:sldId id="359" r:id="rId8"/>
    <p:sldId id="264" r:id="rId9"/>
    <p:sldId id="265" r:id="rId10"/>
    <p:sldId id="380" r:id="rId11"/>
    <p:sldId id="381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81" r:id="rId20"/>
    <p:sldId id="349" r:id="rId21"/>
    <p:sldId id="350" r:id="rId22"/>
    <p:sldId id="351" r:id="rId23"/>
    <p:sldId id="284" r:id="rId24"/>
    <p:sldId id="285" r:id="rId25"/>
    <p:sldId id="286" r:id="rId26"/>
    <p:sldId id="377" r:id="rId27"/>
    <p:sldId id="288" r:id="rId28"/>
    <p:sldId id="383" r:id="rId29"/>
    <p:sldId id="362" r:id="rId30"/>
    <p:sldId id="289" r:id="rId31"/>
    <p:sldId id="290" r:id="rId32"/>
    <p:sldId id="292" r:id="rId33"/>
    <p:sldId id="335" r:id="rId34"/>
    <p:sldId id="352" r:id="rId35"/>
    <p:sldId id="353" r:id="rId36"/>
    <p:sldId id="338" r:id="rId37"/>
    <p:sldId id="339" r:id="rId38"/>
    <p:sldId id="340" r:id="rId39"/>
    <p:sldId id="341" r:id="rId40"/>
    <p:sldId id="342" r:id="rId41"/>
    <p:sldId id="34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CC"/>
    <a:srgbClr val="FF0000"/>
    <a:srgbClr val="FF66FF"/>
    <a:srgbClr val="FF00FF"/>
    <a:srgbClr val="0033CC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5" autoAdjust="0"/>
    <p:restoredTop sz="97582" autoAdjust="0"/>
  </p:normalViewPr>
  <p:slideViewPr>
    <p:cSldViewPr>
      <p:cViewPr varScale="1">
        <p:scale>
          <a:sx n="86" d="100"/>
          <a:sy n="86" d="100"/>
        </p:scale>
        <p:origin x="-8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E103A-BEB3-4D3D-A4A0-D327BDE07350}" type="datetimeFigureOut">
              <a:rPr lang="fr-FR"/>
              <a:pPr>
                <a:defRPr/>
              </a:pPr>
              <a:t>04/04/2018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F9F54A-D2E5-40E4-A74D-D47BAE87C9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75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FE9A21-A37A-4994-91ED-88A8D44469FF}" type="datetimeFigureOut">
              <a:rPr lang="fr-FR"/>
              <a:pPr>
                <a:defRPr/>
              </a:pPr>
              <a:t>04/04/2018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AE0B2E-15B5-4F85-A7E0-37C56EF398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3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E0B07-7A93-415D-91F6-2F2DDE89922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19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8C36F0FE-6DD1-44C6-AE49-962D8CD32B06}" type="slidenum">
              <a:rPr lang="fr-FR" sz="1200">
                <a:latin typeface="Calibri" pitchFamily="34" charset="0"/>
              </a:rPr>
              <a:pPr algn="r" defTabSz="457200"/>
              <a:t>20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C’est pas dans l’ECN pilly mais ca sera peut être intégré plus rapidement par les réanimateurs dans leur référentiel</a:t>
            </a:r>
          </a:p>
        </p:txBody>
      </p:sp>
      <p:sp>
        <p:nvSpPr>
          <p:cNvPr id="4505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4438A02C-DA1D-4F4B-8CB8-FACE4DE83152}" type="slidenum">
              <a:rPr lang="fr-FR" sz="1200">
                <a:latin typeface="Calibri" pitchFamily="34" charset="0"/>
              </a:rPr>
              <a:pPr algn="r" defTabSz="457200"/>
              <a:t>21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22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069D2-92DF-4F04-BC2C-9E25CAB36E1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</p:spPr>
        <p:txBody>
          <a:bodyPr lIns="91431" tIns="45716" rIns="91431" bIns="45716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3B84DD-3D8B-42EB-8B0A-6F7F5B13DF2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1"/>
            <a:ext cx="5027613" cy="4113213"/>
          </a:xfrm>
          <a:noFill/>
        </p:spPr>
        <p:txBody>
          <a:bodyPr wrap="square" lIns="92045" rIns="92045" numCol="1" anchor="t" anchorCtr="0" compatLnSpc="1">
            <a:prstTxWarp prst="textNoShape">
              <a:avLst/>
            </a:prstTxWarp>
          </a:bodyPr>
          <a:lstStyle/>
          <a:p>
            <a:pPr defTabSz="787323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5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E7072-3110-4FAB-BCAD-ACA793234A89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AC4D7871-DEB6-4E82-98A2-340CB91112B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33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924D3E-0136-40E1-A479-E028D404D2C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C98627F-3E54-46DE-A5EE-870D1748A11C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6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7D610D-A66C-4126-8226-C24E6003CE18}" type="slidenum">
              <a:rPr lang="fr-FR" altLang="fr-FR" sz="1200">
                <a:latin typeface="Calibri" pitchFamily="34" charset="0"/>
                <a:ea typeface="MS PGothic" pitchFamily="34" charset="-128"/>
              </a:rPr>
              <a:pPr algn="r"/>
              <a:t>10</a:t>
            </a:fld>
            <a:endParaRPr lang="fr-FR" altLang="fr-FR" sz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5603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altLang="fr-FR" smtClean="0">
                <a:latin typeface="Arial" charset="0"/>
                <a:ea typeface="SimSun" pitchFamily="2" charset="-122"/>
              </a:rPr>
              <a:t>Number of New Molecular Entity (NME) Systemic Antibiotics Approved by the US FDA Per Five-year Period, Through 3/11.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0E263-12C7-4E74-8E78-384C4251038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4312D0-CB7A-4F39-9732-76CCB355699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2C34-F84C-4203-8021-FA920E9D911A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4589-CD8C-4F3D-8911-2FD741F5E94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00C0-78AE-418F-BE23-60524FE720F2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E58-7B6E-4B12-B1F0-32ABA8F7FCC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BE69-F07D-4651-B176-AB6C5A76F910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D3F6-756F-46F3-B632-E13C41FB904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C171-2F14-4277-AB90-DCAB6DA51643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DC5-F1CF-451F-9D3D-B3AD0440B08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8A10-EF65-48B2-85DB-73E87E514165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66B-B20D-4EF4-BCBB-54AF878A282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8928992" cy="11967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394D-48E5-4FE0-97AE-2395A47ECA8F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4278-51DD-43FB-B633-3B7966F2258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102D-2128-4A06-95CF-19E9A23C6F4C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658F-2508-4F0B-9C1B-77EBF3E7A08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F288-3005-4AE7-B6AE-A1A780EB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1268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67544" y="1628800"/>
            <a:ext cx="8219256" cy="43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2881E0-E650-455D-A962-2350CDEDC2CD}" type="datetimeFigureOut">
              <a:rPr lang="en-US"/>
              <a:pPr>
                <a:defRPr/>
              </a:pPr>
              <a:t>4/4/2018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F6DDAC-ED0A-45A8-A734-6F3A407DDE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b="1" kern="1200">
          <a:solidFill>
            <a:srgbClr val="0000FF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2133600"/>
            <a:ext cx="6162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10504468" flipV="1">
            <a:off x="1327150" y="4403725"/>
            <a:ext cx="6434138" cy="1793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8" name="Rectangle 17"/>
          <p:cNvSpPr/>
          <p:nvPr/>
        </p:nvSpPr>
        <p:spPr>
          <a:xfrm rot="10800000">
            <a:off x="14288" y="1412875"/>
            <a:ext cx="842962" cy="4603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9" name="Rectangle 18"/>
          <p:cNvSpPr/>
          <p:nvPr/>
        </p:nvSpPr>
        <p:spPr>
          <a:xfrm rot="10800000">
            <a:off x="8820150" y="1390650"/>
            <a:ext cx="314325" cy="68263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229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877050" y="6165850"/>
            <a:ext cx="2266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 Alfandari novembre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0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599"/>
            <a:ext cx="1813387" cy="254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5435600" y="5734050"/>
            <a:ext cx="370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600" b="1">
                <a:solidFill>
                  <a:srgbClr val="0033CC"/>
                </a:solidFill>
                <a:ea typeface="MS PGothic" pitchFamily="34" charset="-128"/>
              </a:rPr>
              <a:t>Diapo adaptée de I Gould</a:t>
            </a:r>
          </a:p>
        </p:txBody>
      </p:sp>
      <p:graphicFrame>
        <p:nvGraphicFramePr>
          <p:cNvPr id="252992" name="Group 64"/>
          <p:cNvGraphicFramePr>
            <a:graphicFrameLocks noGrp="1"/>
          </p:cNvGraphicFramePr>
          <p:nvPr/>
        </p:nvGraphicFramePr>
        <p:xfrm>
          <a:off x="206375" y="2205038"/>
          <a:ext cx="8686800" cy="2586038"/>
        </p:xfrm>
        <a:graphic>
          <a:graphicData uri="http://schemas.openxmlformats.org/drawingml/2006/table">
            <a:tbl>
              <a:tblPr/>
              <a:tblGrid>
                <a:gridCol w="2743200"/>
                <a:gridCol w="2133600"/>
                <a:gridCol w="1866900"/>
                <a:gridCol w="19431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microbes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humains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facteur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Nb sur terre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Masse (tonne)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Tps génération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 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Durée sur terre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3.5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 X 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</a:t>
                      </a:r>
                      <a:r>
                        <a:rPr kumimoji="0" lang="fr-F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95" name="Rectangle 40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Bactéries 1 – Humains 0</a:t>
            </a:r>
          </a:p>
        </p:txBody>
      </p:sp>
    </p:spTree>
    <p:extLst>
      <p:ext uri="{BB962C8B-B14F-4D97-AF65-F5344CB8AC3E}">
        <p14:creationId xmlns:p14="http://schemas.microsoft.com/office/powerpoint/2010/main" val="72381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6492875" y="6626225"/>
            <a:ext cx="2651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1100" b="1">
                <a:solidFill>
                  <a:srgbClr val="000000"/>
                </a:solidFill>
              </a:rPr>
              <a:t>Clin Infect Dis. 2011;52:S397-S428</a:t>
            </a:r>
          </a:p>
        </p:txBody>
      </p:sp>
      <p:sp>
        <p:nvSpPr>
          <p:cNvPr id="247811" name="Rectangle 3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 moins en moins de nouveaux antibiotiques</a:t>
            </a:r>
          </a:p>
        </p:txBody>
      </p:sp>
      <p:sp>
        <p:nvSpPr>
          <p:cNvPr id="24579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8229600" cy="4306887"/>
          </a:xfrm>
        </p:spPr>
        <p:txBody>
          <a:bodyPr/>
          <a:lstStyle/>
          <a:p>
            <a:pPr eaLnBrk="1" hangingPunct="1"/>
            <a:r>
              <a:rPr lang="en-GB" altLang="fr-FR" smtClean="0"/>
              <a:t>ATB systémiques autorisés par la FDA</a:t>
            </a:r>
            <a:endParaRPr lang="fr-FR" altLang="fr-FR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36838"/>
            <a:ext cx="4824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6019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 sz="1800"/>
          </a:p>
          <a:p>
            <a:r>
              <a:rPr lang="fr-FR" altLang="fr-FR" sz="1800"/>
              <a:t>•2009: 506 phase II et III </a:t>
            </a:r>
          </a:p>
          <a:p>
            <a:r>
              <a:rPr lang="fr-FR" altLang="fr-FR" sz="1800"/>
              <a:t>–6 antibiotiques</a:t>
            </a:r>
          </a:p>
          <a:p>
            <a:r>
              <a:rPr lang="fr-FR" altLang="fr-FR" sz="1800"/>
              <a:t>–67 cancérologie</a:t>
            </a:r>
          </a:p>
          <a:p>
            <a:r>
              <a:rPr lang="fr-FR" altLang="fr-FR" sz="1800"/>
              <a:t>–33 inflammation et douleur</a:t>
            </a:r>
          </a:p>
          <a:p>
            <a:r>
              <a:rPr lang="fr-FR" altLang="fr-FR" sz="1800"/>
              <a:t>–34 maladies métaboliques</a:t>
            </a:r>
          </a:p>
          <a:p>
            <a:endParaRPr lang="fr-FR" altLang="fr-FR" sz="1800"/>
          </a:p>
          <a:p>
            <a:r>
              <a:rPr lang="fr-FR" altLang="fr-FR" sz="1800"/>
              <a:t>•pourquoi ?</a:t>
            </a:r>
          </a:p>
          <a:p>
            <a:r>
              <a:rPr lang="fr-FR" altLang="fr-FR" sz="1800"/>
              <a:t>–Maladies chroniques = TT long</a:t>
            </a:r>
          </a:p>
          <a:p>
            <a:r>
              <a:rPr lang="fr-FR" altLang="fr-FR" sz="1800"/>
              <a:t>–Plus rentable que 10j d’ATB</a:t>
            </a:r>
          </a:p>
        </p:txBody>
      </p:sp>
    </p:spTree>
    <p:extLst>
      <p:ext uri="{BB962C8B-B14F-4D97-AF65-F5344CB8AC3E}">
        <p14:creationId xmlns:p14="http://schemas.microsoft.com/office/powerpoint/2010/main" val="2128636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L’antibiothérapie curative</a:t>
            </a:r>
          </a:p>
        </p:txBody>
      </p:sp>
      <p:sp>
        <p:nvSpPr>
          <p:cNvPr id="22530" name="Rectangle 5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 Faut - il prescrire une antibiothérapie 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500" smtClean="0">
                <a:solidFill>
                  <a:srgbClr val="0000FF"/>
                </a:solidFill>
              </a:rPr>
              <a:t>Y a il une infection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La fièvre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900" smtClean="0"/>
              <a:t>Métaboliques</a:t>
            </a:r>
          </a:p>
          <a:p>
            <a:pPr lvl="2">
              <a:lnSpc>
                <a:spcPct val="90000"/>
              </a:lnSpc>
            </a:pPr>
            <a:r>
              <a:rPr lang="fr-FR" altLang="fr-FR" sz="1900" smtClean="0"/>
              <a:t>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900" smtClean="0"/>
              <a:t>Médicamenteuses</a:t>
            </a:r>
          </a:p>
          <a:p>
            <a:pPr lvl="2">
              <a:lnSpc>
                <a:spcPct val="90000"/>
              </a:lnSpc>
            </a:pPr>
            <a:r>
              <a:rPr lang="fr-FR" altLang="fr-FR" sz="1900" smtClean="0"/>
              <a:t>Thrombo-emboliques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La CRP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900" smtClean="0"/>
              <a:t>Cancers, maladies inflammatoires, etc… </a:t>
            </a:r>
          </a:p>
          <a:p>
            <a:pPr>
              <a:lnSpc>
                <a:spcPct val="90000"/>
              </a:lnSpc>
            </a:pPr>
            <a:r>
              <a:rPr lang="fr-FR" altLang="fr-FR" sz="2500" smtClean="0">
                <a:solidFill>
                  <a:srgbClr val="0000FF"/>
                </a:solidFill>
              </a:rPr>
              <a:t>L’infection est elle bactérienne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Viroses+++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Infections fongiques invasives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Parasitose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Un prélèvement positif isolé n’est pas une infection</a:t>
            </a:r>
          </a:p>
        </p:txBody>
      </p:sp>
      <p:sp>
        <p:nvSpPr>
          <p:cNvPr id="26626" name="Rectangle 9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Présence de bactérie sur peau ou muqueuse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Sans syndrome inflammatoire clinique ou biologique (pas de sepsis)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Sans signes clinique spécifique (pas de point d’appel)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Fréquente chez personnes âgées, </a:t>
            </a:r>
          </a:p>
          <a:p>
            <a:pPr lvl="2">
              <a:lnSpc>
                <a:spcPct val="80000"/>
              </a:lnSpc>
            </a:pPr>
            <a:r>
              <a:rPr lang="fr-FR" altLang="fr-FR" sz="1700" smtClean="0"/>
              <a:t>donc fréquente en gériatrie</a:t>
            </a:r>
          </a:p>
          <a:p>
            <a:pPr lvl="2">
              <a:lnSpc>
                <a:spcPct val="80000"/>
              </a:lnSpc>
            </a:pPr>
            <a:r>
              <a:rPr lang="fr-FR" altLang="fr-FR" sz="1700" smtClean="0"/>
              <a:t>Souvent à BMR</a:t>
            </a:r>
          </a:p>
          <a:p>
            <a:pPr>
              <a:lnSpc>
                <a:spcPct val="80000"/>
              </a:lnSpc>
            </a:pPr>
            <a:r>
              <a:rPr lang="fr-FR" altLang="fr-FR" sz="200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↑ prescription d’ATB (devant bactéries résistantes)→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↑consommation d’ATB →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↑prévalence des 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Pas de dépistages systématiques (le pipi qui pue on s’en fout !)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Pas d’ATB même si BMR, car résistant ne veut pas dire virulent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Situation ou une antibiothérapie n’est pas recommandée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9788" y="1462088"/>
            <a:ext cx="4038600" cy="4017962"/>
          </a:xfrm>
        </p:spPr>
        <p:txBody>
          <a:bodyPr/>
          <a:lstStyle/>
          <a:p>
            <a:r>
              <a:rPr lang="fr-FR" altLang="fr-FR" sz="1900" smtClean="0"/>
              <a:t>Exacerbation de BPCO stade 0 (et I, II ou III si pas de franche purulence verdâtre des crachats)</a:t>
            </a:r>
          </a:p>
          <a:p>
            <a:r>
              <a:rPr lang="fr-FR" altLang="fr-FR" sz="1900" smtClean="0"/>
              <a:t>Rhinopharyngite aigüe </a:t>
            </a:r>
          </a:p>
          <a:p>
            <a:r>
              <a:rPr lang="fr-FR" altLang="fr-FR" sz="1900" smtClean="0"/>
              <a:t>OMA congestive et séromuqueuse.</a:t>
            </a:r>
          </a:p>
          <a:p>
            <a:r>
              <a:rPr lang="fr-FR" altLang="fr-FR" sz="1900" smtClean="0"/>
              <a:t>Otite externe (sauf maligne)</a:t>
            </a:r>
          </a:p>
          <a:p>
            <a:r>
              <a:rPr lang="fr-FR" altLang="fr-FR" sz="1900" smtClean="0"/>
              <a:t>Otorrhée sur drain.</a:t>
            </a:r>
          </a:p>
          <a:p>
            <a:r>
              <a:rPr lang="fr-FR" altLang="fr-FR" sz="1900" smtClean="0"/>
              <a:t>1</a:t>
            </a:r>
            <a:r>
              <a:rPr lang="fr-FR" altLang="fr-FR" sz="1900" baseline="30000" smtClean="0"/>
              <a:t>ère</a:t>
            </a:r>
            <a:r>
              <a:rPr lang="fr-FR" altLang="fr-FR" sz="1900" smtClean="0"/>
              <a:t> intention sur:</a:t>
            </a:r>
          </a:p>
          <a:p>
            <a:pPr lvl="1"/>
            <a:r>
              <a:rPr lang="fr-FR" altLang="fr-FR" sz="1600" smtClean="0"/>
              <a:t>Sinusite maxillaire adulte </a:t>
            </a:r>
          </a:p>
          <a:p>
            <a:pPr lvl="1"/>
            <a:r>
              <a:rPr lang="fr-FR" altLang="fr-FR" sz="1600" smtClean="0"/>
              <a:t>Sinusite enfant</a:t>
            </a:r>
          </a:p>
          <a:p>
            <a:pPr lvl="1"/>
            <a:r>
              <a:rPr lang="fr-FR" altLang="fr-FR" sz="1600" smtClean="0"/>
              <a:t>Bronchiolite nourrisson </a:t>
            </a:r>
          </a:p>
          <a:p>
            <a:pPr lvl="1"/>
            <a:r>
              <a:rPr lang="fr-FR" altLang="fr-FR" sz="1600" smtClean="0"/>
              <a:t>Bronchite ou trachéobronchite  enfant </a:t>
            </a:r>
          </a:p>
          <a:p>
            <a:pPr lvl="1"/>
            <a:r>
              <a:rPr lang="fr-FR" altLang="fr-FR" sz="1600" smtClean="0"/>
              <a:t>OMA enfant &gt; 2 ans</a:t>
            </a:r>
          </a:p>
        </p:txBody>
      </p:sp>
      <p:sp>
        <p:nvSpPr>
          <p:cNvPr id="2765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93700" y="1482725"/>
            <a:ext cx="4038600" cy="3997325"/>
          </a:xfrm>
        </p:spPr>
        <p:txBody>
          <a:bodyPr/>
          <a:lstStyle/>
          <a:p>
            <a:r>
              <a:rPr lang="fr-FR" altLang="fr-FR" sz="1900" smtClean="0"/>
              <a:t>Fièvre isolée</a:t>
            </a:r>
          </a:p>
          <a:p>
            <a:r>
              <a:rPr lang="fr-FR" altLang="fr-FR" sz="1900" smtClean="0"/>
              <a:t>↗ isolée de la CRP</a:t>
            </a:r>
          </a:p>
          <a:p>
            <a:r>
              <a:rPr lang="fr-FR" altLang="fr-FR" sz="1900" smtClean="0"/>
              <a:t>Bronchite aiguë de l’adulte sain</a:t>
            </a:r>
          </a:p>
          <a:p>
            <a:r>
              <a:rPr lang="fr-FR" altLang="fr-FR" sz="1900" smtClean="0"/>
              <a:t>Angines à TDR -</a:t>
            </a:r>
          </a:p>
          <a:p>
            <a:r>
              <a:rPr lang="fr-FR" altLang="fr-FR" sz="1900" smtClean="0"/>
              <a:t>Bactériurie asymptomatique (sauf grossesse) y compris sur sonde</a:t>
            </a:r>
          </a:p>
          <a:p>
            <a:r>
              <a:rPr lang="fr-FR" altLang="fr-FR" sz="1900" smtClean="0"/>
              <a:t>Furoncle</a:t>
            </a:r>
          </a:p>
          <a:p>
            <a:r>
              <a:rPr lang="fr-FR" altLang="fr-FR" sz="1900" smtClean="0"/>
              <a:t>Veinite simple</a:t>
            </a:r>
          </a:p>
          <a:p>
            <a:r>
              <a:rPr lang="fr-FR" altLang="fr-FR" sz="1900" smtClean="0"/>
              <a:t>Abcès de paroi</a:t>
            </a:r>
          </a:p>
          <a:p>
            <a:r>
              <a:rPr lang="fr-FR" altLang="fr-FR" sz="1900" smtClean="0"/>
              <a:t>Morsure  de tiques</a:t>
            </a:r>
          </a:p>
          <a:p>
            <a:r>
              <a:rPr lang="en-GB" altLang="fr-FR" sz="1900" smtClean="0"/>
              <a:t>Plaies et escarres</a:t>
            </a:r>
          </a:p>
          <a:p>
            <a:r>
              <a:rPr lang="en-GB" altLang="fr-FR" sz="1900" smtClean="0"/>
              <a:t>Au cas ou……</a:t>
            </a:r>
          </a:p>
          <a:p>
            <a:endParaRPr lang="fr-FR" altLang="fr-FR" sz="1900" smtClean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altLang="fr-FR" smtClean="0"/>
              <a:t>Faut - il faire un prélèvement bactériologique préalable 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 lIns="92075" tIns="46038" rIns="92075" bIns="46038"/>
          <a:lstStyle/>
          <a:p>
            <a:r>
              <a:rPr lang="fr-FR" altLang="fr-FR" sz="2300" dirty="0" smtClean="0"/>
              <a:t>Non, pas le temps</a:t>
            </a:r>
          </a:p>
          <a:p>
            <a:pPr lvl="1"/>
            <a:r>
              <a:rPr lang="fr-FR" altLang="fr-FR" sz="2200" dirty="0" smtClean="0"/>
              <a:t>Purpura </a:t>
            </a:r>
            <a:r>
              <a:rPr lang="fr-FR" altLang="fr-FR" sz="2200" dirty="0" err="1" smtClean="0"/>
              <a:t>fulminans</a:t>
            </a:r>
            <a:endParaRPr lang="fr-FR" altLang="fr-FR" sz="2200" dirty="0" smtClean="0"/>
          </a:p>
          <a:p>
            <a:r>
              <a:rPr lang="fr-FR" altLang="fr-FR" sz="2300" dirty="0" smtClean="0"/>
              <a:t>Oui, mais vite !</a:t>
            </a:r>
          </a:p>
          <a:p>
            <a:pPr lvl="1"/>
            <a:r>
              <a:rPr lang="fr-FR" altLang="fr-FR" sz="2200" dirty="0" smtClean="0"/>
              <a:t>Sepsis (ex) grave</a:t>
            </a:r>
          </a:p>
          <a:p>
            <a:r>
              <a:rPr lang="fr-FR" altLang="fr-FR" sz="2300" dirty="0" smtClean="0"/>
              <a:t>Oui, toujours</a:t>
            </a:r>
          </a:p>
          <a:p>
            <a:pPr lvl="1"/>
            <a:r>
              <a:rPr lang="fr-FR" altLang="fr-FR" sz="2200" dirty="0" smtClean="0"/>
              <a:t>Endocardite </a:t>
            </a:r>
            <a:r>
              <a:rPr lang="fr-FR" altLang="fr-FR" sz="2200" dirty="0" err="1" smtClean="0"/>
              <a:t>d’osler</a:t>
            </a:r>
            <a:endParaRPr lang="fr-FR" altLang="fr-FR" sz="2200" dirty="0" smtClean="0"/>
          </a:p>
          <a:p>
            <a:r>
              <a:rPr lang="fr-FR" altLang="fr-FR" sz="2300" dirty="0" smtClean="0"/>
              <a:t>Oui mais de bonne qualité</a:t>
            </a:r>
          </a:p>
          <a:p>
            <a:pPr lvl="1"/>
            <a:r>
              <a:rPr lang="fr-FR" altLang="fr-FR" sz="2200" dirty="0" smtClean="0"/>
              <a:t>Biopsie osseuse pour les infections ostéo-articulaire</a:t>
            </a:r>
          </a:p>
          <a:p>
            <a:pPr lvl="1"/>
            <a:r>
              <a:rPr lang="fr-FR" altLang="fr-FR" sz="2200" dirty="0" smtClean="0"/>
              <a:t>Se méfier des écouvillons (flore cutanée) drains et </a:t>
            </a:r>
            <a:r>
              <a:rPr lang="fr-FR" altLang="fr-FR" sz="2200" dirty="0" err="1" smtClean="0"/>
              <a:t>redons</a:t>
            </a:r>
            <a:endParaRPr lang="fr-FR" altLang="fr-FR" sz="2200" dirty="0" smtClean="0"/>
          </a:p>
          <a:p>
            <a:pPr>
              <a:buClr>
                <a:schemeClr val="hlink"/>
              </a:buClr>
              <a:buFont typeface="Wingdings" pitchFamily="2" charset="2"/>
              <a:buChar char="¡"/>
            </a:pPr>
            <a:endParaRPr lang="fr-FR" altLang="fr-FR" sz="2000" dirty="0" smtClean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 Quel antibiotique choisir ?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Tares viscérales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Orientation selon site/bactérie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/>
              <a:t>Identification bactérienne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Immédiate : </a:t>
            </a:r>
          </a:p>
          <a:p>
            <a:pPr lvl="3">
              <a:lnSpc>
                <a:spcPct val="80000"/>
              </a:lnSpc>
            </a:pPr>
            <a:r>
              <a:rPr lang="fr-FR" altLang="fr-FR" sz="1600" dirty="0" smtClean="0"/>
              <a:t>Examen direct LCS, crachats, urines…</a:t>
            </a:r>
          </a:p>
          <a:p>
            <a:pPr lvl="3">
              <a:lnSpc>
                <a:spcPct val="80000"/>
              </a:lnSpc>
            </a:pPr>
            <a:r>
              <a:rPr lang="fr-FR" altLang="fr-FR" sz="1600" dirty="0" smtClean="0"/>
              <a:t>Nouvelles techniques: Antigènes solubles, IF, PCR…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Retardés : cultures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Epidémiologie des infections fréquentes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Bactéries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Urines:		</a:t>
            </a:r>
            <a:r>
              <a:rPr lang="fr-FR" altLang="fr-FR" sz="1800" i="1" dirty="0" smtClean="0"/>
              <a:t>E. coli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Poumon:		Pneumocoque / </a:t>
            </a:r>
            <a:r>
              <a:rPr lang="fr-FR" altLang="fr-FR" sz="1800" dirty="0" err="1" smtClean="0"/>
              <a:t>Légionelle</a:t>
            </a:r>
            <a:endParaRPr lang="fr-FR" altLang="fr-FR" sz="1800" dirty="0" smtClean="0"/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LCR:		Méningocoque / Pneumocoque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Infection /matériel:	Staphylocoque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Sensibilité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Pneumocoque et pénicilline</a:t>
            </a:r>
          </a:p>
          <a:p>
            <a:pPr lvl="2">
              <a:lnSpc>
                <a:spcPct val="80000"/>
              </a:lnSpc>
            </a:pPr>
            <a:r>
              <a:rPr lang="fr-FR" altLang="fr-FR" sz="1800" i="1" dirty="0" smtClean="0"/>
              <a:t>E. coli </a:t>
            </a:r>
            <a:r>
              <a:rPr lang="fr-FR" altLang="fr-FR" sz="1800" dirty="0" smtClean="0"/>
              <a:t>et </a:t>
            </a:r>
            <a:r>
              <a:rPr lang="fr-FR" altLang="fr-FR" sz="1800" dirty="0" err="1" smtClean="0"/>
              <a:t>fluoroquinolones</a:t>
            </a:r>
            <a:r>
              <a:rPr lang="fr-FR" altLang="fr-FR" sz="1800" dirty="0" smtClean="0"/>
              <a:t>/C3G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Staphylocoque et </a:t>
            </a:r>
            <a:r>
              <a:rPr lang="fr-FR" altLang="fr-FR" sz="1800" dirty="0" err="1" smtClean="0"/>
              <a:t>méticilline</a:t>
            </a:r>
            <a:r>
              <a:rPr lang="fr-FR" altLang="fr-FR" sz="1800" dirty="0" smtClean="0"/>
              <a:t> résistance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31188" cy="946150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mtClean="0"/>
              <a:t>Ce qui motive une association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>
                <a:solidFill>
                  <a:srgbClr val="FF0000"/>
                </a:solidFill>
                <a:ea typeface="SimSun" pitchFamily="2" charset="-122"/>
              </a:rPr>
              <a:t>Indications: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>
                <a:solidFill>
                  <a:srgbClr val="000000"/>
                </a:solidFill>
                <a:ea typeface="SimSun" pitchFamily="2" charset="-122"/>
              </a:rPr>
              <a:t>Infections sévères: sepsis grave, choc septique, endocardite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>
                <a:solidFill>
                  <a:srgbClr val="000000"/>
                </a:solidFill>
                <a:ea typeface="SimSun" pitchFamily="2" charset="-122"/>
              </a:rPr>
              <a:t>Certains BGN: </a:t>
            </a:r>
            <a:r>
              <a:rPr lang="fr-FR" sz="1600" i="1">
                <a:solidFill>
                  <a:srgbClr val="000000"/>
                </a:solidFill>
                <a:ea typeface="SimSun" pitchFamily="2" charset="-122"/>
              </a:rPr>
              <a:t>P. aeruginosa,</a:t>
            </a:r>
            <a:r>
              <a:rPr lang="fr-FR" sz="160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fr-FR" sz="1600" i="1">
                <a:solidFill>
                  <a:srgbClr val="000000"/>
                </a:solidFill>
                <a:ea typeface="SimSun" pitchFamily="2" charset="-122"/>
              </a:rPr>
              <a:t>Acinetobacter</a:t>
            </a:r>
            <a:r>
              <a:rPr lang="fr-FR" sz="1600">
                <a:solidFill>
                  <a:srgbClr val="000000"/>
                </a:solidFill>
                <a:ea typeface="SimSun" pitchFamily="2" charset="-122"/>
              </a:rPr>
              <a:t>, BLSE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>
                <a:solidFill>
                  <a:srgbClr val="000000"/>
                </a:solidFill>
                <a:ea typeface="SimSun" pitchFamily="2" charset="-122"/>
              </a:rPr>
              <a:t>Certains antibiotiques: acide fusidique, fosfomycine, rifampicine 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>
              <a:solidFill>
                <a:srgbClr val="000000"/>
              </a:solidFill>
              <a:ea typeface="SimSun" pitchFamily="2" charset="-122"/>
            </a:endParaRP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>
                <a:solidFill>
                  <a:srgbClr val="FF0000"/>
                </a:solidFill>
                <a:ea typeface="SimSun" pitchFamily="2" charset="-122"/>
              </a:rPr>
              <a:t>Combien de temps ?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200" b="1">
                <a:solidFill>
                  <a:srgbClr val="0000CC"/>
                </a:solidFill>
                <a:ea typeface="SimSun" pitchFamily="2" charset="-122"/>
              </a:rPr>
              <a:t>1 à 3 jours max en général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700">
                <a:solidFill>
                  <a:srgbClr val="000000"/>
                </a:solidFill>
                <a:ea typeface="SimSun" pitchFamily="2" charset="-122"/>
              </a:rPr>
              <a:t>Rarement plus longtemps (endocardites, infections sur matériel..)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700">
              <a:solidFill>
                <a:srgbClr val="000000"/>
              </a:solidFill>
              <a:ea typeface="SimSun" pitchFamily="2" charset="-122"/>
            </a:endParaRPr>
          </a:p>
          <a:p>
            <a:pPr marL="341313" indent="-341313" defTabSz="449263">
              <a:spcBef>
                <a:spcPts val="550"/>
              </a:spcBef>
              <a:buClr>
                <a:srgbClr val="336666"/>
              </a:buClr>
              <a:buSzPct val="70000"/>
              <a:buFont typeface="Wingdings" pitchFamily="2" charset="2"/>
              <a:buChar char="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>
                <a:solidFill>
                  <a:srgbClr val="FF0000"/>
                </a:solidFill>
              </a:rPr>
              <a:t>Attention à ne pas donner d’association quand une monothérapie est suffisante, par exemple, </a:t>
            </a:r>
          </a:p>
          <a:p>
            <a:pPr marL="668338" lvl="1" indent="-325438" defTabSz="449263">
              <a:spcBef>
                <a:spcPts val="525"/>
              </a:spcBef>
              <a:buClr>
                <a:srgbClr val="99CCCC"/>
              </a:buClr>
              <a:buSzPct val="75000"/>
              <a:buFont typeface="Wingdings" pitchFamily="2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solidFill>
                  <a:srgbClr val="000000"/>
                </a:solidFill>
              </a:rPr>
              <a:t>Pneumonie sans comorbidités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70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" y="19889"/>
            <a:ext cx="5742641" cy="2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2759075"/>
            <a:ext cx="46069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344988"/>
            <a:ext cx="37909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9"/>
            <a:ext cx="2916849" cy="409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7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 sepsis avant</a:t>
            </a:r>
          </a:p>
        </p:txBody>
      </p:sp>
      <p:sp>
        <p:nvSpPr>
          <p:cNvPr id="41986" name="Rectangle 1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43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1800" smtClean="0"/>
              <a:t>SRIS = syndrome de réponse inflammatoire systémique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Pas forcément d’origine infectieuse</a:t>
            </a:r>
          </a:p>
          <a:p>
            <a:pPr>
              <a:lnSpc>
                <a:spcPct val="80000"/>
              </a:lnSpc>
            </a:pPr>
            <a:r>
              <a:rPr lang="fr-FR" altLang="fr-FR" sz="1800" smtClean="0"/>
              <a:t>Sepsis = 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SRIS</a:t>
            </a:r>
          </a:p>
          <a:p>
            <a:pPr lvl="1">
              <a:lnSpc>
                <a:spcPct val="80000"/>
              </a:lnSpc>
              <a:buFont typeface="Verdana" pitchFamily="34" charset="0"/>
              <a:buNone/>
            </a:pPr>
            <a:r>
              <a:rPr lang="fr-FR" altLang="fr-FR" sz="1600" smtClean="0"/>
              <a:t> +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Infection cliniquement ou bactériologiquement confirmée</a:t>
            </a:r>
          </a:p>
          <a:p>
            <a:pPr>
              <a:lnSpc>
                <a:spcPct val="80000"/>
              </a:lnSpc>
            </a:pPr>
            <a:r>
              <a:rPr lang="fr-FR" altLang="fr-FR" sz="1800" smtClean="0"/>
              <a:t>Sepsis grave = 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Sepsis </a:t>
            </a:r>
          </a:p>
          <a:p>
            <a:pPr lvl="1">
              <a:lnSpc>
                <a:spcPct val="80000"/>
              </a:lnSpc>
              <a:buFont typeface="Verdana" pitchFamily="34" charset="0"/>
              <a:buNone/>
            </a:pPr>
            <a:r>
              <a:rPr lang="fr-FR" altLang="fr-FR" sz="1600" smtClean="0"/>
              <a:t>+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 Dysfonction d’organe (excepté celui en lien avec l’infection)</a:t>
            </a:r>
          </a:p>
          <a:p>
            <a:pPr lvl="2">
              <a:lnSpc>
                <a:spcPct val="80000"/>
              </a:lnSpc>
            </a:pPr>
            <a:r>
              <a:rPr lang="fr-FR" altLang="fr-FR" sz="1400" smtClean="0"/>
              <a:t>en pratique : TAs&lt; 90mmHg et/ou hyperlactatémie, oligurie, Glasgow &lt; 14, CIVD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Remplissage vasculaire immédiat: 500cc en débit libre</a:t>
            </a:r>
          </a:p>
          <a:p>
            <a:pPr lvl="2">
              <a:lnSpc>
                <a:spcPct val="80000"/>
              </a:lnSpc>
            </a:pPr>
            <a:r>
              <a:rPr lang="fr-FR" altLang="fr-FR" sz="1400" smtClean="0"/>
              <a:t>A renouveler si besoin 2/3 fois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ATB IV avec aminoside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Avis réanimation</a:t>
            </a:r>
          </a:p>
          <a:p>
            <a:pPr>
              <a:lnSpc>
                <a:spcPct val="80000"/>
              </a:lnSpc>
            </a:pPr>
            <a:r>
              <a:rPr lang="fr-FR" altLang="fr-FR" sz="1800" smtClean="0"/>
              <a:t>Choc septique</a:t>
            </a:r>
          </a:p>
          <a:p>
            <a:pPr lvl="1">
              <a:lnSpc>
                <a:spcPct val="80000"/>
              </a:lnSpc>
            </a:pPr>
            <a:r>
              <a:rPr lang="fr-FR" altLang="fr-FR" sz="1600" smtClean="0"/>
              <a:t>Echec du remplissage = besoin d’amines vasopressives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re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Nouvelles définitions du sepsis</a:t>
            </a:r>
          </a:p>
        </p:txBody>
      </p:sp>
      <p:sp>
        <p:nvSpPr>
          <p:cNvPr id="44034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000" smtClean="0"/>
              <a:t>Dysfonction d’organe menaçant le pronostic vital et causé par une réponse inappropriée de l’hôte à une infection.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Il n’y plus de distinguo sepsis/sepsis grave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Définition opérationnelle, pratique.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Augmentation du score SOFA ≥ 2 points lié à l’infection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Critères simplifiés, utilisables hors réanimation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Pression artérielle systolique ≤ 100 mm Hg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Fréquence respiratoire ≥ 22/mn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Confusion</a:t>
            </a:r>
          </a:p>
          <a:p>
            <a:pPr lvl="2">
              <a:lnSpc>
                <a:spcPct val="80000"/>
              </a:lnSpc>
            </a:pPr>
            <a:r>
              <a:rPr lang="fr-FR" sz="1600" smtClean="0"/>
              <a:t>2 critères = risque mauvais pronostic</a:t>
            </a:r>
          </a:p>
          <a:p>
            <a:pPr>
              <a:lnSpc>
                <a:spcPct val="80000"/>
              </a:lnSpc>
            </a:pPr>
            <a:r>
              <a:rPr lang="fr-FR" sz="2000" smtClean="0"/>
              <a:t>Choc septique :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Sepsis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Besoin de drogues vasopressives pour maintenir PAM ≥ 65 mm Hg </a:t>
            </a:r>
          </a:p>
          <a:p>
            <a:pPr lvl="1">
              <a:lnSpc>
                <a:spcPct val="80000"/>
              </a:lnSpc>
            </a:pPr>
            <a:r>
              <a:rPr lang="fr-FR" sz="1800" smtClean="0"/>
              <a:t>Lactates &gt; 2 mmol/l (18mg/dl) malgré remplissage adéquat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79975" y="6221413"/>
            <a:ext cx="2743200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Singer JAMA 2016;315(8):801-81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re 3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Calcul du score SOFA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8438" y="1831975"/>
          <a:ext cx="8710612" cy="2827022"/>
        </p:xfrm>
        <a:graphic>
          <a:graphicData uri="http://schemas.openxmlformats.org/drawingml/2006/table">
            <a:tbl>
              <a:tblPr/>
              <a:tblGrid>
                <a:gridCol w="1792287"/>
                <a:gridCol w="912813"/>
                <a:gridCol w="1079500"/>
                <a:gridCol w="1533525"/>
                <a:gridCol w="1716087"/>
                <a:gridCol w="16764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Score SOFA 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 point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point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points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points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points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PaO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/FiO</a:t>
                      </a:r>
                      <a:r>
                        <a:rPr kumimoji="0" lang="fr-F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&gt;400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301-400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201-300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101-200 et VA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 100 et VA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Plaquettes x10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/mm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&gt;150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101-150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51-100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21-50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≤20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Bilirubine, mg/L (mmol/L)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&lt;12 (&lt;20)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12-19 (20-32)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20-59 (33-101)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60-119 (102-204)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&gt;120 (&gt;204)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Hypotension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PAM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≥70mmHG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PAM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 70mmHG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Dopa ≤ 5 ou dobu (toute dose)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Dopa &gt; 5 ou adré ≤ 0,1 ou noradré ≤ 0,1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Dopa &gt; 15 ou adré &gt; 0,1 ou noradré &gt; 0,1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Score de Glasgow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13-14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10-12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6-9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&lt;6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Créatinine, mg/L 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(µmol/L) ou diurèse</a:t>
                      </a:r>
                      <a:endParaRPr kumimoji="0" lang="fr-FR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&lt;12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(&lt;110)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12-19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(110-170)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20-34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(171-299)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35-49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(300-440) ou &lt;500mL/j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&gt;50 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(&gt;440) ou &lt;200mL/j</a:t>
                      </a:r>
                      <a:endParaRPr kumimoji="0" lang="fr-FR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B7DEE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6140" name="Rectangle 5"/>
          <p:cNvSpPr>
            <a:spLocks noChangeArrowheads="1"/>
          </p:cNvSpPr>
          <p:nvPr/>
        </p:nvSpPr>
        <p:spPr bwMode="auto">
          <a:xfrm>
            <a:off x="457200" y="5586413"/>
            <a:ext cx="80692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fr-FR" sz="1200">
                <a:latin typeface="Calibri" pitchFamily="34" charset="0"/>
              </a:rPr>
              <a:t>VA : ventilation assistée. PAM : pression artérielle moyenne [estimée par (PAS + 2 x PAD) / 3]. Amines : dose en g/kg/mn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Chirurgie</a:t>
            </a:r>
          </a:p>
        </p:txBody>
      </p:sp>
      <p:sp>
        <p:nvSpPr>
          <p:cNvPr id="48130" name="Rectangle 5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Posologie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1"/>
            <a:r>
              <a:rPr lang="fr-FR" altLang="fr-FR" sz="2200" dirty="0" smtClean="0"/>
              <a:t>Pas de sous-dosage pour petite infection !!!</a:t>
            </a:r>
          </a:p>
          <a:p>
            <a:pPr lvl="1"/>
            <a:r>
              <a:rPr lang="fr-FR" altLang="fr-FR" sz="2200" dirty="0" smtClean="0"/>
              <a:t>mg/kg de poids pour infections graves</a:t>
            </a:r>
          </a:p>
          <a:p>
            <a:pPr lvl="1"/>
            <a:r>
              <a:rPr lang="fr-FR" altLang="fr-FR" sz="2200" dirty="0" smtClean="0"/>
              <a:t>Il faut souvent des posologies plus élevées que celles du Vidal</a:t>
            </a:r>
          </a:p>
          <a:p>
            <a:pPr marL="1143000" lvl="2"/>
            <a:r>
              <a:rPr lang="fr-FR" altLang="fr-FR" sz="2000" dirty="0" smtClean="0"/>
              <a:t>Posologie Vidal: anciennes, pas remises à jour suivant évolution résistances et progrès PK/PD: suivez le livret de l’hôpital</a:t>
            </a:r>
          </a:p>
          <a:p>
            <a:pPr lvl="1"/>
            <a:r>
              <a:rPr lang="fr-FR" altLang="fr-FR" sz="2200" dirty="0" smtClean="0"/>
              <a:t>Parfois, pas d’alternative: infection sévère et bactérie peu sensible</a:t>
            </a:r>
          </a:p>
          <a:p>
            <a:pPr marL="1143000" lvl="2"/>
            <a:r>
              <a:rPr lang="fr-FR" altLang="fr-FR" sz="2000" dirty="0" smtClean="0"/>
              <a:t>Alors on monte encore les doses</a:t>
            </a:r>
          </a:p>
          <a:p>
            <a:pPr lvl="1"/>
            <a:r>
              <a:rPr lang="fr-FR" altLang="fr-FR" sz="2200" dirty="0" smtClean="0"/>
              <a:t>Chez l’insuffisant rénal</a:t>
            </a:r>
          </a:p>
          <a:p>
            <a:pPr marL="1143000" lvl="2"/>
            <a:r>
              <a:rPr lang="fr-FR" altLang="fr-FR" sz="2000" dirty="0" smtClean="0"/>
              <a:t>Adapter les doses: livret hôpital ou </a:t>
            </a:r>
            <a:r>
              <a:rPr lang="fr-FR" altLang="fr-FR" sz="2000" b="1" dirty="0" smtClean="0">
                <a:solidFill>
                  <a:srgbClr val="0000FF"/>
                </a:solidFill>
              </a:rPr>
              <a:t>www.sitegpr.com</a:t>
            </a:r>
            <a:r>
              <a:rPr lang="fr-FR" altLang="fr-FR" sz="2000" dirty="0" smtClean="0"/>
              <a:t> (accès gratuit sur inscription préalable)</a:t>
            </a:r>
            <a:endParaRPr lang="fr-FR" altLang="fr-FR" sz="1900" dirty="0" smtClean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5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Voie d’administration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fr-FR" altLang="fr-FR" smtClean="0"/>
              <a:t>IV: meilleure biodisponibilité/rapidité de diffusion</a:t>
            </a:r>
          </a:p>
          <a:p>
            <a:pPr lvl="2"/>
            <a:r>
              <a:rPr lang="fr-FR" altLang="fr-FR" smtClean="0"/>
              <a:t>Infections sévères</a:t>
            </a:r>
          </a:p>
          <a:p>
            <a:pPr lvl="1"/>
            <a:r>
              <a:rPr lang="fr-FR" altLang="fr-FR" smtClean="0"/>
              <a:t>PO: infections peu sévères si pas de troubles de déglutition ou d’absorption</a:t>
            </a:r>
          </a:p>
          <a:p>
            <a:pPr lvl="2"/>
            <a:r>
              <a:rPr lang="fr-FR" altLang="fr-FR" smtClean="0"/>
              <a:t>IV = PO si bioéquivalentes</a:t>
            </a:r>
          </a:p>
          <a:p>
            <a:pPr lvl="1"/>
            <a:r>
              <a:rPr lang="fr-FR" altLang="fr-FR" smtClean="0"/>
              <a:t>IM et antibiothérapie locale à proscrire sauf rares situations </a:t>
            </a:r>
          </a:p>
          <a:p>
            <a:pPr lvl="1"/>
            <a:r>
              <a:rPr lang="fr-FR" altLang="fr-FR" smtClean="0"/>
              <a:t>SC: méfiance: résorption variable</a:t>
            </a:r>
          </a:p>
          <a:p>
            <a:pPr lvl="1"/>
            <a:r>
              <a:rPr lang="fr-FR" altLang="fr-FR" smtClean="0"/>
              <a:t>Un relais oral ne peut se faire qu’à condition que:</a:t>
            </a:r>
          </a:p>
          <a:p>
            <a:pPr lvl="3"/>
            <a:r>
              <a:rPr lang="fr-FR" altLang="fr-FR" smtClean="0"/>
              <a:t>La même molécule existe en PO</a:t>
            </a:r>
          </a:p>
          <a:p>
            <a:pPr lvl="3"/>
            <a:r>
              <a:rPr lang="fr-FR" altLang="fr-FR" smtClean="0"/>
              <a:t>Avec une bonne absorption</a:t>
            </a:r>
          </a:p>
          <a:p>
            <a:pPr lvl="3"/>
            <a:r>
              <a:rPr lang="fr-FR" altLang="fr-FR" smtClean="0"/>
              <a:t>Pour une infection non sévère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508875" y="5791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Paramètres pharmacodynamiques</a:t>
            </a:r>
          </a:p>
        </p:txBody>
      </p:sp>
      <p:sp>
        <p:nvSpPr>
          <p:cNvPr id="88067" name="Rectangle 39"/>
          <p:cNvSpPr>
            <a:spLocks noChangeArrowheads="1"/>
          </p:cNvSpPr>
          <p:nvPr/>
        </p:nvSpPr>
        <p:spPr bwMode="auto">
          <a:xfrm>
            <a:off x="2068388" y="2060574"/>
            <a:ext cx="6536060" cy="1200971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800" b="1" dirty="0" err="1">
                <a:latin typeface="Calibri" panose="020F0502020204030204" pitchFamily="34" charset="0"/>
              </a:rPr>
              <a:t>Cmax</a:t>
            </a:r>
            <a:r>
              <a:rPr lang="fr-FR" altLang="fr-FR" sz="1800" b="1" dirty="0">
                <a:latin typeface="Calibri" panose="020F0502020204030204" pitchFamily="34" charset="0"/>
              </a:rPr>
              <a:t>/CMI</a:t>
            </a:r>
          </a:p>
          <a:p>
            <a:pPr eaLnBrk="0" hangingPunct="0">
              <a:spcBef>
                <a:spcPct val="50000"/>
              </a:spcBef>
            </a:pPr>
            <a:r>
              <a:rPr lang="fr-FR" altLang="fr-FR" sz="1800" b="1" dirty="0">
                <a:latin typeface="Calibri" panose="020F0502020204030204" pitchFamily="34" charset="0"/>
              </a:rPr>
              <a:t>ASC 24h/CMI</a:t>
            </a:r>
          </a:p>
          <a:p>
            <a:pPr eaLnBrk="0" hangingPunct="0">
              <a:spcBef>
                <a:spcPct val="50000"/>
              </a:spcBef>
            </a:pPr>
            <a:r>
              <a:rPr lang="fr-FR" altLang="fr-FR" sz="1800" b="1" dirty="0">
                <a:latin typeface="Calibri" panose="020F0502020204030204" pitchFamily="34" charset="0"/>
              </a:rPr>
              <a:t>temps de contact à C&gt;CMI [T (%24h) &gt;CMI]</a:t>
            </a:r>
          </a:p>
        </p:txBody>
      </p:sp>
      <p:sp>
        <p:nvSpPr>
          <p:cNvPr id="88069" name="Rectangle 48"/>
          <p:cNvSpPr>
            <a:spLocks noChangeArrowheads="1"/>
          </p:cNvSpPr>
          <p:nvPr/>
        </p:nvSpPr>
        <p:spPr bwMode="auto">
          <a:xfrm>
            <a:off x="395288" y="1408113"/>
            <a:ext cx="7800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600" dirty="0">
                <a:solidFill>
                  <a:schemeClr val="tx2"/>
                </a:solidFill>
                <a:latin typeface="Calibri" panose="020F0502020204030204" pitchFamily="34" charset="0"/>
              </a:rPr>
              <a:t>Concentration minimale inhibitrice (CMI) </a:t>
            </a:r>
            <a:br>
              <a:rPr lang="fr-FR" altLang="fr-FR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r-FR" altLang="fr-FR" sz="1600" dirty="0">
                <a:solidFill>
                  <a:schemeClr val="tx2"/>
                </a:solidFill>
                <a:latin typeface="Calibri" panose="020F0502020204030204" pitchFamily="34" charset="0"/>
              </a:rPr>
              <a:t>Plus faible concentration d'antibiotiques capable d'inhiber toute culture visible de la souche</a:t>
            </a:r>
          </a:p>
        </p:txBody>
      </p:sp>
      <p:sp>
        <p:nvSpPr>
          <p:cNvPr id="88070" name="Line 3"/>
          <p:cNvSpPr>
            <a:spLocks noChangeShapeType="1"/>
          </p:cNvSpPr>
          <p:nvPr/>
        </p:nvSpPr>
        <p:spPr bwMode="auto">
          <a:xfrm>
            <a:off x="2662113" y="3932238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1" name="Line 4"/>
          <p:cNvSpPr>
            <a:spLocks noChangeShapeType="1"/>
          </p:cNvSpPr>
          <p:nvPr/>
        </p:nvSpPr>
        <p:spPr bwMode="auto">
          <a:xfrm>
            <a:off x="2662113" y="6370638"/>
            <a:ext cx="564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2" name="Line 5"/>
          <p:cNvSpPr>
            <a:spLocks noChangeShapeType="1"/>
          </p:cNvSpPr>
          <p:nvPr/>
        </p:nvSpPr>
        <p:spPr bwMode="auto">
          <a:xfrm>
            <a:off x="2662113" y="6183313"/>
            <a:ext cx="4279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3" name="Line 6"/>
          <p:cNvSpPr>
            <a:spLocks noChangeShapeType="1"/>
          </p:cNvSpPr>
          <p:nvPr/>
        </p:nvSpPr>
        <p:spPr bwMode="auto">
          <a:xfrm>
            <a:off x="2662113" y="5715000"/>
            <a:ext cx="4518025" cy="0"/>
          </a:xfrm>
          <a:prstGeom prst="line">
            <a:avLst/>
          </a:prstGeom>
          <a:ln w="76200"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4" name="Line 7"/>
          <p:cNvSpPr>
            <a:spLocks noChangeShapeType="1"/>
          </p:cNvSpPr>
          <p:nvPr/>
        </p:nvSpPr>
        <p:spPr bwMode="auto">
          <a:xfrm flipV="1">
            <a:off x="2655763" y="4119563"/>
            <a:ext cx="1366838" cy="22510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5" name="Arc 8"/>
          <p:cNvSpPr>
            <a:spLocks/>
          </p:cNvSpPr>
          <p:nvPr/>
        </p:nvSpPr>
        <p:spPr bwMode="auto">
          <a:xfrm>
            <a:off x="4032126" y="4119563"/>
            <a:ext cx="3151187" cy="20637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6" name="Line 9"/>
          <p:cNvSpPr>
            <a:spLocks noChangeShapeType="1"/>
          </p:cNvSpPr>
          <p:nvPr/>
        </p:nvSpPr>
        <p:spPr bwMode="auto">
          <a:xfrm flipH="1">
            <a:off x="2662113" y="4119563"/>
            <a:ext cx="1366838" cy="0"/>
          </a:xfrm>
          <a:prstGeom prst="line">
            <a:avLst/>
          </a:prstGeom>
          <a:noFill/>
          <a:ln w="25400">
            <a:solidFill>
              <a:srgbClr val="FF3300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78" name="Rectangle 11"/>
          <p:cNvSpPr>
            <a:spLocks noChangeArrowheads="1"/>
          </p:cNvSpPr>
          <p:nvPr/>
        </p:nvSpPr>
        <p:spPr bwMode="auto">
          <a:xfrm>
            <a:off x="4762376" y="5013325"/>
            <a:ext cx="132179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 dirty="0" smtClean="0">
                <a:latin typeface="Calibri" panose="020F0502020204030204" pitchFamily="34" charset="0"/>
              </a:rPr>
              <a:t>ASC/CMI</a:t>
            </a:r>
            <a:r>
              <a:rPr lang="fr-FR" altLang="fr-FR" sz="1600" dirty="0" smtClean="0">
                <a:latin typeface="Calibri" panose="020F0502020204030204" pitchFamily="34" charset="0"/>
              </a:rPr>
              <a:t> </a:t>
            </a:r>
            <a:endParaRPr lang="fr-FR" altLang="fr-FR" sz="1600" dirty="0">
              <a:latin typeface="Calibri" panose="020F0502020204030204" pitchFamily="34" charset="0"/>
            </a:endParaRPr>
          </a:p>
        </p:txBody>
      </p:sp>
      <p:sp>
        <p:nvSpPr>
          <p:cNvPr id="88079" name="Rectangle 12"/>
          <p:cNvSpPr>
            <a:spLocks noChangeArrowheads="1"/>
          </p:cNvSpPr>
          <p:nvPr/>
        </p:nvSpPr>
        <p:spPr bwMode="auto">
          <a:xfrm>
            <a:off x="1592138" y="40259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C max</a:t>
            </a:r>
          </a:p>
        </p:txBody>
      </p:sp>
      <p:sp>
        <p:nvSpPr>
          <p:cNvPr id="88080" name="Rectangle 13"/>
          <p:cNvSpPr>
            <a:spLocks noChangeArrowheads="1"/>
          </p:cNvSpPr>
          <p:nvPr/>
        </p:nvSpPr>
        <p:spPr bwMode="auto">
          <a:xfrm>
            <a:off x="1652463" y="6089650"/>
            <a:ext cx="83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Cmin</a:t>
            </a:r>
          </a:p>
        </p:txBody>
      </p:sp>
      <p:sp>
        <p:nvSpPr>
          <p:cNvPr id="88081" name="Rectangle 14"/>
          <p:cNvSpPr>
            <a:spLocks noChangeArrowheads="1"/>
          </p:cNvSpPr>
          <p:nvPr/>
        </p:nvSpPr>
        <p:spPr bwMode="auto">
          <a:xfrm>
            <a:off x="1830263" y="5621338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CMI</a:t>
            </a:r>
          </a:p>
        </p:txBody>
      </p:sp>
      <p:sp>
        <p:nvSpPr>
          <p:cNvPr id="88082" name="Line 15"/>
          <p:cNvSpPr>
            <a:spLocks noChangeShapeType="1"/>
          </p:cNvSpPr>
          <p:nvPr/>
        </p:nvSpPr>
        <p:spPr bwMode="auto">
          <a:xfrm>
            <a:off x="3079626" y="5715000"/>
            <a:ext cx="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3" name="Line 16"/>
          <p:cNvSpPr>
            <a:spLocks noChangeShapeType="1"/>
          </p:cNvSpPr>
          <p:nvPr/>
        </p:nvSpPr>
        <p:spPr bwMode="auto">
          <a:xfrm>
            <a:off x="5219576" y="5715000"/>
            <a:ext cx="0" cy="609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4" name="Line 17"/>
          <p:cNvSpPr>
            <a:spLocks noChangeShapeType="1"/>
          </p:cNvSpPr>
          <p:nvPr/>
        </p:nvSpPr>
        <p:spPr bwMode="auto">
          <a:xfrm>
            <a:off x="3079626" y="6465888"/>
            <a:ext cx="0" cy="93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5" name="Line 18"/>
          <p:cNvSpPr>
            <a:spLocks noChangeShapeType="1"/>
          </p:cNvSpPr>
          <p:nvPr/>
        </p:nvSpPr>
        <p:spPr bwMode="auto">
          <a:xfrm>
            <a:off x="5219576" y="6465888"/>
            <a:ext cx="0" cy="936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6" name="Line 19"/>
          <p:cNvSpPr>
            <a:spLocks noChangeShapeType="1"/>
          </p:cNvSpPr>
          <p:nvPr/>
        </p:nvSpPr>
        <p:spPr bwMode="auto">
          <a:xfrm>
            <a:off x="3079626" y="6511925"/>
            <a:ext cx="2139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7" name="Rectangle 20"/>
          <p:cNvSpPr>
            <a:spLocks noChangeArrowheads="1"/>
          </p:cNvSpPr>
          <p:nvPr/>
        </p:nvSpPr>
        <p:spPr bwMode="auto">
          <a:xfrm>
            <a:off x="3370138" y="6508750"/>
            <a:ext cx="1674813" cy="3492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 b="1">
                <a:latin typeface="Calibri" panose="020F0502020204030204" pitchFamily="34" charset="0"/>
              </a:rPr>
              <a:t>T &gt; CMI (h)</a:t>
            </a:r>
          </a:p>
        </p:txBody>
      </p:sp>
      <p:sp>
        <p:nvSpPr>
          <p:cNvPr id="88088" name="Line 21"/>
          <p:cNvSpPr>
            <a:spLocks noChangeShapeType="1"/>
          </p:cNvSpPr>
          <p:nvPr/>
        </p:nvSpPr>
        <p:spPr bwMode="auto">
          <a:xfrm flipH="1">
            <a:off x="2958976" y="4589463"/>
            <a:ext cx="1130300" cy="178117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89" name="Line 22"/>
          <p:cNvSpPr>
            <a:spLocks noChangeShapeType="1"/>
          </p:cNvSpPr>
          <p:nvPr/>
        </p:nvSpPr>
        <p:spPr bwMode="auto">
          <a:xfrm flipH="1">
            <a:off x="3257426" y="4870450"/>
            <a:ext cx="950912" cy="150018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0" name="Line 23"/>
          <p:cNvSpPr>
            <a:spLocks noChangeShapeType="1"/>
          </p:cNvSpPr>
          <p:nvPr/>
        </p:nvSpPr>
        <p:spPr bwMode="auto">
          <a:xfrm flipH="1">
            <a:off x="3614613" y="5105400"/>
            <a:ext cx="771525" cy="126523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1" name="Line 24"/>
          <p:cNvSpPr>
            <a:spLocks noChangeShapeType="1"/>
          </p:cNvSpPr>
          <p:nvPr/>
        </p:nvSpPr>
        <p:spPr bwMode="auto">
          <a:xfrm flipH="1">
            <a:off x="3970213" y="5292725"/>
            <a:ext cx="593725" cy="1077913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2" name="Line 25"/>
          <p:cNvSpPr>
            <a:spLocks noChangeShapeType="1"/>
          </p:cNvSpPr>
          <p:nvPr/>
        </p:nvSpPr>
        <p:spPr bwMode="auto">
          <a:xfrm flipH="1">
            <a:off x="4267076" y="5480050"/>
            <a:ext cx="476250" cy="89058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3" name="Line 26"/>
          <p:cNvSpPr>
            <a:spLocks noChangeShapeType="1"/>
          </p:cNvSpPr>
          <p:nvPr/>
        </p:nvSpPr>
        <p:spPr bwMode="auto">
          <a:xfrm flipH="1">
            <a:off x="4563938" y="5621338"/>
            <a:ext cx="417513" cy="749300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4" name="Line 27"/>
          <p:cNvSpPr>
            <a:spLocks noChangeShapeType="1"/>
          </p:cNvSpPr>
          <p:nvPr/>
        </p:nvSpPr>
        <p:spPr bwMode="auto">
          <a:xfrm>
            <a:off x="7180138" y="6183313"/>
            <a:ext cx="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5" name="Rectangle 28"/>
          <p:cNvSpPr>
            <a:spLocks noChangeArrowheads="1"/>
          </p:cNvSpPr>
          <p:nvPr/>
        </p:nvSpPr>
        <p:spPr bwMode="auto">
          <a:xfrm>
            <a:off x="8072313" y="608965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>
                <a:latin typeface="Calibri" panose="020F0502020204030204" pitchFamily="34" charset="0"/>
              </a:rPr>
              <a:t>temps</a:t>
            </a:r>
          </a:p>
        </p:txBody>
      </p:sp>
      <p:sp>
        <p:nvSpPr>
          <p:cNvPr id="88096" name="Rectangle 29"/>
          <p:cNvSpPr>
            <a:spLocks noChangeArrowheads="1"/>
          </p:cNvSpPr>
          <p:nvPr/>
        </p:nvSpPr>
        <p:spPr bwMode="auto">
          <a:xfrm>
            <a:off x="640680" y="3573463"/>
            <a:ext cx="1843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1600">
                <a:latin typeface="Calibri" panose="020F0502020204030204" pitchFamily="34" charset="0"/>
              </a:rPr>
              <a:t>concentrations</a:t>
            </a:r>
          </a:p>
        </p:txBody>
      </p:sp>
      <p:sp>
        <p:nvSpPr>
          <p:cNvPr id="88097" name="Line 30"/>
          <p:cNvSpPr>
            <a:spLocks noChangeShapeType="1"/>
          </p:cNvSpPr>
          <p:nvPr/>
        </p:nvSpPr>
        <p:spPr bwMode="auto">
          <a:xfrm flipH="1">
            <a:off x="4862388" y="5715000"/>
            <a:ext cx="357188" cy="65563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8" name="Line 31"/>
          <p:cNvSpPr>
            <a:spLocks noChangeShapeType="1"/>
          </p:cNvSpPr>
          <p:nvPr/>
        </p:nvSpPr>
        <p:spPr bwMode="auto">
          <a:xfrm flipH="1">
            <a:off x="5219576" y="5854700"/>
            <a:ext cx="236537" cy="51593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099" name="Line 32"/>
          <p:cNvSpPr>
            <a:spLocks noChangeShapeType="1"/>
          </p:cNvSpPr>
          <p:nvPr/>
        </p:nvSpPr>
        <p:spPr bwMode="auto">
          <a:xfrm flipH="1">
            <a:off x="5516438" y="5949950"/>
            <a:ext cx="177800" cy="42068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100" name="Line 33"/>
          <p:cNvSpPr>
            <a:spLocks noChangeShapeType="1"/>
          </p:cNvSpPr>
          <p:nvPr/>
        </p:nvSpPr>
        <p:spPr bwMode="auto">
          <a:xfrm flipH="1">
            <a:off x="5813301" y="6043613"/>
            <a:ext cx="177800" cy="3270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101" name="Line 34"/>
          <p:cNvSpPr>
            <a:spLocks noChangeShapeType="1"/>
          </p:cNvSpPr>
          <p:nvPr/>
        </p:nvSpPr>
        <p:spPr bwMode="auto">
          <a:xfrm flipH="1">
            <a:off x="6110163" y="6089650"/>
            <a:ext cx="119063" cy="28098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102" name="Line 35"/>
          <p:cNvSpPr>
            <a:spLocks noChangeShapeType="1"/>
          </p:cNvSpPr>
          <p:nvPr/>
        </p:nvSpPr>
        <p:spPr bwMode="auto">
          <a:xfrm flipH="1">
            <a:off x="6348288" y="6089650"/>
            <a:ext cx="119063" cy="280988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103" name="Line 36"/>
          <p:cNvSpPr>
            <a:spLocks noChangeShapeType="1"/>
          </p:cNvSpPr>
          <p:nvPr/>
        </p:nvSpPr>
        <p:spPr bwMode="auto">
          <a:xfrm flipH="1">
            <a:off x="6586413" y="6137275"/>
            <a:ext cx="117475" cy="233363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104" name="Line 37"/>
          <p:cNvSpPr>
            <a:spLocks noChangeShapeType="1"/>
          </p:cNvSpPr>
          <p:nvPr/>
        </p:nvSpPr>
        <p:spPr bwMode="auto">
          <a:xfrm flipH="1">
            <a:off x="6824538" y="6183313"/>
            <a:ext cx="117475" cy="1873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8105" name="Line 38"/>
          <p:cNvSpPr>
            <a:spLocks noChangeShapeType="1"/>
          </p:cNvSpPr>
          <p:nvPr/>
        </p:nvSpPr>
        <p:spPr bwMode="auto">
          <a:xfrm flipH="1">
            <a:off x="7061076" y="6183313"/>
            <a:ext cx="119062" cy="1873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140110" y="4208137"/>
            <a:ext cx="1868993" cy="1480271"/>
          </a:xfrm>
          <a:custGeom>
            <a:avLst/>
            <a:gdLst>
              <a:gd name="connsiteX0" fmla="*/ 0 w 1868993"/>
              <a:gd name="connsiteY0" fmla="*/ 1449085 h 1480271"/>
              <a:gd name="connsiteX1" fmla="*/ 0 w 1868993"/>
              <a:gd name="connsiteY1" fmla="*/ 1449085 h 1480271"/>
              <a:gd name="connsiteX2" fmla="*/ 35169 w 1868993"/>
              <a:gd name="connsiteY2" fmla="*/ 1418940 h 1480271"/>
              <a:gd name="connsiteX3" fmla="*/ 45217 w 1868993"/>
              <a:gd name="connsiteY3" fmla="*/ 1403867 h 1480271"/>
              <a:gd name="connsiteX4" fmla="*/ 55266 w 1868993"/>
              <a:gd name="connsiteY4" fmla="*/ 1393819 h 1480271"/>
              <a:gd name="connsiteX5" fmla="*/ 70338 w 1868993"/>
              <a:gd name="connsiteY5" fmla="*/ 1363674 h 1480271"/>
              <a:gd name="connsiteX6" fmla="*/ 90435 w 1868993"/>
              <a:gd name="connsiteY6" fmla="*/ 1328505 h 1480271"/>
              <a:gd name="connsiteX7" fmla="*/ 105508 w 1868993"/>
              <a:gd name="connsiteY7" fmla="*/ 1298360 h 1480271"/>
              <a:gd name="connsiteX8" fmla="*/ 110532 w 1868993"/>
              <a:gd name="connsiteY8" fmla="*/ 1283287 h 1480271"/>
              <a:gd name="connsiteX9" fmla="*/ 135653 w 1868993"/>
              <a:gd name="connsiteY9" fmla="*/ 1258166 h 1480271"/>
              <a:gd name="connsiteX10" fmla="*/ 140677 w 1868993"/>
              <a:gd name="connsiteY10" fmla="*/ 1243094 h 1480271"/>
              <a:gd name="connsiteX11" fmla="*/ 165798 w 1868993"/>
              <a:gd name="connsiteY11" fmla="*/ 1222997 h 1480271"/>
              <a:gd name="connsiteX12" fmla="*/ 175846 w 1868993"/>
              <a:gd name="connsiteY12" fmla="*/ 1207925 h 1480271"/>
              <a:gd name="connsiteX13" fmla="*/ 195943 w 1868993"/>
              <a:gd name="connsiteY13" fmla="*/ 1182804 h 1480271"/>
              <a:gd name="connsiteX14" fmla="*/ 200967 w 1868993"/>
              <a:gd name="connsiteY14" fmla="*/ 1167731 h 1480271"/>
              <a:gd name="connsiteX15" fmla="*/ 211015 w 1868993"/>
              <a:gd name="connsiteY15" fmla="*/ 1152659 h 1480271"/>
              <a:gd name="connsiteX16" fmla="*/ 221064 w 1868993"/>
              <a:gd name="connsiteY16" fmla="*/ 1117489 h 1480271"/>
              <a:gd name="connsiteX17" fmla="*/ 246185 w 1868993"/>
              <a:gd name="connsiteY17" fmla="*/ 1087344 h 1480271"/>
              <a:gd name="connsiteX18" fmla="*/ 256233 w 1868993"/>
              <a:gd name="connsiteY18" fmla="*/ 1067248 h 1480271"/>
              <a:gd name="connsiteX19" fmla="*/ 261257 w 1868993"/>
              <a:gd name="connsiteY19" fmla="*/ 1052175 h 1480271"/>
              <a:gd name="connsiteX20" fmla="*/ 296426 w 1868993"/>
              <a:gd name="connsiteY20" fmla="*/ 1011982 h 1480271"/>
              <a:gd name="connsiteX21" fmla="*/ 306475 w 1868993"/>
              <a:gd name="connsiteY21" fmla="*/ 1001933 h 1480271"/>
              <a:gd name="connsiteX22" fmla="*/ 326571 w 1868993"/>
              <a:gd name="connsiteY22" fmla="*/ 956716 h 1480271"/>
              <a:gd name="connsiteX23" fmla="*/ 341644 w 1868993"/>
              <a:gd name="connsiteY23" fmla="*/ 926571 h 1480271"/>
              <a:gd name="connsiteX24" fmla="*/ 351692 w 1868993"/>
              <a:gd name="connsiteY24" fmla="*/ 896426 h 1480271"/>
              <a:gd name="connsiteX25" fmla="*/ 356716 w 1868993"/>
              <a:gd name="connsiteY25" fmla="*/ 881353 h 1480271"/>
              <a:gd name="connsiteX26" fmla="*/ 376813 w 1868993"/>
              <a:gd name="connsiteY26" fmla="*/ 856232 h 1480271"/>
              <a:gd name="connsiteX27" fmla="*/ 391886 w 1868993"/>
              <a:gd name="connsiteY27" fmla="*/ 826087 h 1480271"/>
              <a:gd name="connsiteX28" fmla="*/ 406958 w 1868993"/>
              <a:gd name="connsiteY28" fmla="*/ 800966 h 1480271"/>
              <a:gd name="connsiteX29" fmla="*/ 417006 w 1868993"/>
              <a:gd name="connsiteY29" fmla="*/ 785894 h 1480271"/>
              <a:gd name="connsiteX30" fmla="*/ 452176 w 1868993"/>
              <a:gd name="connsiteY30" fmla="*/ 750725 h 1480271"/>
              <a:gd name="connsiteX31" fmla="*/ 462224 w 1868993"/>
              <a:gd name="connsiteY31" fmla="*/ 740676 h 1480271"/>
              <a:gd name="connsiteX32" fmla="*/ 477297 w 1868993"/>
              <a:gd name="connsiteY32" fmla="*/ 730628 h 1480271"/>
              <a:gd name="connsiteX33" fmla="*/ 497393 w 1868993"/>
              <a:gd name="connsiteY33" fmla="*/ 705507 h 1480271"/>
              <a:gd name="connsiteX34" fmla="*/ 507442 w 1868993"/>
              <a:gd name="connsiteY34" fmla="*/ 695459 h 1480271"/>
              <a:gd name="connsiteX35" fmla="*/ 512466 w 1868993"/>
              <a:gd name="connsiteY35" fmla="*/ 680386 h 1480271"/>
              <a:gd name="connsiteX36" fmla="*/ 522514 w 1868993"/>
              <a:gd name="connsiteY36" fmla="*/ 665314 h 1480271"/>
              <a:gd name="connsiteX37" fmla="*/ 517490 w 1868993"/>
              <a:gd name="connsiteY37" fmla="*/ 645217 h 1480271"/>
              <a:gd name="connsiteX38" fmla="*/ 537587 w 1868993"/>
              <a:gd name="connsiteY38" fmla="*/ 640193 h 1480271"/>
              <a:gd name="connsiteX39" fmla="*/ 547635 w 1868993"/>
              <a:gd name="connsiteY39" fmla="*/ 625120 h 1480271"/>
              <a:gd name="connsiteX40" fmla="*/ 567732 w 1868993"/>
              <a:gd name="connsiteY40" fmla="*/ 610048 h 1480271"/>
              <a:gd name="connsiteX41" fmla="*/ 572756 w 1868993"/>
              <a:gd name="connsiteY41" fmla="*/ 499516 h 1480271"/>
              <a:gd name="connsiteX42" fmla="*/ 592853 w 1868993"/>
              <a:gd name="connsiteY42" fmla="*/ 479419 h 1480271"/>
              <a:gd name="connsiteX43" fmla="*/ 617974 w 1868993"/>
              <a:gd name="connsiteY43" fmla="*/ 459322 h 1480271"/>
              <a:gd name="connsiteX44" fmla="*/ 628022 w 1868993"/>
              <a:gd name="connsiteY44" fmla="*/ 444250 h 1480271"/>
              <a:gd name="connsiteX45" fmla="*/ 633046 w 1868993"/>
              <a:gd name="connsiteY45" fmla="*/ 429177 h 1480271"/>
              <a:gd name="connsiteX46" fmla="*/ 658167 w 1868993"/>
              <a:gd name="connsiteY46" fmla="*/ 404056 h 1480271"/>
              <a:gd name="connsiteX47" fmla="*/ 678264 w 1868993"/>
              <a:gd name="connsiteY47" fmla="*/ 363863 h 1480271"/>
              <a:gd name="connsiteX48" fmla="*/ 683288 w 1868993"/>
              <a:gd name="connsiteY48" fmla="*/ 348790 h 1480271"/>
              <a:gd name="connsiteX49" fmla="*/ 703385 w 1868993"/>
              <a:gd name="connsiteY49" fmla="*/ 323670 h 1480271"/>
              <a:gd name="connsiteX50" fmla="*/ 708409 w 1868993"/>
              <a:gd name="connsiteY50" fmla="*/ 308597 h 1480271"/>
              <a:gd name="connsiteX51" fmla="*/ 738554 w 1868993"/>
              <a:gd name="connsiteY51" fmla="*/ 268404 h 1480271"/>
              <a:gd name="connsiteX52" fmla="*/ 763675 w 1868993"/>
              <a:gd name="connsiteY52" fmla="*/ 223186 h 1480271"/>
              <a:gd name="connsiteX53" fmla="*/ 773723 w 1868993"/>
              <a:gd name="connsiteY53" fmla="*/ 208114 h 1480271"/>
              <a:gd name="connsiteX54" fmla="*/ 783771 w 1868993"/>
              <a:gd name="connsiteY54" fmla="*/ 177968 h 1480271"/>
              <a:gd name="connsiteX55" fmla="*/ 803868 w 1868993"/>
              <a:gd name="connsiteY55" fmla="*/ 152848 h 1480271"/>
              <a:gd name="connsiteX56" fmla="*/ 808892 w 1868993"/>
              <a:gd name="connsiteY56" fmla="*/ 137775 h 1480271"/>
              <a:gd name="connsiteX57" fmla="*/ 818941 w 1868993"/>
              <a:gd name="connsiteY57" fmla="*/ 127727 h 1480271"/>
              <a:gd name="connsiteX58" fmla="*/ 823965 w 1868993"/>
              <a:gd name="connsiteY58" fmla="*/ 107630 h 1480271"/>
              <a:gd name="connsiteX59" fmla="*/ 849086 w 1868993"/>
              <a:gd name="connsiteY59" fmla="*/ 82509 h 1480271"/>
              <a:gd name="connsiteX60" fmla="*/ 859134 w 1868993"/>
              <a:gd name="connsiteY60" fmla="*/ 67437 h 1480271"/>
              <a:gd name="connsiteX61" fmla="*/ 879231 w 1868993"/>
              <a:gd name="connsiteY61" fmla="*/ 42316 h 1480271"/>
              <a:gd name="connsiteX62" fmla="*/ 889279 w 1868993"/>
              <a:gd name="connsiteY62" fmla="*/ 2122 h 1480271"/>
              <a:gd name="connsiteX63" fmla="*/ 879231 w 1868993"/>
              <a:gd name="connsiteY63" fmla="*/ 17195 h 1480271"/>
              <a:gd name="connsiteX64" fmla="*/ 869182 w 1868993"/>
              <a:gd name="connsiteY64" fmla="*/ 47340 h 1480271"/>
              <a:gd name="connsiteX65" fmla="*/ 874206 w 1868993"/>
              <a:gd name="connsiteY65" fmla="*/ 107630 h 1480271"/>
              <a:gd name="connsiteX66" fmla="*/ 884255 w 1868993"/>
              <a:gd name="connsiteY66" fmla="*/ 117678 h 1480271"/>
              <a:gd name="connsiteX67" fmla="*/ 889279 w 1868993"/>
              <a:gd name="connsiteY67" fmla="*/ 142799 h 1480271"/>
              <a:gd name="connsiteX68" fmla="*/ 899327 w 1868993"/>
              <a:gd name="connsiteY68" fmla="*/ 172944 h 1480271"/>
              <a:gd name="connsiteX69" fmla="*/ 909376 w 1868993"/>
              <a:gd name="connsiteY69" fmla="*/ 248307 h 1480271"/>
              <a:gd name="connsiteX70" fmla="*/ 919424 w 1868993"/>
              <a:gd name="connsiteY70" fmla="*/ 268404 h 1480271"/>
              <a:gd name="connsiteX71" fmla="*/ 929472 w 1868993"/>
              <a:gd name="connsiteY71" fmla="*/ 298549 h 1480271"/>
              <a:gd name="connsiteX72" fmla="*/ 944545 w 1868993"/>
              <a:gd name="connsiteY72" fmla="*/ 388984 h 1480271"/>
              <a:gd name="connsiteX73" fmla="*/ 954593 w 1868993"/>
              <a:gd name="connsiteY73" fmla="*/ 419129 h 1480271"/>
              <a:gd name="connsiteX74" fmla="*/ 964642 w 1868993"/>
              <a:gd name="connsiteY74" fmla="*/ 434201 h 1480271"/>
              <a:gd name="connsiteX75" fmla="*/ 974690 w 1868993"/>
              <a:gd name="connsiteY75" fmla="*/ 499516 h 1480271"/>
              <a:gd name="connsiteX76" fmla="*/ 984738 w 1868993"/>
              <a:gd name="connsiteY76" fmla="*/ 529661 h 1480271"/>
              <a:gd name="connsiteX77" fmla="*/ 994787 w 1868993"/>
              <a:gd name="connsiteY77" fmla="*/ 544733 h 1480271"/>
              <a:gd name="connsiteX78" fmla="*/ 999811 w 1868993"/>
              <a:gd name="connsiteY78" fmla="*/ 559806 h 1480271"/>
              <a:gd name="connsiteX79" fmla="*/ 1009859 w 1868993"/>
              <a:gd name="connsiteY79" fmla="*/ 574878 h 1480271"/>
              <a:gd name="connsiteX80" fmla="*/ 1024932 w 1868993"/>
              <a:gd name="connsiteY80" fmla="*/ 615072 h 1480271"/>
              <a:gd name="connsiteX81" fmla="*/ 1045028 w 1868993"/>
              <a:gd name="connsiteY81" fmla="*/ 660289 h 1480271"/>
              <a:gd name="connsiteX82" fmla="*/ 1060101 w 1868993"/>
              <a:gd name="connsiteY82" fmla="*/ 715555 h 1480271"/>
              <a:gd name="connsiteX83" fmla="*/ 1065125 w 1868993"/>
              <a:gd name="connsiteY83" fmla="*/ 730628 h 1480271"/>
              <a:gd name="connsiteX84" fmla="*/ 1075174 w 1868993"/>
              <a:gd name="connsiteY84" fmla="*/ 740676 h 1480271"/>
              <a:gd name="connsiteX85" fmla="*/ 1085222 w 1868993"/>
              <a:gd name="connsiteY85" fmla="*/ 755749 h 1480271"/>
              <a:gd name="connsiteX86" fmla="*/ 1090246 w 1868993"/>
              <a:gd name="connsiteY86" fmla="*/ 770821 h 1480271"/>
              <a:gd name="connsiteX87" fmla="*/ 1105319 w 1868993"/>
              <a:gd name="connsiteY87" fmla="*/ 775845 h 1480271"/>
              <a:gd name="connsiteX88" fmla="*/ 1125415 w 1868993"/>
              <a:gd name="connsiteY88" fmla="*/ 800966 h 1480271"/>
              <a:gd name="connsiteX89" fmla="*/ 1135464 w 1868993"/>
              <a:gd name="connsiteY89" fmla="*/ 811015 h 1480271"/>
              <a:gd name="connsiteX90" fmla="*/ 1145512 w 1868993"/>
              <a:gd name="connsiteY90" fmla="*/ 831111 h 1480271"/>
              <a:gd name="connsiteX91" fmla="*/ 1165609 w 1868993"/>
              <a:gd name="connsiteY91" fmla="*/ 851208 h 1480271"/>
              <a:gd name="connsiteX92" fmla="*/ 1190730 w 1868993"/>
              <a:gd name="connsiteY92" fmla="*/ 886377 h 1480271"/>
              <a:gd name="connsiteX93" fmla="*/ 1200778 w 1868993"/>
              <a:gd name="connsiteY93" fmla="*/ 901450 h 1480271"/>
              <a:gd name="connsiteX94" fmla="*/ 1215850 w 1868993"/>
              <a:gd name="connsiteY94" fmla="*/ 916522 h 1480271"/>
              <a:gd name="connsiteX95" fmla="*/ 1230923 w 1868993"/>
              <a:gd name="connsiteY95" fmla="*/ 946667 h 1480271"/>
              <a:gd name="connsiteX96" fmla="*/ 1235947 w 1868993"/>
              <a:gd name="connsiteY96" fmla="*/ 961740 h 1480271"/>
              <a:gd name="connsiteX97" fmla="*/ 1256044 w 1868993"/>
              <a:gd name="connsiteY97" fmla="*/ 986861 h 1480271"/>
              <a:gd name="connsiteX98" fmla="*/ 1276141 w 1868993"/>
              <a:gd name="connsiteY98" fmla="*/ 1011982 h 1480271"/>
              <a:gd name="connsiteX99" fmla="*/ 1281165 w 1868993"/>
              <a:gd name="connsiteY99" fmla="*/ 1027054 h 1480271"/>
              <a:gd name="connsiteX100" fmla="*/ 1321358 w 1868993"/>
              <a:gd name="connsiteY100" fmla="*/ 1062223 h 1480271"/>
              <a:gd name="connsiteX101" fmla="*/ 1351503 w 1868993"/>
              <a:gd name="connsiteY101" fmla="*/ 1072272 h 1480271"/>
              <a:gd name="connsiteX102" fmla="*/ 1376624 w 1868993"/>
              <a:gd name="connsiteY102" fmla="*/ 1087344 h 1480271"/>
              <a:gd name="connsiteX103" fmla="*/ 1411793 w 1868993"/>
              <a:gd name="connsiteY103" fmla="*/ 1122514 h 1480271"/>
              <a:gd name="connsiteX104" fmla="*/ 1421842 w 1868993"/>
              <a:gd name="connsiteY104" fmla="*/ 1132562 h 1480271"/>
              <a:gd name="connsiteX105" fmla="*/ 1451987 w 1868993"/>
              <a:gd name="connsiteY105" fmla="*/ 1147634 h 1480271"/>
              <a:gd name="connsiteX106" fmla="*/ 1462035 w 1868993"/>
              <a:gd name="connsiteY106" fmla="*/ 1157683 h 1480271"/>
              <a:gd name="connsiteX107" fmla="*/ 1446963 w 1868993"/>
              <a:gd name="connsiteY107" fmla="*/ 1172755 h 1480271"/>
              <a:gd name="connsiteX108" fmla="*/ 1502228 w 1868993"/>
              <a:gd name="connsiteY108" fmla="*/ 1177779 h 1480271"/>
              <a:gd name="connsiteX109" fmla="*/ 1522325 w 1868993"/>
              <a:gd name="connsiteY109" fmla="*/ 1207925 h 1480271"/>
              <a:gd name="connsiteX110" fmla="*/ 1527349 w 1868993"/>
              <a:gd name="connsiteY110" fmla="*/ 1222997 h 1480271"/>
              <a:gd name="connsiteX111" fmla="*/ 1547446 w 1868993"/>
              <a:gd name="connsiteY111" fmla="*/ 1253142 h 1480271"/>
              <a:gd name="connsiteX112" fmla="*/ 1557494 w 1868993"/>
              <a:gd name="connsiteY112" fmla="*/ 1268215 h 1480271"/>
              <a:gd name="connsiteX113" fmla="*/ 1567543 w 1868993"/>
              <a:gd name="connsiteY113" fmla="*/ 1278263 h 1480271"/>
              <a:gd name="connsiteX114" fmla="*/ 1592664 w 1868993"/>
              <a:gd name="connsiteY114" fmla="*/ 1298360 h 1480271"/>
              <a:gd name="connsiteX115" fmla="*/ 1622809 w 1868993"/>
              <a:gd name="connsiteY115" fmla="*/ 1318456 h 1480271"/>
              <a:gd name="connsiteX116" fmla="*/ 1637881 w 1868993"/>
              <a:gd name="connsiteY116" fmla="*/ 1323481 h 1480271"/>
              <a:gd name="connsiteX117" fmla="*/ 1673050 w 1868993"/>
              <a:gd name="connsiteY117" fmla="*/ 1343577 h 1480271"/>
              <a:gd name="connsiteX118" fmla="*/ 1693147 w 1868993"/>
              <a:gd name="connsiteY118" fmla="*/ 1348601 h 1480271"/>
              <a:gd name="connsiteX119" fmla="*/ 1723292 w 1868993"/>
              <a:gd name="connsiteY119" fmla="*/ 1363674 h 1480271"/>
              <a:gd name="connsiteX120" fmla="*/ 1733341 w 1868993"/>
              <a:gd name="connsiteY120" fmla="*/ 1373722 h 1480271"/>
              <a:gd name="connsiteX121" fmla="*/ 1753437 w 1868993"/>
              <a:gd name="connsiteY121" fmla="*/ 1383771 h 1480271"/>
              <a:gd name="connsiteX122" fmla="*/ 1778558 w 1868993"/>
              <a:gd name="connsiteY122" fmla="*/ 1398843 h 1480271"/>
              <a:gd name="connsiteX123" fmla="*/ 1788606 w 1868993"/>
              <a:gd name="connsiteY123" fmla="*/ 1408892 h 1480271"/>
              <a:gd name="connsiteX124" fmla="*/ 1818752 w 1868993"/>
              <a:gd name="connsiteY124" fmla="*/ 1423964 h 1480271"/>
              <a:gd name="connsiteX125" fmla="*/ 1833824 w 1868993"/>
              <a:gd name="connsiteY125" fmla="*/ 1439037 h 1480271"/>
              <a:gd name="connsiteX126" fmla="*/ 1848897 w 1868993"/>
              <a:gd name="connsiteY126" fmla="*/ 1449085 h 1480271"/>
              <a:gd name="connsiteX127" fmla="*/ 1868993 w 1868993"/>
              <a:gd name="connsiteY127" fmla="*/ 1464158 h 1480271"/>
              <a:gd name="connsiteX128" fmla="*/ 1858945 w 1868993"/>
              <a:gd name="connsiteY128" fmla="*/ 1479230 h 1480271"/>
              <a:gd name="connsiteX129" fmla="*/ 1552470 w 1868993"/>
              <a:gd name="connsiteY129" fmla="*/ 1474206 h 1480271"/>
              <a:gd name="connsiteX130" fmla="*/ 1537398 w 1868993"/>
              <a:gd name="connsiteY130" fmla="*/ 1469182 h 1480271"/>
              <a:gd name="connsiteX131" fmla="*/ 1497204 w 1868993"/>
              <a:gd name="connsiteY131" fmla="*/ 1464158 h 1480271"/>
              <a:gd name="connsiteX132" fmla="*/ 1266092 w 1868993"/>
              <a:gd name="connsiteY132" fmla="*/ 1459133 h 1480271"/>
              <a:gd name="connsiteX133" fmla="*/ 1125415 w 1868993"/>
              <a:gd name="connsiteY133" fmla="*/ 1459133 h 1480271"/>
              <a:gd name="connsiteX134" fmla="*/ 1085222 w 1868993"/>
              <a:gd name="connsiteY134" fmla="*/ 1469182 h 1480271"/>
              <a:gd name="connsiteX135" fmla="*/ 1050053 w 1868993"/>
              <a:gd name="connsiteY135" fmla="*/ 1474206 h 1480271"/>
              <a:gd name="connsiteX136" fmla="*/ 773723 w 1868993"/>
              <a:gd name="connsiteY136" fmla="*/ 1464158 h 1480271"/>
              <a:gd name="connsiteX137" fmla="*/ 522514 w 1868993"/>
              <a:gd name="connsiteY137" fmla="*/ 1454109 h 1480271"/>
              <a:gd name="connsiteX138" fmla="*/ 437103 w 1868993"/>
              <a:gd name="connsiteY138" fmla="*/ 1444061 h 1480271"/>
              <a:gd name="connsiteX139" fmla="*/ 271305 w 1868993"/>
              <a:gd name="connsiteY139" fmla="*/ 1449085 h 1480271"/>
              <a:gd name="connsiteX140" fmla="*/ 0 w 1868993"/>
              <a:gd name="connsiteY140" fmla="*/ 1449085 h 148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868993" h="1480271">
                <a:moveTo>
                  <a:pt x="0" y="1449085"/>
                </a:moveTo>
                <a:lnTo>
                  <a:pt x="0" y="1449085"/>
                </a:lnTo>
                <a:cubicBezTo>
                  <a:pt x="11723" y="1439037"/>
                  <a:pt x="24251" y="1429858"/>
                  <a:pt x="35169" y="1418940"/>
                </a:cubicBezTo>
                <a:cubicBezTo>
                  <a:pt x="39439" y="1414670"/>
                  <a:pt x="41445" y="1408582"/>
                  <a:pt x="45217" y="1403867"/>
                </a:cubicBezTo>
                <a:cubicBezTo>
                  <a:pt x="48176" y="1400168"/>
                  <a:pt x="51916" y="1397168"/>
                  <a:pt x="55266" y="1393819"/>
                </a:cubicBezTo>
                <a:cubicBezTo>
                  <a:pt x="67893" y="1355939"/>
                  <a:pt x="50861" y="1402628"/>
                  <a:pt x="70338" y="1363674"/>
                </a:cubicBezTo>
                <a:cubicBezTo>
                  <a:pt x="89516" y="1325317"/>
                  <a:pt x="53995" y="1377091"/>
                  <a:pt x="90435" y="1328505"/>
                </a:cubicBezTo>
                <a:cubicBezTo>
                  <a:pt x="102827" y="1278935"/>
                  <a:pt x="86310" y="1330356"/>
                  <a:pt x="105508" y="1298360"/>
                </a:cubicBezTo>
                <a:cubicBezTo>
                  <a:pt x="108233" y="1293819"/>
                  <a:pt x="107354" y="1287524"/>
                  <a:pt x="110532" y="1283287"/>
                </a:cubicBezTo>
                <a:cubicBezTo>
                  <a:pt x="117637" y="1273813"/>
                  <a:pt x="135653" y="1258166"/>
                  <a:pt x="135653" y="1258166"/>
                </a:cubicBezTo>
                <a:cubicBezTo>
                  <a:pt x="137328" y="1253142"/>
                  <a:pt x="137952" y="1247635"/>
                  <a:pt x="140677" y="1243094"/>
                </a:cubicBezTo>
                <a:cubicBezTo>
                  <a:pt x="145451" y="1235137"/>
                  <a:pt x="158949" y="1227563"/>
                  <a:pt x="165798" y="1222997"/>
                </a:cubicBezTo>
                <a:cubicBezTo>
                  <a:pt x="169147" y="1217973"/>
                  <a:pt x="172074" y="1212640"/>
                  <a:pt x="175846" y="1207925"/>
                </a:cubicBezTo>
                <a:cubicBezTo>
                  <a:pt x="204490" y="1172119"/>
                  <a:pt x="165004" y="1229207"/>
                  <a:pt x="195943" y="1182804"/>
                </a:cubicBezTo>
                <a:cubicBezTo>
                  <a:pt x="197618" y="1177780"/>
                  <a:pt x="198599" y="1172468"/>
                  <a:pt x="200967" y="1167731"/>
                </a:cubicBezTo>
                <a:cubicBezTo>
                  <a:pt x="203667" y="1162330"/>
                  <a:pt x="208637" y="1158209"/>
                  <a:pt x="211015" y="1152659"/>
                </a:cubicBezTo>
                <a:cubicBezTo>
                  <a:pt x="213028" y="1147962"/>
                  <a:pt x="217150" y="1123360"/>
                  <a:pt x="221064" y="1117489"/>
                </a:cubicBezTo>
                <a:cubicBezTo>
                  <a:pt x="262627" y="1055145"/>
                  <a:pt x="213309" y="1144876"/>
                  <a:pt x="246185" y="1087344"/>
                </a:cubicBezTo>
                <a:cubicBezTo>
                  <a:pt x="249901" y="1080841"/>
                  <a:pt x="253283" y="1074132"/>
                  <a:pt x="256233" y="1067248"/>
                </a:cubicBezTo>
                <a:cubicBezTo>
                  <a:pt x="258319" y="1062380"/>
                  <a:pt x="258889" y="1056912"/>
                  <a:pt x="261257" y="1052175"/>
                </a:cubicBezTo>
                <a:cubicBezTo>
                  <a:pt x="269565" y="1035559"/>
                  <a:pt x="283331" y="1025077"/>
                  <a:pt x="296426" y="1011982"/>
                </a:cubicBezTo>
                <a:lnTo>
                  <a:pt x="306475" y="1001933"/>
                </a:lnTo>
                <a:cubicBezTo>
                  <a:pt x="318432" y="966060"/>
                  <a:pt x="310648" y="980601"/>
                  <a:pt x="326571" y="956716"/>
                </a:cubicBezTo>
                <a:cubicBezTo>
                  <a:pt x="344892" y="901748"/>
                  <a:pt x="315673" y="985004"/>
                  <a:pt x="341644" y="926571"/>
                </a:cubicBezTo>
                <a:cubicBezTo>
                  <a:pt x="345946" y="916892"/>
                  <a:pt x="348343" y="906474"/>
                  <a:pt x="351692" y="896426"/>
                </a:cubicBezTo>
                <a:cubicBezTo>
                  <a:pt x="353367" y="891402"/>
                  <a:pt x="352971" y="885098"/>
                  <a:pt x="356716" y="881353"/>
                </a:cubicBezTo>
                <a:cubicBezTo>
                  <a:pt x="366064" y="872006"/>
                  <a:pt x="370474" y="868911"/>
                  <a:pt x="376813" y="856232"/>
                </a:cubicBezTo>
                <a:cubicBezTo>
                  <a:pt x="397610" y="814638"/>
                  <a:pt x="363092" y="869277"/>
                  <a:pt x="391886" y="826087"/>
                </a:cubicBezTo>
                <a:cubicBezTo>
                  <a:pt x="400610" y="799914"/>
                  <a:pt x="391195" y="820670"/>
                  <a:pt x="406958" y="800966"/>
                </a:cubicBezTo>
                <a:cubicBezTo>
                  <a:pt x="410730" y="796251"/>
                  <a:pt x="413030" y="790438"/>
                  <a:pt x="417006" y="785894"/>
                </a:cubicBezTo>
                <a:cubicBezTo>
                  <a:pt x="417038" y="785857"/>
                  <a:pt x="445128" y="757773"/>
                  <a:pt x="452176" y="750725"/>
                </a:cubicBezTo>
                <a:cubicBezTo>
                  <a:pt x="455526" y="747375"/>
                  <a:pt x="458283" y="743303"/>
                  <a:pt x="462224" y="740676"/>
                </a:cubicBezTo>
                <a:cubicBezTo>
                  <a:pt x="467248" y="737327"/>
                  <a:pt x="472582" y="734400"/>
                  <a:pt x="477297" y="730628"/>
                </a:cubicBezTo>
                <a:cubicBezTo>
                  <a:pt x="490774" y="719846"/>
                  <a:pt x="485789" y="720012"/>
                  <a:pt x="497393" y="705507"/>
                </a:cubicBezTo>
                <a:cubicBezTo>
                  <a:pt x="500352" y="701808"/>
                  <a:pt x="504092" y="698808"/>
                  <a:pt x="507442" y="695459"/>
                </a:cubicBezTo>
                <a:cubicBezTo>
                  <a:pt x="509117" y="690435"/>
                  <a:pt x="510098" y="685123"/>
                  <a:pt x="512466" y="680386"/>
                </a:cubicBezTo>
                <a:cubicBezTo>
                  <a:pt x="515166" y="674985"/>
                  <a:pt x="521660" y="671291"/>
                  <a:pt x="522514" y="665314"/>
                </a:cubicBezTo>
                <a:cubicBezTo>
                  <a:pt x="523491" y="658478"/>
                  <a:pt x="519165" y="651916"/>
                  <a:pt x="517490" y="645217"/>
                </a:cubicBezTo>
                <a:cubicBezTo>
                  <a:pt x="524189" y="643542"/>
                  <a:pt x="531842" y="644023"/>
                  <a:pt x="537587" y="640193"/>
                </a:cubicBezTo>
                <a:cubicBezTo>
                  <a:pt x="542611" y="636843"/>
                  <a:pt x="543365" y="629390"/>
                  <a:pt x="547635" y="625120"/>
                </a:cubicBezTo>
                <a:cubicBezTo>
                  <a:pt x="553556" y="619199"/>
                  <a:pt x="561033" y="615072"/>
                  <a:pt x="567732" y="610048"/>
                </a:cubicBezTo>
                <a:cubicBezTo>
                  <a:pt x="569407" y="573204"/>
                  <a:pt x="565791" y="535734"/>
                  <a:pt x="572756" y="499516"/>
                </a:cubicBezTo>
                <a:cubicBezTo>
                  <a:pt x="574545" y="490213"/>
                  <a:pt x="584970" y="484674"/>
                  <a:pt x="592853" y="479419"/>
                </a:cubicBezTo>
                <a:cubicBezTo>
                  <a:pt x="604045" y="471958"/>
                  <a:pt x="609792" y="469550"/>
                  <a:pt x="617974" y="459322"/>
                </a:cubicBezTo>
                <a:cubicBezTo>
                  <a:pt x="621746" y="454607"/>
                  <a:pt x="624673" y="449274"/>
                  <a:pt x="628022" y="444250"/>
                </a:cubicBezTo>
                <a:cubicBezTo>
                  <a:pt x="629697" y="439226"/>
                  <a:pt x="629868" y="433414"/>
                  <a:pt x="633046" y="429177"/>
                </a:cubicBezTo>
                <a:cubicBezTo>
                  <a:pt x="640151" y="419703"/>
                  <a:pt x="658167" y="404056"/>
                  <a:pt x="658167" y="404056"/>
                </a:cubicBezTo>
                <a:cubicBezTo>
                  <a:pt x="669713" y="369417"/>
                  <a:pt x="660725" y="381400"/>
                  <a:pt x="678264" y="363863"/>
                </a:cubicBezTo>
                <a:cubicBezTo>
                  <a:pt x="679939" y="358839"/>
                  <a:pt x="680920" y="353527"/>
                  <a:pt x="683288" y="348790"/>
                </a:cubicBezTo>
                <a:cubicBezTo>
                  <a:pt x="689626" y="336114"/>
                  <a:pt x="694038" y="333016"/>
                  <a:pt x="703385" y="323670"/>
                </a:cubicBezTo>
                <a:cubicBezTo>
                  <a:pt x="705060" y="318646"/>
                  <a:pt x="705837" y="313227"/>
                  <a:pt x="708409" y="308597"/>
                </a:cubicBezTo>
                <a:cubicBezTo>
                  <a:pt x="722612" y="283030"/>
                  <a:pt x="723307" y="283649"/>
                  <a:pt x="738554" y="268404"/>
                </a:cubicBezTo>
                <a:cubicBezTo>
                  <a:pt x="747397" y="241874"/>
                  <a:pt x="740640" y="257738"/>
                  <a:pt x="763675" y="223186"/>
                </a:cubicBezTo>
                <a:lnTo>
                  <a:pt x="773723" y="208114"/>
                </a:lnTo>
                <a:cubicBezTo>
                  <a:pt x="777072" y="198065"/>
                  <a:pt x="776281" y="185457"/>
                  <a:pt x="783771" y="177968"/>
                </a:cubicBezTo>
                <a:cubicBezTo>
                  <a:pt x="798090" y="163651"/>
                  <a:pt x="791192" y="171861"/>
                  <a:pt x="803868" y="152848"/>
                </a:cubicBezTo>
                <a:cubicBezTo>
                  <a:pt x="805543" y="147824"/>
                  <a:pt x="806167" y="142316"/>
                  <a:pt x="808892" y="137775"/>
                </a:cubicBezTo>
                <a:cubicBezTo>
                  <a:pt x="811329" y="133713"/>
                  <a:pt x="816823" y="131964"/>
                  <a:pt x="818941" y="127727"/>
                </a:cubicBezTo>
                <a:cubicBezTo>
                  <a:pt x="822029" y="121551"/>
                  <a:pt x="820135" y="113375"/>
                  <a:pt x="823965" y="107630"/>
                </a:cubicBezTo>
                <a:cubicBezTo>
                  <a:pt x="830534" y="97777"/>
                  <a:pt x="842517" y="92362"/>
                  <a:pt x="849086" y="82509"/>
                </a:cubicBezTo>
                <a:cubicBezTo>
                  <a:pt x="852435" y="77485"/>
                  <a:pt x="855362" y="72152"/>
                  <a:pt x="859134" y="67437"/>
                </a:cubicBezTo>
                <a:cubicBezTo>
                  <a:pt x="887778" y="31631"/>
                  <a:pt x="848292" y="88719"/>
                  <a:pt x="879231" y="42316"/>
                </a:cubicBezTo>
                <a:cubicBezTo>
                  <a:pt x="882580" y="28918"/>
                  <a:pt x="896939" y="-9369"/>
                  <a:pt x="889279" y="2122"/>
                </a:cubicBezTo>
                <a:cubicBezTo>
                  <a:pt x="885930" y="7146"/>
                  <a:pt x="881683" y="11677"/>
                  <a:pt x="879231" y="17195"/>
                </a:cubicBezTo>
                <a:cubicBezTo>
                  <a:pt x="874929" y="26874"/>
                  <a:pt x="869182" y="47340"/>
                  <a:pt x="869182" y="47340"/>
                </a:cubicBezTo>
                <a:cubicBezTo>
                  <a:pt x="870857" y="67437"/>
                  <a:pt x="869980" y="87911"/>
                  <a:pt x="874206" y="107630"/>
                </a:cubicBezTo>
                <a:cubicBezTo>
                  <a:pt x="875199" y="112262"/>
                  <a:pt x="882389" y="113324"/>
                  <a:pt x="884255" y="117678"/>
                </a:cubicBezTo>
                <a:cubicBezTo>
                  <a:pt x="887619" y="125527"/>
                  <a:pt x="887032" y="134560"/>
                  <a:pt x="889279" y="142799"/>
                </a:cubicBezTo>
                <a:cubicBezTo>
                  <a:pt x="892066" y="153018"/>
                  <a:pt x="899327" y="172944"/>
                  <a:pt x="899327" y="172944"/>
                </a:cubicBezTo>
                <a:cubicBezTo>
                  <a:pt x="901797" y="202579"/>
                  <a:pt x="898762" y="223539"/>
                  <a:pt x="909376" y="248307"/>
                </a:cubicBezTo>
                <a:cubicBezTo>
                  <a:pt x="912326" y="255191"/>
                  <a:pt x="916643" y="261450"/>
                  <a:pt x="919424" y="268404"/>
                </a:cubicBezTo>
                <a:cubicBezTo>
                  <a:pt x="923358" y="278238"/>
                  <a:pt x="929472" y="298549"/>
                  <a:pt x="929472" y="298549"/>
                </a:cubicBezTo>
                <a:cubicBezTo>
                  <a:pt x="933781" y="328707"/>
                  <a:pt x="935735" y="359617"/>
                  <a:pt x="944545" y="388984"/>
                </a:cubicBezTo>
                <a:cubicBezTo>
                  <a:pt x="947588" y="399129"/>
                  <a:pt x="948717" y="410316"/>
                  <a:pt x="954593" y="419129"/>
                </a:cubicBezTo>
                <a:lnTo>
                  <a:pt x="964642" y="434201"/>
                </a:lnTo>
                <a:cubicBezTo>
                  <a:pt x="965704" y="441639"/>
                  <a:pt x="972366" y="490220"/>
                  <a:pt x="974690" y="499516"/>
                </a:cubicBezTo>
                <a:cubicBezTo>
                  <a:pt x="977259" y="509792"/>
                  <a:pt x="978862" y="520848"/>
                  <a:pt x="984738" y="529661"/>
                </a:cubicBezTo>
                <a:lnTo>
                  <a:pt x="994787" y="544733"/>
                </a:lnTo>
                <a:cubicBezTo>
                  <a:pt x="996462" y="549757"/>
                  <a:pt x="997443" y="555069"/>
                  <a:pt x="999811" y="559806"/>
                </a:cubicBezTo>
                <a:cubicBezTo>
                  <a:pt x="1002511" y="565207"/>
                  <a:pt x="1007739" y="569224"/>
                  <a:pt x="1009859" y="574878"/>
                </a:cubicBezTo>
                <a:cubicBezTo>
                  <a:pt x="1028483" y="624544"/>
                  <a:pt x="1001366" y="579725"/>
                  <a:pt x="1024932" y="615072"/>
                </a:cubicBezTo>
                <a:cubicBezTo>
                  <a:pt x="1036889" y="650945"/>
                  <a:pt x="1029105" y="636404"/>
                  <a:pt x="1045028" y="660289"/>
                </a:cubicBezTo>
                <a:cubicBezTo>
                  <a:pt x="1052131" y="695797"/>
                  <a:pt x="1047352" y="677308"/>
                  <a:pt x="1060101" y="715555"/>
                </a:cubicBezTo>
                <a:cubicBezTo>
                  <a:pt x="1061776" y="720579"/>
                  <a:pt x="1061380" y="726883"/>
                  <a:pt x="1065125" y="730628"/>
                </a:cubicBezTo>
                <a:cubicBezTo>
                  <a:pt x="1068475" y="733977"/>
                  <a:pt x="1072215" y="736977"/>
                  <a:pt x="1075174" y="740676"/>
                </a:cubicBezTo>
                <a:cubicBezTo>
                  <a:pt x="1078946" y="745391"/>
                  <a:pt x="1082522" y="750348"/>
                  <a:pt x="1085222" y="755749"/>
                </a:cubicBezTo>
                <a:cubicBezTo>
                  <a:pt x="1087590" y="760486"/>
                  <a:pt x="1086501" y="767076"/>
                  <a:pt x="1090246" y="770821"/>
                </a:cubicBezTo>
                <a:cubicBezTo>
                  <a:pt x="1093991" y="774566"/>
                  <a:pt x="1100295" y="774170"/>
                  <a:pt x="1105319" y="775845"/>
                </a:cubicBezTo>
                <a:cubicBezTo>
                  <a:pt x="1129585" y="800114"/>
                  <a:pt x="1100058" y="769270"/>
                  <a:pt x="1125415" y="800966"/>
                </a:cubicBezTo>
                <a:cubicBezTo>
                  <a:pt x="1128374" y="804665"/>
                  <a:pt x="1132836" y="807073"/>
                  <a:pt x="1135464" y="811015"/>
                </a:cubicBezTo>
                <a:cubicBezTo>
                  <a:pt x="1139618" y="817246"/>
                  <a:pt x="1141018" y="825120"/>
                  <a:pt x="1145512" y="831111"/>
                </a:cubicBezTo>
                <a:cubicBezTo>
                  <a:pt x="1151196" y="838690"/>
                  <a:pt x="1160354" y="843325"/>
                  <a:pt x="1165609" y="851208"/>
                </a:cubicBezTo>
                <a:cubicBezTo>
                  <a:pt x="1189289" y="886731"/>
                  <a:pt x="1159571" y="842754"/>
                  <a:pt x="1190730" y="886377"/>
                </a:cubicBezTo>
                <a:cubicBezTo>
                  <a:pt x="1194240" y="891291"/>
                  <a:pt x="1196912" y="896811"/>
                  <a:pt x="1200778" y="901450"/>
                </a:cubicBezTo>
                <a:cubicBezTo>
                  <a:pt x="1205326" y="906908"/>
                  <a:pt x="1210826" y="911498"/>
                  <a:pt x="1215850" y="916522"/>
                </a:cubicBezTo>
                <a:cubicBezTo>
                  <a:pt x="1228483" y="954416"/>
                  <a:pt x="1211440" y="907701"/>
                  <a:pt x="1230923" y="946667"/>
                </a:cubicBezTo>
                <a:cubicBezTo>
                  <a:pt x="1233291" y="951404"/>
                  <a:pt x="1233579" y="957003"/>
                  <a:pt x="1235947" y="961740"/>
                </a:cubicBezTo>
                <a:cubicBezTo>
                  <a:pt x="1246255" y="982356"/>
                  <a:pt x="1243583" y="971285"/>
                  <a:pt x="1256044" y="986861"/>
                </a:cubicBezTo>
                <a:cubicBezTo>
                  <a:pt x="1281397" y="1018551"/>
                  <a:pt x="1251877" y="987718"/>
                  <a:pt x="1276141" y="1011982"/>
                </a:cubicBezTo>
                <a:cubicBezTo>
                  <a:pt x="1277816" y="1017006"/>
                  <a:pt x="1277988" y="1022817"/>
                  <a:pt x="1281165" y="1027054"/>
                </a:cubicBezTo>
                <a:cubicBezTo>
                  <a:pt x="1287313" y="1035252"/>
                  <a:pt x="1308283" y="1056412"/>
                  <a:pt x="1321358" y="1062223"/>
                </a:cubicBezTo>
                <a:cubicBezTo>
                  <a:pt x="1331037" y="1066525"/>
                  <a:pt x="1351503" y="1072272"/>
                  <a:pt x="1351503" y="1072272"/>
                </a:cubicBezTo>
                <a:cubicBezTo>
                  <a:pt x="1388641" y="1109406"/>
                  <a:pt x="1330960" y="1054726"/>
                  <a:pt x="1376624" y="1087344"/>
                </a:cubicBezTo>
                <a:cubicBezTo>
                  <a:pt x="1376631" y="1087349"/>
                  <a:pt x="1408858" y="1119579"/>
                  <a:pt x="1411793" y="1122514"/>
                </a:cubicBezTo>
                <a:cubicBezTo>
                  <a:pt x="1415143" y="1125864"/>
                  <a:pt x="1417901" y="1129934"/>
                  <a:pt x="1421842" y="1132562"/>
                </a:cubicBezTo>
                <a:cubicBezTo>
                  <a:pt x="1441321" y="1145548"/>
                  <a:pt x="1431186" y="1140701"/>
                  <a:pt x="1451987" y="1147634"/>
                </a:cubicBezTo>
                <a:cubicBezTo>
                  <a:pt x="1455336" y="1150984"/>
                  <a:pt x="1462964" y="1153038"/>
                  <a:pt x="1462035" y="1157683"/>
                </a:cubicBezTo>
                <a:cubicBezTo>
                  <a:pt x="1460642" y="1164650"/>
                  <a:pt x="1440608" y="1169578"/>
                  <a:pt x="1446963" y="1172755"/>
                </a:cubicBezTo>
                <a:cubicBezTo>
                  <a:pt x="1463508" y="1181027"/>
                  <a:pt x="1483806" y="1176104"/>
                  <a:pt x="1502228" y="1177779"/>
                </a:cubicBezTo>
                <a:cubicBezTo>
                  <a:pt x="1508927" y="1187828"/>
                  <a:pt x="1518506" y="1196468"/>
                  <a:pt x="1522325" y="1207925"/>
                </a:cubicBezTo>
                <a:cubicBezTo>
                  <a:pt x="1524000" y="1212949"/>
                  <a:pt x="1524777" y="1218368"/>
                  <a:pt x="1527349" y="1222997"/>
                </a:cubicBezTo>
                <a:cubicBezTo>
                  <a:pt x="1533214" y="1233554"/>
                  <a:pt x="1540747" y="1243094"/>
                  <a:pt x="1547446" y="1253142"/>
                </a:cubicBezTo>
                <a:cubicBezTo>
                  <a:pt x="1550795" y="1258166"/>
                  <a:pt x="1553224" y="1263945"/>
                  <a:pt x="1557494" y="1268215"/>
                </a:cubicBezTo>
                <a:cubicBezTo>
                  <a:pt x="1560844" y="1271564"/>
                  <a:pt x="1564584" y="1274564"/>
                  <a:pt x="1567543" y="1278263"/>
                </a:cubicBezTo>
                <a:cubicBezTo>
                  <a:pt x="1584072" y="1298924"/>
                  <a:pt x="1568755" y="1290391"/>
                  <a:pt x="1592664" y="1298360"/>
                </a:cubicBezTo>
                <a:cubicBezTo>
                  <a:pt x="1602712" y="1305059"/>
                  <a:pt x="1611352" y="1314636"/>
                  <a:pt x="1622809" y="1318456"/>
                </a:cubicBezTo>
                <a:cubicBezTo>
                  <a:pt x="1627833" y="1320131"/>
                  <a:pt x="1633144" y="1321113"/>
                  <a:pt x="1637881" y="1323481"/>
                </a:cubicBezTo>
                <a:cubicBezTo>
                  <a:pt x="1667021" y="1338052"/>
                  <a:pt x="1637835" y="1330372"/>
                  <a:pt x="1673050" y="1343577"/>
                </a:cubicBezTo>
                <a:cubicBezTo>
                  <a:pt x="1679516" y="1346002"/>
                  <a:pt x="1686448" y="1346926"/>
                  <a:pt x="1693147" y="1348601"/>
                </a:cubicBezTo>
                <a:cubicBezTo>
                  <a:pt x="1716544" y="1372000"/>
                  <a:pt x="1686258" y="1345158"/>
                  <a:pt x="1723292" y="1363674"/>
                </a:cubicBezTo>
                <a:cubicBezTo>
                  <a:pt x="1727529" y="1365792"/>
                  <a:pt x="1729400" y="1371094"/>
                  <a:pt x="1733341" y="1373722"/>
                </a:cubicBezTo>
                <a:cubicBezTo>
                  <a:pt x="1739573" y="1377876"/>
                  <a:pt x="1747205" y="1379617"/>
                  <a:pt x="1753437" y="1383771"/>
                </a:cubicBezTo>
                <a:cubicBezTo>
                  <a:pt x="1781020" y="1402160"/>
                  <a:pt x="1743577" y="1387183"/>
                  <a:pt x="1778558" y="1398843"/>
                </a:cubicBezTo>
                <a:cubicBezTo>
                  <a:pt x="1781907" y="1402193"/>
                  <a:pt x="1784544" y="1406455"/>
                  <a:pt x="1788606" y="1408892"/>
                </a:cubicBezTo>
                <a:cubicBezTo>
                  <a:pt x="1820977" y="1428315"/>
                  <a:pt x="1786081" y="1396738"/>
                  <a:pt x="1818752" y="1423964"/>
                </a:cubicBezTo>
                <a:cubicBezTo>
                  <a:pt x="1824210" y="1428513"/>
                  <a:pt x="1828366" y="1434488"/>
                  <a:pt x="1833824" y="1439037"/>
                </a:cubicBezTo>
                <a:cubicBezTo>
                  <a:pt x="1838463" y="1442903"/>
                  <a:pt x="1843983" y="1445575"/>
                  <a:pt x="1848897" y="1449085"/>
                </a:cubicBezTo>
                <a:cubicBezTo>
                  <a:pt x="1855711" y="1453952"/>
                  <a:pt x="1862294" y="1459134"/>
                  <a:pt x="1868993" y="1464158"/>
                </a:cubicBezTo>
                <a:cubicBezTo>
                  <a:pt x="1865644" y="1469182"/>
                  <a:pt x="1864980" y="1479038"/>
                  <a:pt x="1858945" y="1479230"/>
                </a:cubicBezTo>
                <a:cubicBezTo>
                  <a:pt x="1756824" y="1482472"/>
                  <a:pt x="1654592" y="1477397"/>
                  <a:pt x="1552470" y="1474206"/>
                </a:cubicBezTo>
                <a:cubicBezTo>
                  <a:pt x="1547177" y="1474041"/>
                  <a:pt x="1542608" y="1470129"/>
                  <a:pt x="1537398" y="1469182"/>
                </a:cubicBezTo>
                <a:cubicBezTo>
                  <a:pt x="1524114" y="1466767"/>
                  <a:pt x="1510697" y="1464658"/>
                  <a:pt x="1497204" y="1464158"/>
                </a:cubicBezTo>
                <a:cubicBezTo>
                  <a:pt x="1420201" y="1461306"/>
                  <a:pt x="1343129" y="1460808"/>
                  <a:pt x="1266092" y="1459133"/>
                </a:cubicBezTo>
                <a:cubicBezTo>
                  <a:pt x="1188995" y="1453993"/>
                  <a:pt x="1198440" y="1451019"/>
                  <a:pt x="1125415" y="1459133"/>
                </a:cubicBezTo>
                <a:cubicBezTo>
                  <a:pt x="1069368" y="1465361"/>
                  <a:pt x="1124354" y="1461356"/>
                  <a:pt x="1085222" y="1469182"/>
                </a:cubicBezTo>
                <a:cubicBezTo>
                  <a:pt x="1073610" y="1471504"/>
                  <a:pt x="1061776" y="1472531"/>
                  <a:pt x="1050053" y="1474206"/>
                </a:cubicBezTo>
                <a:lnTo>
                  <a:pt x="773723" y="1464158"/>
                </a:lnTo>
                <a:lnTo>
                  <a:pt x="522514" y="1454109"/>
                </a:lnTo>
                <a:cubicBezTo>
                  <a:pt x="493771" y="1449319"/>
                  <a:pt x="466835" y="1444061"/>
                  <a:pt x="437103" y="1444061"/>
                </a:cubicBezTo>
                <a:cubicBezTo>
                  <a:pt x="381812" y="1444061"/>
                  <a:pt x="326571" y="1447410"/>
                  <a:pt x="271305" y="1449085"/>
                </a:cubicBezTo>
                <a:cubicBezTo>
                  <a:pt x="147857" y="1462801"/>
                  <a:pt x="45217" y="1449085"/>
                  <a:pt x="0" y="1449085"/>
                </a:cubicBezTo>
                <a:close/>
              </a:path>
            </a:pathLst>
          </a:cu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077" name="Line 10"/>
          <p:cNvSpPr>
            <a:spLocks noChangeShapeType="1"/>
          </p:cNvSpPr>
          <p:nvPr/>
        </p:nvSpPr>
        <p:spPr bwMode="auto">
          <a:xfrm flipV="1">
            <a:off x="4208338" y="5013325"/>
            <a:ext cx="4826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5098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685800" y="5618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3124200" y="56181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 lvl="1"/>
            <a:r>
              <a:rPr lang="fr-FR" altLang="fr-FR" smtClean="0"/>
              <a:t>1, 2, 3, 4 x/j ou SAP/24h ?</a:t>
            </a:r>
          </a:p>
          <a:p>
            <a:r>
              <a:rPr lang="fr-FR" altLang="fr-FR" smtClean="0"/>
              <a:t>Deux grandes familles d’antibiotiques</a:t>
            </a:r>
          </a:p>
          <a:p>
            <a:pPr lvl="1"/>
            <a:r>
              <a:rPr lang="fr-FR" altLang="fr-FR" smtClean="0"/>
              <a:t>Concentration- dépendants</a:t>
            </a:r>
          </a:p>
          <a:p>
            <a:pPr lvl="2"/>
            <a:r>
              <a:rPr lang="fr-FR" altLang="fr-FR" smtClean="0"/>
              <a:t>Ex: aminosides</a:t>
            </a:r>
          </a:p>
          <a:p>
            <a:pPr lvl="2"/>
            <a:r>
              <a:rPr lang="fr-FR" altLang="fr-FR" b="1" smtClean="0">
                <a:solidFill>
                  <a:srgbClr val="FF3300"/>
                </a:solidFill>
              </a:rPr>
              <a:t>Pic élevé</a:t>
            </a:r>
            <a:r>
              <a:rPr lang="fr-FR" altLang="fr-FR" smtClean="0"/>
              <a:t> &gt;&gt;&gt; CMI</a:t>
            </a:r>
          </a:p>
          <a:p>
            <a:pPr lvl="3"/>
            <a:r>
              <a:rPr lang="fr-FR" altLang="fr-FR" smtClean="0"/>
              <a:t>=&gt; (vraie bonne ) dose unique journalière</a:t>
            </a:r>
          </a:p>
          <a:p>
            <a:pPr lvl="1"/>
            <a:r>
              <a:rPr lang="fr-FR" altLang="fr-FR" smtClean="0"/>
              <a:t>Temps-dépendants</a:t>
            </a:r>
          </a:p>
          <a:p>
            <a:pPr lvl="2"/>
            <a:r>
              <a:rPr lang="fr-FR" altLang="fr-FR" smtClean="0"/>
              <a:t>Ex: amoxicilline</a:t>
            </a:r>
          </a:p>
          <a:p>
            <a:pPr lvl="2"/>
            <a:r>
              <a:rPr lang="fr-FR" altLang="fr-FR" smtClean="0"/>
              <a:t>Concentration </a:t>
            </a:r>
            <a:r>
              <a:rPr lang="fr-FR" altLang="fr-FR" b="1" smtClean="0">
                <a:solidFill>
                  <a:srgbClr val="FF3300"/>
                </a:solidFill>
              </a:rPr>
              <a:t>le plus possible &gt; à CMI</a:t>
            </a:r>
          </a:p>
          <a:p>
            <a:pPr lvl="3"/>
            <a:r>
              <a:rPr lang="fr-FR" altLang="fr-FR" smtClean="0"/>
              <a:t>Soit: 3-4 (parfois 6) administrations / j</a:t>
            </a:r>
          </a:p>
        </p:txBody>
      </p:sp>
      <p:sp>
        <p:nvSpPr>
          <p:cNvPr id="286725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Rythme d’administration</a:t>
            </a:r>
          </a:p>
        </p:txBody>
      </p:sp>
      <p:sp>
        <p:nvSpPr>
          <p:cNvPr id="55301" name="AutoShape 6"/>
          <p:cNvSpPr>
            <a:spLocks noChangeArrowheads="1"/>
          </p:cNvSpPr>
          <p:nvPr/>
        </p:nvSpPr>
        <p:spPr bwMode="auto">
          <a:xfrm>
            <a:off x="5724525" y="3068638"/>
            <a:ext cx="1139825" cy="292100"/>
          </a:xfrm>
          <a:prstGeom prst="rightArrow">
            <a:avLst>
              <a:gd name="adj1" fmla="val 50000"/>
              <a:gd name="adj2" fmla="val 19538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>
            <a:off x="5148263" y="4652963"/>
            <a:ext cx="1139825" cy="292100"/>
          </a:xfrm>
          <a:prstGeom prst="rightArrow">
            <a:avLst>
              <a:gd name="adj1" fmla="val 50000"/>
              <a:gd name="adj2" fmla="val 19538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6343650" y="2692400"/>
            <a:ext cx="2506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571500" lvl="1" eaLnBrk="0" hangingPunct="0">
              <a:spcBef>
                <a:spcPct val="20000"/>
              </a:spcBef>
            </a:pPr>
            <a:r>
              <a:rPr lang="fr-FR" altLang="fr-FR" sz="2400" b="1">
                <a:latin typeface="Times New Roman" pitchFamily="18" charset="0"/>
              </a:rPr>
              <a:t>Cmax/CMI</a:t>
            </a:r>
          </a:p>
          <a:p>
            <a:pPr marL="571500" lvl="1" eaLnBrk="0" hangingPunct="0">
              <a:spcBef>
                <a:spcPct val="20000"/>
              </a:spcBef>
            </a:pPr>
            <a:r>
              <a:rPr lang="fr-FR" altLang="fr-FR" sz="2400" b="1">
                <a:latin typeface="Times New Roman" pitchFamily="18" charset="0"/>
              </a:rPr>
              <a:t>ASC/CMI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6351588" y="4508500"/>
            <a:ext cx="250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 b="1">
                <a:latin typeface="Times New Roman" pitchFamily="18" charset="0"/>
              </a:rPr>
              <a:t>T (% 24h) &gt; CMI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Aminosides: [C] dépendant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5915000" cy="40902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Perfusion en 30 mn</a:t>
            </a:r>
          </a:p>
          <a:p>
            <a:pPr lvl="1"/>
            <a:r>
              <a:rPr lang="fr-FR" dirty="0" smtClean="0"/>
              <a:t>Durée optimale pour</a:t>
            </a:r>
          </a:p>
          <a:p>
            <a:pPr lvl="2"/>
            <a:r>
              <a:rPr lang="fr-FR" dirty="0" smtClean="0"/>
              <a:t>Avoir le pic le plus élevé possible</a:t>
            </a:r>
          </a:p>
          <a:p>
            <a:pPr lvl="2"/>
            <a:r>
              <a:rPr lang="fr-FR" dirty="0" smtClean="0"/>
              <a:t>Sans toxicité </a:t>
            </a:r>
          </a:p>
          <a:p>
            <a:r>
              <a:rPr lang="fr-FR" dirty="0" smtClean="0"/>
              <a:t>Dosage du pic sérique</a:t>
            </a:r>
          </a:p>
          <a:p>
            <a:pPr lvl="1"/>
            <a:r>
              <a:rPr lang="fr-FR" dirty="0" smtClean="0"/>
              <a:t>30 mn après la fin de la perf (soit 60mn après le début)</a:t>
            </a:r>
            <a:endParaRPr lang="fr-FR" dirty="0"/>
          </a:p>
          <a:p>
            <a:pPr lvl="1"/>
            <a:r>
              <a:rPr lang="fr-FR" dirty="0" smtClean="0"/>
              <a:t>Important pour estimer l’efficacité du traitement</a:t>
            </a:r>
          </a:p>
          <a:p>
            <a:pPr lvl="2"/>
            <a:r>
              <a:rPr lang="fr-FR" dirty="0" smtClean="0"/>
              <a:t>Si 1</a:t>
            </a:r>
            <a:r>
              <a:rPr lang="fr-FR" baseline="30000" dirty="0" smtClean="0"/>
              <a:t>ère</a:t>
            </a:r>
            <a:r>
              <a:rPr lang="fr-FR" dirty="0" smtClean="0"/>
              <a:t> dose sous dosée: difficile à rattraper</a:t>
            </a:r>
          </a:p>
          <a:p>
            <a:r>
              <a:rPr lang="fr-FR" dirty="0" smtClean="0"/>
              <a:t>Dosage résiduel</a:t>
            </a:r>
          </a:p>
          <a:p>
            <a:pPr lvl="1"/>
            <a:r>
              <a:rPr lang="fr-FR" dirty="0" smtClean="0"/>
              <a:t>Uniquement si insuffisance rénale et si plusieurs doses prévues</a:t>
            </a:r>
          </a:p>
          <a:p>
            <a:pPr marL="392113" lvl="1" indent="0">
              <a:buNone/>
            </a:pPr>
            <a:endParaRPr lang="fr-F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1797"/>
            <a:ext cx="3886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512099" cy="18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619985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% succès dépend de </a:t>
            </a:r>
            <a:r>
              <a:rPr lang="fr-FR" dirty="0" err="1" smtClean="0"/>
              <a:t>Cmax</a:t>
            </a:r>
            <a:r>
              <a:rPr lang="fr-FR" dirty="0" smtClean="0"/>
              <a:t>/CMI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40" y="4575"/>
            <a:ext cx="3117960" cy="34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56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2057400" y="1484783"/>
            <a:ext cx="0" cy="42537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2057400" y="5738539"/>
            <a:ext cx="6767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887538" y="4689202"/>
            <a:ext cx="1222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889125" y="4003402"/>
            <a:ext cx="13811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73250" y="2257152"/>
            <a:ext cx="139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10088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927725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764463" y="5775052"/>
            <a:ext cx="0" cy="117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4" name="Arc 10"/>
          <p:cNvSpPr>
            <a:spLocks/>
          </p:cNvSpPr>
          <p:nvPr/>
        </p:nvSpPr>
        <p:spPr bwMode="auto">
          <a:xfrm rot="-5400000">
            <a:off x="2867025" y="814114"/>
            <a:ext cx="4086225" cy="57054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94"/>
                </a:moveTo>
                <a:cubicBezTo>
                  <a:pt x="3" y="9670"/>
                  <a:pt x="9668" y="4"/>
                  <a:pt x="21592" y="0"/>
                </a:cubicBezTo>
              </a:path>
              <a:path w="21600" h="21600" stroke="0" extrusionOk="0">
                <a:moveTo>
                  <a:pt x="0" y="21594"/>
                </a:moveTo>
                <a:cubicBezTo>
                  <a:pt x="3" y="9670"/>
                  <a:pt x="9668" y="4"/>
                  <a:pt x="21592" y="0"/>
                </a:cubicBezTo>
                <a:lnTo>
                  <a:pt x="21600" y="21600"/>
                </a:lnTo>
                <a:lnTo>
                  <a:pt x="0" y="21594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057400" y="4671739"/>
            <a:ext cx="1865313" cy="0"/>
          </a:xfrm>
          <a:prstGeom prst="line">
            <a:avLst/>
          </a:prstGeom>
          <a:noFill/>
          <a:ln w="28575">
            <a:solidFill>
              <a:srgbClr val="FF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919538" y="4705077"/>
            <a:ext cx="0" cy="1720850"/>
          </a:xfrm>
          <a:prstGeom prst="line">
            <a:avLst/>
          </a:prstGeom>
          <a:noFill/>
          <a:ln w="28575">
            <a:solidFill>
              <a:srgbClr val="FF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871663" y="5581377"/>
            <a:ext cx="13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036763" y="5586139"/>
            <a:ext cx="4440237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491288" y="5679802"/>
            <a:ext cx="0" cy="7810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auto">
          <a:xfrm rot="16200000">
            <a:off x="-54424" y="3476324"/>
            <a:ext cx="173445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Concentrations</a:t>
            </a: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auto">
          <a:xfrm>
            <a:off x="1168400" y="2034902"/>
            <a:ext cx="56746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100</a:t>
            </a:r>
          </a:p>
        </p:txBody>
      </p:sp>
      <p:sp>
        <p:nvSpPr>
          <p:cNvPr id="110610" name="Rectangle 18"/>
          <p:cNvSpPr>
            <a:spLocks noChangeArrowheads="1"/>
          </p:cNvSpPr>
          <p:nvPr/>
        </p:nvSpPr>
        <p:spPr bwMode="auto">
          <a:xfrm>
            <a:off x="1524000" y="4443139"/>
            <a:ext cx="3109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5</a:t>
            </a:r>
          </a:p>
        </p:txBody>
      </p:sp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1338263" y="3779564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10</a:t>
            </a: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4267200" y="5913164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12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5689600" y="5913164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18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7554913" y="5895702"/>
            <a:ext cx="43922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>
                <a:latin typeface="Arial" charset="0"/>
              </a:rPr>
              <a:t>24</a:t>
            </a:r>
          </a:p>
        </p:txBody>
      </p:sp>
      <p:sp>
        <p:nvSpPr>
          <p:cNvPr id="110615" name="Rectangle 23"/>
          <p:cNvSpPr>
            <a:spLocks noChangeArrowheads="1"/>
          </p:cNvSpPr>
          <p:nvPr/>
        </p:nvSpPr>
        <p:spPr bwMode="auto">
          <a:xfrm>
            <a:off x="4267200" y="4203427"/>
            <a:ext cx="99706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b="1">
                <a:latin typeface="Arial" charset="0"/>
              </a:rPr>
              <a:t>CMI = 5</a:t>
            </a:r>
          </a:p>
        </p:txBody>
      </p:sp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6588125" y="5117827"/>
            <a:ext cx="997069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b="1" dirty="0">
                <a:latin typeface="Arial" charset="0"/>
              </a:rPr>
              <a:t>CMI = 1</a:t>
            </a:r>
          </a:p>
        </p:txBody>
      </p:sp>
      <p:sp>
        <p:nvSpPr>
          <p:cNvPr id="110617" name="Rectangle 25"/>
          <p:cNvSpPr>
            <a:spLocks noChangeArrowheads="1"/>
          </p:cNvSpPr>
          <p:nvPr/>
        </p:nvSpPr>
        <p:spPr bwMode="auto">
          <a:xfrm>
            <a:off x="1828800" y="6424339"/>
            <a:ext cx="2757359" cy="397545"/>
          </a:xfrm>
          <a:prstGeom prst="rect">
            <a:avLst/>
          </a:prstGeom>
          <a:noFill/>
          <a:ln w="254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sz="2000">
                <a:latin typeface="Arial" charset="0"/>
              </a:rPr>
              <a:t>T &gt; CMI = 10 h = 42 %</a:t>
            </a:r>
          </a:p>
        </p:txBody>
      </p:sp>
      <p:sp>
        <p:nvSpPr>
          <p:cNvPr id="110618" name="Rectangle 26"/>
          <p:cNvSpPr>
            <a:spLocks noChangeArrowheads="1"/>
          </p:cNvSpPr>
          <p:nvPr/>
        </p:nvSpPr>
        <p:spPr bwMode="auto">
          <a:xfrm>
            <a:off x="5465763" y="6487839"/>
            <a:ext cx="2757359" cy="39754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fr-FR" sz="2000">
                <a:latin typeface="Arial" charset="0"/>
              </a:rPr>
              <a:t>T &gt; CMI = 20 h = 83 %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</p:spPr>
        <p:txBody>
          <a:bodyPr/>
          <a:lstStyle/>
          <a:p>
            <a:r>
              <a:rPr lang="fr-FR" smtClean="0"/>
              <a:t>B-lactamines: T dépendant = T &gt; CMI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r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Antibiothérapie curative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14338" name="Espace réservé du contenu 6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300" smtClean="0"/>
              <a:t>Mise en route du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700" smtClean="0"/>
              <a:t>Délai entre diagnostic et première prise d’ATB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Péjoratif si retardé: Sepsis grave, choc septique</a:t>
            </a:r>
          </a:p>
          <a:p>
            <a:pPr>
              <a:lnSpc>
                <a:spcPct val="80000"/>
              </a:lnSpc>
            </a:pPr>
            <a:r>
              <a:rPr lang="fr-FR" altLang="fr-FR" sz="2300" smtClean="0"/>
              <a:t>Durées de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700" smtClean="0"/>
              <a:t>De plus en plus courtes (voir livret), par exemple: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Pneumonies (dont nosocomiales): 7j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Pyélonéphrites: 7j</a:t>
            </a:r>
          </a:p>
          <a:p>
            <a:pPr lvl="1">
              <a:lnSpc>
                <a:spcPct val="80000"/>
              </a:lnSpc>
            </a:pPr>
            <a:r>
              <a:rPr lang="fr-FR" altLang="fr-FR" sz="1700" smtClean="0"/>
              <a:t>Certaines demandent des traitements longs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Infections os, bk, endocardite, infections sur matériel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Avis infectiologue impératif</a:t>
            </a:r>
          </a:p>
          <a:p>
            <a:pPr>
              <a:lnSpc>
                <a:spcPct val="80000"/>
              </a:lnSpc>
            </a:pPr>
            <a:r>
              <a:rPr lang="fr-FR" altLang="fr-FR" sz="2300" smtClean="0"/>
              <a:t>3 règles: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Si administration urgente (bactériémie): ne vous contentez pas de la prescription. Dites à l’IDE que la 1</a:t>
            </a:r>
            <a:r>
              <a:rPr lang="fr-FR" altLang="fr-FR" sz="1900" baseline="30000" smtClean="0"/>
              <a:t>ère</a:t>
            </a:r>
            <a:r>
              <a:rPr lang="fr-FR" altLang="fr-FR" sz="1900" smtClean="0"/>
              <a:t> dose est urgente.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Notez d’emblée la date d’arrêt du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Limitez la durée des associations au minimum</a:t>
            </a:r>
            <a:endParaRPr lang="fr-FR" altLang="fr-FR" sz="1700" smtClean="0"/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 temps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 smtClean="0"/>
              <a:t>A 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Tous les jours, poser les 2 questions</a:t>
            </a:r>
          </a:p>
          <a:p>
            <a:pPr lvl="1"/>
            <a:r>
              <a:rPr lang="fr-FR" altLang="fr-FR" dirty="0" smtClean="0"/>
              <a:t>cette antibiothérapie est - elle efficace ?</a:t>
            </a:r>
          </a:p>
          <a:p>
            <a:pPr lvl="4"/>
            <a:r>
              <a:rPr lang="fr-FR" altLang="fr-FR" dirty="0" smtClean="0"/>
              <a:t>si non, changement </a:t>
            </a:r>
          </a:p>
          <a:p>
            <a:pPr lvl="1"/>
            <a:r>
              <a:rPr lang="fr-FR" altLang="fr-FR" dirty="0" smtClean="0"/>
              <a:t>cette antibiothérapie est - elle encore utile ? </a:t>
            </a:r>
          </a:p>
          <a:p>
            <a:pPr lvl="4"/>
            <a:r>
              <a:rPr lang="fr-FR" altLang="fr-FR" dirty="0" smtClean="0"/>
              <a:t>si non, arrêt</a:t>
            </a:r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Points clés</a:t>
            </a:r>
          </a:p>
        </p:txBody>
      </p:sp>
      <p:sp>
        <p:nvSpPr>
          <p:cNvPr id="62466" name="Rectangle 6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017962"/>
          </a:xfrm>
        </p:spPr>
        <p:txBody>
          <a:bodyPr/>
          <a:lstStyle/>
          <a:p>
            <a:r>
              <a:rPr lang="fr-FR" altLang="fr-FR" sz="2100" smtClean="0">
                <a:solidFill>
                  <a:srgbClr val="0000FF"/>
                </a:solidFill>
              </a:rPr>
              <a:t>Les antibiotiques ne sont pas des anxiolytiques</a:t>
            </a:r>
          </a:p>
          <a:p>
            <a:pPr lvl="1"/>
            <a:r>
              <a:rPr lang="fr-FR" altLang="fr-FR" sz="2000" smtClean="0"/>
              <a:t>Pas d’antibiotiques sans diagnostic</a:t>
            </a:r>
          </a:p>
          <a:p>
            <a:pPr lvl="1"/>
            <a:r>
              <a:rPr lang="fr-FR" altLang="fr-FR" sz="2000" smtClean="0"/>
              <a:t>Une élévation de CRP n’est pas une indication d’antibiotiques</a:t>
            </a:r>
          </a:p>
          <a:p>
            <a:pPr lvl="1"/>
            <a:r>
              <a:rPr lang="fr-FR" altLang="fr-FR" sz="2000" smtClean="0"/>
              <a:t>Ne traitez pas les colonisations</a:t>
            </a:r>
          </a:p>
          <a:p>
            <a:r>
              <a:rPr lang="fr-FR" altLang="fr-FR" sz="2100" smtClean="0">
                <a:solidFill>
                  <a:srgbClr val="0000FF"/>
                </a:solidFill>
              </a:rPr>
              <a:t>N’hésitez pas à demander des avis</a:t>
            </a:r>
          </a:p>
          <a:p>
            <a:r>
              <a:rPr lang="fr-FR" altLang="fr-FR" sz="2100" smtClean="0">
                <a:solidFill>
                  <a:srgbClr val="0000FF"/>
                </a:solidFill>
              </a:rPr>
              <a:t>Messages prioritaires</a:t>
            </a:r>
          </a:p>
          <a:p>
            <a:pPr lvl="1"/>
            <a:r>
              <a:rPr lang="fr-FR" altLang="fr-FR" sz="2000" smtClean="0"/>
              <a:t>Antibiothérapie &gt; 8j = exception</a:t>
            </a:r>
          </a:p>
          <a:p>
            <a:pPr lvl="1"/>
            <a:r>
              <a:rPr lang="fr-FR" altLang="fr-FR" sz="2000" smtClean="0"/>
              <a:t>Pneumonie = monothérapie (sauf réanimation)</a:t>
            </a:r>
          </a:p>
          <a:p>
            <a:pPr lvl="2"/>
            <a:r>
              <a:rPr lang="fr-FR" altLang="fr-FR" sz="1800" smtClean="0"/>
              <a:t>Pas de C3G hors réanimation</a:t>
            </a:r>
          </a:p>
          <a:p>
            <a:pPr lvl="1"/>
            <a:r>
              <a:rPr lang="fr-FR" altLang="fr-FR" sz="2000" smtClean="0"/>
              <a:t>Pas de carbapénème en probabiliste </a:t>
            </a:r>
          </a:p>
          <a:p>
            <a:pPr lvl="2"/>
            <a:r>
              <a:rPr lang="fr-FR" altLang="fr-FR" sz="1800" smtClean="0"/>
              <a:t>Hors choc septique</a:t>
            </a:r>
          </a:p>
          <a:p>
            <a:pPr lvl="2"/>
            <a:r>
              <a:rPr lang="fr-FR" altLang="fr-FR" sz="1800" smtClean="0"/>
              <a:t>Désescalade impérative</a:t>
            </a:r>
          </a:p>
          <a:p>
            <a:pPr lvl="3"/>
            <a:r>
              <a:rPr lang="fr-FR" altLang="fr-FR" sz="1600" b="1" smtClean="0">
                <a:solidFill>
                  <a:srgbClr val="FF0000"/>
                </a:solidFill>
              </a:rPr>
              <a:t>si documentation montrant une alternative</a:t>
            </a:r>
          </a:p>
          <a:p>
            <a:pPr lvl="3"/>
            <a:r>
              <a:rPr lang="fr-FR" altLang="fr-FR" sz="1600" b="1" smtClean="0">
                <a:solidFill>
                  <a:srgbClr val="FF0000"/>
                </a:solidFill>
              </a:rPr>
              <a:t>Si pas de documentation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277813"/>
            <a:ext cx="8231187" cy="1141412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160" tIns="46080" rIns="92160" bIns="460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5000" smtClean="0"/>
              <a:t>L’antibiothérapie simplifiée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9213" y="3960813"/>
            <a:ext cx="2270125" cy="908050"/>
          </a:xfrm>
        </p:spPr>
        <p:txBody>
          <a:bodyPr lIns="92160" tIns="46080" rIns="92160" bIns="46080"/>
          <a:lstStyle/>
          <a:p>
            <a:pPr marL="0" indent="0" defTabSz="449263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300" smtClean="0"/>
              <a:t>En 8 planches</a:t>
            </a:r>
          </a:p>
          <a:p>
            <a:pPr marL="0" indent="0" defTabSz="449263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23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smtClean="0"/>
              <a:t>Péni G/V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Syphilis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Amox et autres péni A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Poumon – méninges (méningo S– listeria – Pneumo S) – sinusites maxillaires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Mecillinam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Cystites (y compris BLSE si S)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Oxacilline et autres péni M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Peau (Staph de ville)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Amox/Ac clavulanique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Pneumonies comorb – abdominal de ville – autres sinusites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Piperacilline (testé comme la ticarcilline sur les antibiogrammes)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Pseudomonas de ville: Pas en probabiliste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Témocilline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Active que sur BGN dont  pas mal de BLSE</a:t>
            </a:r>
          </a:p>
          <a:p>
            <a:pPr>
              <a:lnSpc>
                <a:spcPct val="80000"/>
              </a:lnSpc>
            </a:pPr>
            <a:r>
              <a:rPr lang="fr-FR" sz="1400" b="0" smtClean="0"/>
              <a:t>(Ticar/Ac Clav: pénurie mondiale: </a:t>
            </a:r>
            <a:r>
              <a:rPr lang="fr-FR" sz="1200" b="0" smtClean="0"/>
              <a:t>Pseudomonas/Stenotrophomonas)</a:t>
            </a:r>
          </a:p>
          <a:p>
            <a:pPr>
              <a:lnSpc>
                <a:spcPct val="80000"/>
              </a:lnSpc>
            </a:pPr>
            <a:r>
              <a:rPr lang="fr-FR" sz="1800" smtClean="0"/>
              <a:t>Pipéracilline/tazobactam</a:t>
            </a:r>
          </a:p>
          <a:p>
            <a:pPr lvl="1">
              <a:lnSpc>
                <a:spcPct val="80000"/>
              </a:lnSpc>
            </a:pPr>
            <a:r>
              <a:rPr lang="fr-FR" sz="1400" smtClean="0"/>
              <a:t>Nosocomial</a:t>
            </a:r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>
                <a:latin typeface="Symbol" pitchFamily="18" charset="2"/>
              </a:rPr>
              <a:t></a:t>
            </a:r>
            <a:r>
              <a:rPr lang="fr-FR" altLang="fr-FR" smtClean="0"/>
              <a:t>-lactamines (1)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>
                <a:latin typeface="Symbol" pitchFamily="18" charset="2"/>
              </a:rPr>
              <a:t></a:t>
            </a:r>
            <a:r>
              <a:rPr lang="fr-FR" altLang="fr-FR" smtClean="0"/>
              <a:t>-lactamines (2)</a:t>
            </a:r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1900" dirty="0" smtClean="0"/>
              <a:t>C1G: </a:t>
            </a:r>
            <a:r>
              <a:rPr lang="fr-FR" altLang="fr-FR" sz="1900" dirty="0" err="1" smtClean="0"/>
              <a:t>cefalexine</a:t>
            </a:r>
            <a:r>
              <a:rPr lang="fr-FR" altLang="fr-FR" sz="1900" dirty="0" smtClean="0"/>
              <a:t>=</a:t>
            </a:r>
            <a:r>
              <a:rPr lang="fr-FR" altLang="fr-FR" sz="1900" dirty="0" err="1" smtClean="0"/>
              <a:t>keforal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Antibioprophylaxie, relais PO SAMS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C2G: </a:t>
            </a:r>
            <a:r>
              <a:rPr lang="fr-FR" altLang="fr-FR" sz="1900" dirty="0" err="1" smtClean="0"/>
              <a:t>cefuroxime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Idem + orl + </a:t>
            </a:r>
            <a:r>
              <a:rPr lang="fr-FR" altLang="fr-FR" sz="1700" dirty="0" err="1" smtClean="0"/>
              <a:t>bpco</a:t>
            </a:r>
            <a:endParaRPr lang="fr-FR" altLang="fr-FR" sz="1700" dirty="0" smtClean="0"/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C2,5G: </a:t>
            </a:r>
            <a:r>
              <a:rPr lang="fr-FR" altLang="fr-FR" sz="1900" dirty="0" err="1" smtClean="0"/>
              <a:t>Cefamycines</a:t>
            </a:r>
            <a:r>
              <a:rPr lang="fr-FR" altLang="fr-FR" sz="1900" dirty="0" smtClean="0"/>
              <a:t>: </a:t>
            </a:r>
            <a:r>
              <a:rPr lang="fr-FR" altLang="fr-FR" sz="1900" dirty="0" err="1" smtClean="0"/>
              <a:t>cefoxitine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C2G active sur certaines BLSE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C3G orales. </a:t>
            </a:r>
            <a:r>
              <a:rPr lang="fr-FR" altLang="fr-FR" sz="1900" dirty="0" err="1" smtClean="0"/>
              <a:t>Cefixime</a:t>
            </a:r>
            <a:r>
              <a:rPr lang="fr-FR" altLang="fr-FR" sz="1900" dirty="0" smtClean="0"/>
              <a:t> = </a:t>
            </a:r>
            <a:r>
              <a:rPr lang="fr-FR" altLang="fr-FR" sz="1900" dirty="0" err="1" smtClean="0"/>
              <a:t>oroken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Seulement relais PO pour les pyélonéphrites de la femme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C3G IV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err="1" smtClean="0"/>
              <a:t>Ceftriaxone</a:t>
            </a:r>
            <a:r>
              <a:rPr lang="fr-FR" altLang="fr-FR" sz="1700" dirty="0" smtClean="0"/>
              <a:t> – </a:t>
            </a:r>
            <a:r>
              <a:rPr lang="fr-FR" altLang="fr-FR" sz="1700" dirty="0" err="1" smtClean="0"/>
              <a:t>cefotaxime</a:t>
            </a:r>
            <a:r>
              <a:rPr lang="fr-FR" altLang="fr-FR" sz="1700" dirty="0" smtClean="0"/>
              <a:t>: méninges – </a:t>
            </a:r>
            <a:r>
              <a:rPr lang="fr-FR" altLang="fr-FR" sz="1700" dirty="0" err="1" smtClean="0"/>
              <a:t>pyélo</a:t>
            </a:r>
            <a:r>
              <a:rPr lang="fr-FR" altLang="fr-FR" sz="1700" dirty="0" smtClean="0"/>
              <a:t> – poumon grave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Ceftazidime: </a:t>
            </a:r>
            <a:r>
              <a:rPr lang="fr-FR" altLang="fr-FR" sz="1700" dirty="0" err="1" smtClean="0"/>
              <a:t>pseudomonas</a:t>
            </a:r>
            <a:r>
              <a:rPr lang="fr-FR" altLang="fr-FR" sz="1700" dirty="0" smtClean="0"/>
              <a:t> nosocomial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err="1" smtClean="0"/>
              <a:t>Cefepime</a:t>
            </a:r>
            <a:r>
              <a:rPr lang="fr-FR" altLang="fr-FR" sz="1700" dirty="0" smtClean="0"/>
              <a:t>: nosocomial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C5G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err="1" smtClean="0"/>
              <a:t>Ceftaroline</a:t>
            </a:r>
            <a:r>
              <a:rPr lang="fr-FR" altLang="fr-FR" sz="1700" dirty="0" smtClean="0"/>
              <a:t> - </a:t>
            </a:r>
            <a:r>
              <a:rPr lang="fr-FR" altLang="fr-FR" sz="1700" dirty="0" err="1" smtClean="0"/>
              <a:t>ceftobiprole</a:t>
            </a:r>
            <a:r>
              <a:rPr lang="fr-FR" altLang="fr-FR" sz="1700" dirty="0" smtClean="0"/>
              <a:t>: actif sur SARM. Place mal définie</a:t>
            </a:r>
          </a:p>
          <a:p>
            <a:pPr>
              <a:lnSpc>
                <a:spcPct val="80000"/>
              </a:lnSpc>
            </a:pPr>
            <a:r>
              <a:rPr lang="fr-FR" altLang="fr-FR" sz="1800" dirty="0" smtClean="0"/>
              <a:t>Nouvelles associations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smtClean="0"/>
              <a:t>Ceftolozane/tazobactam: </a:t>
            </a:r>
            <a:r>
              <a:rPr lang="fr-FR" altLang="fr-FR" sz="1600" dirty="0" err="1" smtClean="0"/>
              <a:t>pseudomonas</a:t>
            </a:r>
            <a:r>
              <a:rPr lang="fr-FR" altLang="fr-FR" sz="1600" dirty="0" smtClean="0"/>
              <a:t> multi résistant, certaines BLSE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smtClean="0"/>
              <a:t>Ceftazidime/avibactam: pas mal de BLSE, certaines EPC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smtClean="0"/>
              <a:t>Carbapénèmes: désescalade impérative si possible</a:t>
            </a:r>
          </a:p>
          <a:p>
            <a:pPr lvl="1"/>
            <a:r>
              <a:rPr lang="fr-FR" altLang="fr-FR" dirty="0" err="1" smtClean="0"/>
              <a:t>Ertapénem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</a:t>
            </a:r>
          </a:p>
          <a:p>
            <a:pPr lvl="1"/>
            <a:r>
              <a:rPr lang="fr-FR" altLang="fr-FR" dirty="0" err="1" smtClean="0"/>
              <a:t>Imipénème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méropénème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BGN si allergie </a:t>
            </a:r>
            <a:r>
              <a:rPr lang="fr-FR" altLang="fr-FR" dirty="0" err="1" smtClean="0"/>
              <a:t>betalactamines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Pseudomonas multi-R</a:t>
            </a:r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>
                <a:latin typeface="Symbol" pitchFamily="18" charset="2"/>
              </a:rPr>
              <a:t></a:t>
            </a:r>
            <a:r>
              <a:rPr lang="fr-FR" altLang="fr-FR" smtClean="0"/>
              <a:t>-lactamines (3)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rtlCol="0"/>
          <a:lstStyle/>
          <a:p>
            <a:pPr>
              <a:defRPr/>
            </a:pPr>
            <a:r>
              <a:rPr lang="fr-FR" smtClean="0"/>
              <a:t>Allergie bêta-lactamines</a:t>
            </a:r>
          </a:p>
        </p:txBody>
      </p:sp>
      <p:sp>
        <p:nvSpPr>
          <p:cNvPr id="7987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smtClean="0"/>
              <a:t>Déclaratif: pas loin de 10% des patients</a:t>
            </a:r>
          </a:p>
          <a:p>
            <a:pPr>
              <a:lnSpc>
                <a:spcPct val="80000"/>
              </a:lnSpc>
            </a:pPr>
            <a:r>
              <a:rPr lang="fr-FR" sz="2400" smtClean="0"/>
              <a:t>Réel: 10 à 20% des déclarants (soit 1 à 2% des patients)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Interrogatoire fouillé indispensable 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Eliminer autres intolérances: diarrhées, N/V etc…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Eliminer prise, bien tolérée, d’un ATB similaire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Perte de chance si pas de BL sur fausse allergie alors que nécessaire</a:t>
            </a:r>
          </a:p>
          <a:p>
            <a:pPr>
              <a:lnSpc>
                <a:spcPct val="80000"/>
              </a:lnSpc>
            </a:pPr>
            <a:r>
              <a:rPr lang="fr-FR" sz="2400" smtClean="0"/>
              <a:t>CAT: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Eruption isolée de plus de 10 ans: prescription possible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Formes sévères (lyell, SSJ, DRESS…): consultation allergo. Pas de bêta-lactamine hors risque vital immédiat.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Autres cas: 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Rares allergies croisées pénicillines et céphalosporines (2%) ou carbapénèmes (1%)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Plus fréquent dans le sens céphalo =&gt; péni (25%)</a:t>
            </a:r>
          </a:p>
          <a:p>
            <a:pPr lvl="2">
              <a:lnSpc>
                <a:spcPct val="80000"/>
              </a:lnSpc>
            </a:pPr>
            <a:r>
              <a:rPr lang="fr-FR" sz="1900" smtClean="0"/>
              <a:t>Azthréonam: pas d’allergie croisée sauf avec ceftazidime: </a:t>
            </a:r>
          </a:p>
          <a:p>
            <a:pPr lvl="3">
              <a:lnSpc>
                <a:spcPct val="80000"/>
              </a:lnSpc>
            </a:pPr>
            <a:r>
              <a:rPr lang="fr-FR" sz="1700" smtClean="0"/>
              <a:t>presque toujours possible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 smtClean="0"/>
              <a:t>Macrolides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Pneumonies "atypiques" (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chlam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mycop</a:t>
            </a:r>
            <a:r>
              <a:rPr lang="fr-FR" altLang="fr-FR" dirty="0" smtClean="0"/>
              <a:t>..)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Pneumonie (+b-</a:t>
            </a:r>
            <a:r>
              <a:rPr lang="fr-FR" altLang="fr-FR" dirty="0" err="1" smtClean="0"/>
              <a:t>lactamine</a:t>
            </a:r>
            <a:r>
              <a:rPr lang="fr-FR" altLang="fr-FR" dirty="0" smtClean="0"/>
              <a:t>)/malade avec comorbidités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IST (si allergie autres)</a:t>
            </a:r>
          </a:p>
          <a:p>
            <a:pPr>
              <a:lnSpc>
                <a:spcPct val="80000"/>
              </a:lnSpc>
            </a:pPr>
            <a:r>
              <a:rPr lang="fr-FR" altLang="fr-FR" dirty="0" smtClean="0"/>
              <a:t>Clindamycine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Antibioprophylaxie si allergie </a:t>
            </a:r>
            <a:r>
              <a:rPr lang="fr-FR" altLang="fr-FR" dirty="0" err="1" smtClean="0"/>
              <a:t>péni</a:t>
            </a:r>
            <a:endParaRPr lang="fr-FR" altLang="fr-FR" dirty="0" smtClean="0"/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Alternative sur peau (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de ville) ou os</a:t>
            </a:r>
          </a:p>
          <a:p>
            <a:pPr>
              <a:lnSpc>
                <a:spcPct val="80000"/>
              </a:lnSpc>
            </a:pPr>
            <a:r>
              <a:rPr lang="fr-FR" altLang="fr-FR" dirty="0" smtClean="0"/>
              <a:t>Pristinamycine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Peau – orl – poumon (peu validé)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SARM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Pas pour infections sévères</a:t>
            </a:r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MLS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/>
              <a:t>Ofloxacine = urines</a:t>
            </a:r>
          </a:p>
          <a:p>
            <a:pPr lvl="1"/>
            <a:r>
              <a:rPr lang="fr-FR" altLang="fr-FR" smtClean="0"/>
              <a:t>Prostatites</a:t>
            </a:r>
          </a:p>
          <a:p>
            <a:pPr lvl="1"/>
            <a:r>
              <a:rPr lang="fr-FR" altLang="fr-FR" smtClean="0"/>
              <a:t>Uréthrites/salpingites</a:t>
            </a:r>
          </a:p>
          <a:p>
            <a:r>
              <a:rPr lang="fr-FR" altLang="fr-FR" smtClean="0"/>
              <a:t>Ciprofloxacine = pseudomonas</a:t>
            </a:r>
          </a:p>
          <a:p>
            <a:pPr lvl="1"/>
            <a:r>
              <a:rPr lang="fr-FR" altLang="fr-FR" smtClean="0"/>
              <a:t>Nosocomial</a:t>
            </a:r>
          </a:p>
          <a:p>
            <a:r>
              <a:rPr lang="fr-FR" altLang="fr-FR" smtClean="0"/>
              <a:t>Levofloxacine = legionelle / poumon grave</a:t>
            </a:r>
          </a:p>
          <a:p>
            <a:pPr lvl="1"/>
            <a:r>
              <a:rPr lang="fr-FR" altLang="fr-FR" smtClean="0"/>
              <a:t>Pneumonie de réanimation (en association)</a:t>
            </a:r>
          </a:p>
          <a:p>
            <a:pPr lvl="1"/>
            <a:r>
              <a:rPr lang="fr-FR" altLang="fr-FR" smtClean="0"/>
              <a:t>Pneumonies si allergie betalactamines</a:t>
            </a:r>
          </a:p>
        </p:txBody>
      </p:sp>
      <p:sp>
        <p:nvSpPr>
          <p:cNvPr id="313347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Quinolones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Impact clinique des antibiothérapies inefficaces….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49663" y="6108700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Weinstein, et al, Clin. Infect. Dis 1997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23963" y="2479675"/>
            <a:ext cx="4716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Caractère adéquat (A) ou inadéquat (I) de l’antibiothérapie des bactériémies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5725" y="274796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altLang="fr-FR" sz="1800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272213" y="247967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Mortalité (%)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62913" y="2479675"/>
            <a:ext cx="260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RR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231900" y="3290888"/>
            <a:ext cx="661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Initiale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58863" y="355758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empirique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65463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374900" y="3557588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connaissance HC+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992688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95813" y="3557588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ATBgramme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351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3004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229225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208713" y="39258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65/620</a:t>
            </a: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(10.5%)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8012113" y="39258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1.0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577975" y="4302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300413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5229225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338888" y="4302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6/45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(13.3%)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8012113" y="4302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1.27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1577975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44863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5229225" y="4683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6338888" y="4683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8/31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(25.8%)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8012113" y="4683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2.46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1577975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9" name="Rectangle 30"/>
          <p:cNvSpPr>
            <a:spLocks noChangeArrowheads="1"/>
          </p:cNvSpPr>
          <p:nvPr/>
        </p:nvSpPr>
        <p:spPr bwMode="auto">
          <a:xfrm>
            <a:off x="3344863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5272088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403975" y="50657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3/9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(33.3%)</a:t>
            </a:r>
          </a:p>
        </p:txBody>
      </p:sp>
      <p:sp>
        <p:nvSpPr>
          <p:cNvPr id="15392" name="Rectangle 33"/>
          <p:cNvSpPr>
            <a:spLocks noChangeArrowheads="1"/>
          </p:cNvSpPr>
          <p:nvPr/>
        </p:nvSpPr>
        <p:spPr bwMode="auto">
          <a:xfrm>
            <a:off x="8012113" y="5065713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3.18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1042988" y="227647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1042988" y="5516563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>
            <a:off x="1044575" y="32131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500" dirty="0" smtClean="0"/>
              <a:t>Aminosides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Infections sévères (endocardite, sepsis grave, choc septique)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Fortes doses, durée courte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Anti </a:t>
            </a:r>
            <a:r>
              <a:rPr lang="fr-FR" altLang="fr-FR" sz="2500" dirty="0" err="1" smtClean="0"/>
              <a:t>staph</a:t>
            </a:r>
            <a:endParaRPr lang="fr-FR" altLang="fr-FR" sz="2500" dirty="0" smtClean="0"/>
          </a:p>
          <a:p>
            <a:pPr lvl="1">
              <a:lnSpc>
                <a:spcPct val="80000"/>
              </a:lnSpc>
            </a:pPr>
            <a:r>
              <a:rPr lang="fr-FR" altLang="fr-FR" sz="2100" dirty="0" err="1" smtClean="0"/>
              <a:t>Inf</a:t>
            </a:r>
            <a:r>
              <a:rPr lang="fr-FR" altLang="fr-FR" sz="2100" dirty="0" smtClean="0"/>
              <a:t> à </a:t>
            </a:r>
            <a:r>
              <a:rPr lang="fr-FR" altLang="fr-FR" sz="2100" dirty="0" err="1" smtClean="0"/>
              <a:t>staph</a:t>
            </a:r>
            <a:r>
              <a:rPr lang="fr-FR" altLang="fr-FR" sz="2100" dirty="0" smtClean="0"/>
              <a:t> </a:t>
            </a:r>
            <a:r>
              <a:rPr lang="fr-FR" altLang="fr-FR" sz="2100" dirty="0" err="1" smtClean="0"/>
              <a:t>méti</a:t>
            </a:r>
            <a:r>
              <a:rPr lang="fr-FR" altLang="fr-FR" sz="2100" dirty="0" smtClean="0"/>
              <a:t>-R – ICD avec </a:t>
            </a:r>
            <a:r>
              <a:rPr lang="fr-FR" altLang="fr-FR" sz="2100" dirty="0" err="1" smtClean="0"/>
              <a:t>FdR</a:t>
            </a:r>
            <a:r>
              <a:rPr lang="fr-FR" altLang="fr-FR" sz="2100" dirty="0" smtClean="0"/>
              <a:t> gravité pour </a:t>
            </a:r>
            <a:r>
              <a:rPr lang="fr-FR" altLang="fr-FR" sz="2100" dirty="0" err="1" smtClean="0"/>
              <a:t>vanco</a:t>
            </a:r>
            <a:endParaRPr lang="fr-FR" altLang="fr-FR" sz="2100" dirty="0" smtClean="0"/>
          </a:p>
          <a:p>
            <a:pPr lvl="1">
              <a:lnSpc>
                <a:spcPct val="80000"/>
              </a:lnSpc>
            </a:pPr>
            <a:r>
              <a:rPr lang="fr-FR" altLang="fr-FR" sz="2100" dirty="0" err="1" smtClean="0"/>
              <a:t>Inf</a:t>
            </a:r>
            <a:r>
              <a:rPr lang="fr-FR" altLang="fr-FR" sz="2100" dirty="0" smtClean="0"/>
              <a:t> sur matériel en attendant documentation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 smtClean="0"/>
              <a:t>Glycopeptides</a:t>
            </a:r>
            <a:r>
              <a:rPr lang="fr-FR" altLang="fr-FR" sz="1900" dirty="0" smtClean="0"/>
              <a:t> (vancomycine – </a:t>
            </a:r>
            <a:r>
              <a:rPr lang="fr-FR" altLang="fr-FR" sz="1900" dirty="0" err="1" smtClean="0"/>
              <a:t>teicoplanine</a:t>
            </a:r>
            <a:r>
              <a:rPr lang="fr-FR" altLang="fr-FR" sz="19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 smtClean="0"/>
              <a:t>Linezolide</a:t>
            </a:r>
            <a:r>
              <a:rPr lang="fr-FR" altLang="fr-FR" sz="1900" dirty="0" smtClean="0"/>
              <a:t> / </a:t>
            </a:r>
            <a:r>
              <a:rPr lang="fr-FR" altLang="fr-FR" sz="1900" dirty="0" err="1" smtClean="0"/>
              <a:t>tédizolide</a:t>
            </a:r>
            <a:endParaRPr lang="fr-FR" altLang="fr-FR" sz="19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err="1" smtClean="0"/>
              <a:t>Daptomycine</a:t>
            </a:r>
            <a:r>
              <a:rPr lang="fr-FR" altLang="fr-FR" sz="1900" dirty="0" smtClean="0"/>
              <a:t> (inactivé par surfactant: pas si pneumonie)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 smtClean="0"/>
              <a:t>Fosfo</a:t>
            </a:r>
            <a:r>
              <a:rPr lang="fr-FR" altLang="fr-FR" sz="1900" dirty="0" smtClean="0"/>
              <a:t> – </a:t>
            </a:r>
            <a:r>
              <a:rPr lang="fr-FR" altLang="fr-FR" sz="1900" dirty="0" err="1" smtClean="0"/>
              <a:t>ac</a:t>
            </a:r>
            <a:r>
              <a:rPr lang="fr-FR" altLang="fr-FR" sz="1900" dirty="0" smtClean="0"/>
              <a:t> </a:t>
            </a:r>
            <a:r>
              <a:rPr lang="fr-FR" altLang="fr-FR" sz="1900" dirty="0" err="1" smtClean="0"/>
              <a:t>fucidique</a:t>
            </a:r>
            <a:r>
              <a:rPr lang="fr-FR" altLang="fr-FR" sz="1900" dirty="0" smtClean="0"/>
              <a:t> – </a:t>
            </a:r>
            <a:r>
              <a:rPr lang="fr-FR" altLang="fr-FR" sz="1900" dirty="0" err="1" smtClean="0"/>
              <a:t>rifam</a:t>
            </a:r>
            <a:r>
              <a:rPr lang="fr-FR" altLang="fr-FR" sz="1900" dirty="0" smtClean="0"/>
              <a:t>:  sur </a:t>
            </a:r>
            <a:r>
              <a:rPr lang="fr-FR" altLang="fr-FR" sz="1900" dirty="0" err="1" smtClean="0"/>
              <a:t>ATBg</a:t>
            </a:r>
            <a:r>
              <a:rPr lang="fr-FR" altLang="fr-FR" sz="1900" dirty="0" smtClean="0"/>
              <a:t> et en association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Cyclines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1ère  </a:t>
            </a:r>
            <a:r>
              <a:rPr lang="fr-FR" altLang="fr-FR" sz="2100" dirty="0" err="1" smtClean="0"/>
              <a:t>genération</a:t>
            </a:r>
            <a:r>
              <a:rPr lang="fr-FR" altLang="fr-FR" sz="2100" dirty="0" smtClean="0"/>
              <a:t>: </a:t>
            </a:r>
            <a:r>
              <a:rPr lang="fr-FR" altLang="fr-FR" sz="2100" dirty="0" err="1" smtClean="0"/>
              <a:t>doxycycline</a:t>
            </a:r>
            <a:r>
              <a:rPr lang="fr-FR" altLang="fr-FR" sz="2100" dirty="0" smtClean="0"/>
              <a:t> – </a:t>
            </a:r>
            <a:r>
              <a:rPr lang="fr-FR" altLang="fr-FR" sz="2100" dirty="0" err="1" smtClean="0"/>
              <a:t>minocycline</a:t>
            </a:r>
            <a:r>
              <a:rPr lang="fr-FR" altLang="fr-FR" sz="2100" dirty="0" smtClean="0"/>
              <a:t> :IST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2ème </a:t>
            </a:r>
            <a:r>
              <a:rPr lang="fr-FR" altLang="fr-FR" sz="2100" dirty="0" err="1" smtClean="0"/>
              <a:t>gen</a:t>
            </a:r>
            <a:r>
              <a:rPr lang="fr-FR" altLang="fr-FR" sz="2100" dirty="0" smtClean="0"/>
              <a:t>: </a:t>
            </a:r>
            <a:r>
              <a:rPr lang="fr-FR" altLang="fr-FR" sz="2100" dirty="0" err="1" smtClean="0"/>
              <a:t>Tigécycline</a:t>
            </a:r>
            <a:r>
              <a:rPr lang="fr-FR" altLang="fr-FR" sz="2100" dirty="0" smtClean="0"/>
              <a:t>: BLSE – SARM sur </a:t>
            </a:r>
            <a:r>
              <a:rPr lang="fr-FR" altLang="fr-FR" sz="2100" dirty="0" err="1" smtClean="0"/>
              <a:t>ATBg</a:t>
            </a:r>
            <a:r>
              <a:rPr lang="fr-FR" altLang="fr-FR" sz="2100" dirty="0" smtClean="0"/>
              <a:t> sauf bactériémies</a:t>
            </a:r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Autres (1)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41325" y="1443038"/>
            <a:ext cx="8229600" cy="4090987"/>
          </a:xfrm>
        </p:spPr>
        <p:txBody>
          <a:bodyPr/>
          <a:lstStyle/>
          <a:p>
            <a:r>
              <a:rPr lang="fr-FR" altLang="fr-FR" sz="2100" smtClean="0"/>
              <a:t>Metronidazole</a:t>
            </a:r>
          </a:p>
          <a:p>
            <a:pPr lvl="1"/>
            <a:r>
              <a:rPr lang="fr-FR" altLang="fr-FR" sz="1800" smtClean="0"/>
              <a:t>Anaérobies (inutile en probabiliste si aug/clav/tazo/tiénam)</a:t>
            </a:r>
          </a:p>
          <a:p>
            <a:pPr lvl="1"/>
            <a:r>
              <a:rPr lang="fr-FR" altLang="fr-FR" sz="1800" smtClean="0"/>
              <a:t>Clostridium (sans FdR gravité)</a:t>
            </a:r>
          </a:p>
          <a:p>
            <a:r>
              <a:rPr lang="fr-FR" altLang="fr-FR" sz="2100" smtClean="0"/>
              <a:t>Cotrimoxazole</a:t>
            </a:r>
          </a:p>
          <a:p>
            <a:pPr lvl="1"/>
            <a:r>
              <a:rPr lang="fr-FR" altLang="fr-FR" sz="1800" smtClean="0"/>
              <a:t>SARM (si S)</a:t>
            </a:r>
          </a:p>
          <a:p>
            <a:pPr lvl="1"/>
            <a:r>
              <a:rPr lang="fr-FR" altLang="fr-FR" sz="1800" smtClean="0"/>
              <a:t>BLSE urinaires si S</a:t>
            </a:r>
          </a:p>
          <a:p>
            <a:r>
              <a:rPr lang="fr-FR" altLang="fr-FR" sz="2100" smtClean="0"/>
              <a:t>Phénicolés</a:t>
            </a:r>
          </a:p>
          <a:p>
            <a:pPr lvl="1"/>
            <a:r>
              <a:rPr lang="fr-FR" altLang="fr-FR" sz="1800" smtClean="0"/>
              <a:t>Méningite si R </a:t>
            </a:r>
          </a:p>
          <a:p>
            <a:pPr lvl="1"/>
            <a:r>
              <a:rPr lang="fr-FR" altLang="fr-FR" sz="1800" smtClean="0"/>
              <a:t>BLSE si S</a:t>
            </a:r>
          </a:p>
          <a:p>
            <a:r>
              <a:rPr lang="fr-FR" altLang="fr-FR" sz="2100" smtClean="0"/>
              <a:t>Colimycine: </a:t>
            </a:r>
          </a:p>
          <a:p>
            <a:pPr lvl="1"/>
            <a:r>
              <a:rPr lang="fr-FR" altLang="fr-FR" sz="1800" smtClean="0"/>
              <a:t>BGN multi R: EPC, ABRI…</a:t>
            </a:r>
          </a:p>
          <a:p>
            <a:r>
              <a:rPr lang="fr-FR" altLang="fr-FR" sz="2100" smtClean="0"/>
              <a:t>Fidaxomycine</a:t>
            </a:r>
          </a:p>
          <a:p>
            <a:pPr lvl="1"/>
            <a:r>
              <a:rPr lang="fr-FR" altLang="fr-FR" sz="1900" smtClean="0"/>
              <a:t>ATB non absorbé: Clostridium récidivant</a:t>
            </a:r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Autres (2)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dans les </a:t>
            </a:r>
            <a:r>
              <a:rPr lang="fr-FR" altLang="fr-FR" sz="3600" dirty="0" err="1" smtClean="0"/>
              <a:t>ets</a:t>
            </a:r>
            <a:r>
              <a:rPr lang="fr-FR" altLang="fr-FR" sz="3600" dirty="0" smtClean="0"/>
              <a:t> de santé français, Réseau BMR-Raisin</a:t>
            </a:r>
          </a:p>
        </p:txBody>
      </p:sp>
      <p:pic>
        <p:nvPicPr>
          <p:cNvPr id="14340" name="Picture 10" descr="RAISIN_sans_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63053"/>
            <a:ext cx="1368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 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36859"/>
            <a:ext cx="1508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0825" y="6444044"/>
            <a:ext cx="8353623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Rapport BMR-Raisin, </a:t>
            </a:r>
            <a:r>
              <a:rPr lang="fr-FR" altLang="fr-FR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fr-FR" altLang="fr-FR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://invs.santepubliquefrance.fr//</a:t>
            </a:r>
            <a:r>
              <a:rPr lang="fr-FR" altLang="fr-FR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bmr-raisin</a:t>
            </a:r>
            <a:endParaRPr lang="fr-FR" altLang="fr-FR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72808" cy="306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19" y="3429199"/>
            <a:ext cx="3014719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914" y="4556993"/>
            <a:ext cx="3373121" cy="208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5" y="4223513"/>
            <a:ext cx="3923928" cy="24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Reserv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1328879"/>
            <a:ext cx="2977406" cy="24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2100" y="3573463"/>
            <a:ext cx="1687513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2,5%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2005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28613" y="6276975"/>
            <a:ext cx="1625600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11,9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2015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 plus en plus de résistances</a:t>
            </a:r>
          </a:p>
        </p:txBody>
      </p:sp>
      <p:pic>
        <p:nvPicPr>
          <p:cNvPr id="16392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4175" y="1589088"/>
            <a:ext cx="24098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343775" y="3644900"/>
            <a:ext cx="1687513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10,3%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2005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343775" y="6370638"/>
            <a:ext cx="1625600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20,6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2015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2238" y="1177501"/>
            <a:ext cx="2728529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100" i="1">
                <a:latin typeface="Calibri" pitchFamily="34" charset="0"/>
                <a:ea typeface="Calibri" pitchFamily="34" charset="0"/>
                <a:cs typeface="Calibri" pitchFamily="34" charset="0"/>
              </a:rPr>
              <a:t>E. coli</a:t>
            </a:r>
            <a:r>
              <a:rPr lang="fr-FR" sz="2100">
                <a:latin typeface="Calibri" pitchFamily="34" charset="0"/>
                <a:ea typeface="Calibri" pitchFamily="34" charset="0"/>
                <a:cs typeface="Calibri" pitchFamily="34" charset="0"/>
              </a:rPr>
              <a:t> I/R aux C3G</a:t>
            </a:r>
            <a:endParaRPr lang="fr-FR" sz="1800"/>
          </a:p>
        </p:txBody>
      </p:sp>
      <p:sp>
        <p:nvSpPr>
          <p:cNvPr id="23" name="Rectangle 22"/>
          <p:cNvSpPr/>
          <p:nvPr/>
        </p:nvSpPr>
        <p:spPr>
          <a:xfrm>
            <a:off x="6189507" y="1140714"/>
            <a:ext cx="2728529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100" i="1">
                <a:latin typeface="Calibri" pitchFamily="34" charset="0"/>
                <a:ea typeface="Calibri" pitchFamily="34" charset="0"/>
                <a:cs typeface="Calibri" pitchFamily="34" charset="0"/>
              </a:rPr>
              <a:t>E. coli</a:t>
            </a:r>
            <a:r>
              <a:rPr lang="fr-FR" sz="2100">
                <a:latin typeface="Calibri" pitchFamily="34" charset="0"/>
                <a:ea typeface="Calibri" pitchFamily="34" charset="0"/>
                <a:cs typeface="Calibri" pitchFamily="34" charset="0"/>
              </a:rPr>
              <a:t> I/R aux FQ</a:t>
            </a:r>
            <a:endParaRPr lang="fr-FR" sz="1800"/>
          </a:p>
        </p:txBody>
      </p:sp>
      <p:sp>
        <p:nvSpPr>
          <p:cNvPr id="16401" name="Espace réservé du contenu 15"/>
          <p:cNvSpPr txBox="1">
            <a:spLocks/>
          </p:cNvSpPr>
          <p:nvPr/>
        </p:nvSpPr>
        <p:spPr bwMode="auto">
          <a:xfrm>
            <a:off x="2981499" y="1603746"/>
            <a:ext cx="37719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fr-FR" altLang="fr-FR" sz="2400" b="1" dirty="0">
                <a:solidFill>
                  <a:srgbClr val="0033CC"/>
                </a:solidFill>
                <a:latin typeface="Calibri" pitchFamily="34" charset="0"/>
              </a:rPr>
              <a:t>En </a:t>
            </a:r>
            <a:r>
              <a:rPr lang="fr-FR" altLang="fr-FR" sz="2400" b="1" dirty="0" smtClean="0">
                <a:solidFill>
                  <a:srgbClr val="0033CC"/>
                </a:solidFill>
                <a:latin typeface="Calibri" pitchFamily="34" charset="0"/>
              </a:rPr>
              <a:t>2015:</a:t>
            </a:r>
            <a:endParaRPr lang="fr-FR" altLang="fr-FR" sz="2400" b="1" dirty="0">
              <a:solidFill>
                <a:srgbClr val="0033CC"/>
              </a:solidFill>
              <a:latin typeface="Calibri" pitchFamily="34" charset="0"/>
            </a:endParaRPr>
          </a:p>
          <a:p>
            <a:pPr marL="620713" lvl="1" indent="-255588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fr-FR" altLang="fr-FR" sz="1700" dirty="0">
                <a:latin typeface="Calibri" pitchFamily="34" charset="0"/>
              </a:rPr>
              <a:t>Méningocoque I/R </a:t>
            </a:r>
            <a:r>
              <a:rPr lang="fr-FR" altLang="fr-FR" sz="1700" dirty="0" err="1">
                <a:latin typeface="Calibri" pitchFamily="34" charset="0"/>
              </a:rPr>
              <a:t>péni</a:t>
            </a:r>
            <a:r>
              <a:rPr lang="fr-FR" altLang="fr-FR" sz="1700" dirty="0">
                <a:latin typeface="Calibri" pitchFamily="34" charset="0"/>
              </a:rPr>
              <a:t> G: </a:t>
            </a:r>
            <a:r>
              <a:rPr lang="fr-FR" altLang="fr-FR" sz="1700" dirty="0" smtClean="0">
                <a:latin typeface="Calibri" pitchFamily="34" charset="0"/>
              </a:rPr>
              <a:t>31%</a:t>
            </a:r>
            <a:endParaRPr lang="fr-FR" altLang="fr-FR" sz="1700" dirty="0">
              <a:latin typeface="Calibri" pitchFamily="34" charset="0"/>
            </a:endParaRPr>
          </a:p>
          <a:p>
            <a:pPr marL="620713" lvl="1" indent="-255588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fr-FR" altLang="fr-FR" sz="1700" dirty="0">
                <a:latin typeface="Calibri" pitchFamily="34" charset="0"/>
              </a:rPr>
              <a:t>Pneumocoque I/R </a:t>
            </a:r>
            <a:r>
              <a:rPr lang="fr-FR" altLang="fr-FR" sz="1700" dirty="0" err="1">
                <a:latin typeface="Calibri" pitchFamily="34" charset="0"/>
              </a:rPr>
              <a:t>péni</a:t>
            </a:r>
            <a:r>
              <a:rPr lang="fr-FR" altLang="fr-FR" sz="1700" dirty="0">
                <a:latin typeface="Calibri" pitchFamily="34" charset="0"/>
              </a:rPr>
              <a:t> G: </a:t>
            </a:r>
            <a:r>
              <a:rPr lang="fr-FR" altLang="fr-FR" sz="1700" dirty="0" smtClean="0">
                <a:latin typeface="Calibri" pitchFamily="34" charset="0"/>
              </a:rPr>
              <a:t>22,9%</a:t>
            </a:r>
            <a:endParaRPr lang="fr-FR" altLang="fr-FR" sz="1700" dirty="0">
              <a:latin typeface="Calibri" pitchFamily="34" charset="0"/>
            </a:endParaRPr>
          </a:p>
          <a:p>
            <a:pPr marL="620713" lvl="1" indent="-255588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fr-FR" altLang="fr-FR" sz="1700" dirty="0">
                <a:latin typeface="Calibri" pitchFamily="34" charset="0"/>
              </a:rPr>
              <a:t>SARM: </a:t>
            </a:r>
            <a:r>
              <a:rPr lang="fr-FR" altLang="fr-FR" sz="1700" dirty="0" smtClean="0">
                <a:latin typeface="Calibri" pitchFamily="34" charset="0"/>
              </a:rPr>
              <a:t>15,7%</a:t>
            </a:r>
            <a:endParaRPr lang="fr-FR" altLang="fr-FR" sz="2400" dirty="0">
              <a:latin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254500" y="5816600"/>
            <a:ext cx="1225550" cy="925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Fr: 0,5%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33%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Gr: 62%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56132" y="3177608"/>
            <a:ext cx="2422634" cy="3759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>
                <a:latin typeface="Calibri" pitchFamily="34" charset="0"/>
              </a:rPr>
              <a:t>KP carbapénèmes 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8" y="1241774"/>
            <a:ext cx="4995538" cy="49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774"/>
            <a:ext cx="3543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3896722" cy="198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49029" y="6162441"/>
            <a:ext cx="4287467" cy="707886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Sante Publique France</a:t>
            </a:r>
          </a:p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CNR RATB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z="2300" smtClean="0"/>
              <a:t>E. coli et ATB dans les 6 mois</a:t>
            </a:r>
          </a:p>
          <a:p>
            <a:endParaRPr lang="fr-FR" altLang="fr-FR" sz="2300" smtClean="0"/>
          </a:p>
          <a:p>
            <a:endParaRPr lang="fr-FR" altLang="fr-FR" sz="2300" smtClean="0"/>
          </a:p>
          <a:p>
            <a:endParaRPr lang="fr-FR" altLang="fr-FR" sz="2300" smtClean="0"/>
          </a:p>
          <a:p>
            <a:r>
              <a:rPr lang="fr-FR" altLang="fr-FR" sz="2300" smtClean="0"/>
              <a:t>Streptocoques et macrolides dans les 6 mois</a:t>
            </a:r>
          </a:p>
        </p:txBody>
      </p:sp>
      <p:sp>
        <p:nvSpPr>
          <p:cNvPr id="242691" name="Titre 3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Des résistances sélectionnées par les antibiotiques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1638" y="233362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dirty="0"/>
              <a:t>Sensibilité	Augmentin	    </a:t>
            </a:r>
            <a:r>
              <a:rPr lang="fr-FR" altLang="fr-FR" sz="1800" dirty="0" err="1"/>
              <a:t>Cipro</a:t>
            </a:r>
            <a:endParaRPr lang="fr-FR" altLang="fr-FR" sz="1800" dirty="0"/>
          </a:p>
          <a:p>
            <a:r>
              <a:rPr lang="fr-FR" altLang="fr-FR" sz="1800" dirty="0"/>
              <a:t>		oui 	non	oui	non</a:t>
            </a:r>
          </a:p>
          <a:p>
            <a:r>
              <a:rPr lang="fr-FR" altLang="fr-FR" sz="1800" dirty="0"/>
              <a:t>Augmentin	</a:t>
            </a:r>
            <a:r>
              <a:rPr lang="fr-FR" altLang="fr-FR" sz="1800" b="1" dirty="0">
                <a:solidFill>
                  <a:srgbClr val="FF3300"/>
                </a:solidFill>
              </a:rPr>
              <a:t>41</a:t>
            </a:r>
            <a:r>
              <a:rPr lang="fr-FR" altLang="fr-FR" sz="1800" dirty="0"/>
              <a:t>  	</a:t>
            </a:r>
            <a:r>
              <a:rPr lang="fr-FR" altLang="fr-FR" sz="1800" b="1" dirty="0">
                <a:solidFill>
                  <a:srgbClr val="00CC00"/>
                </a:solidFill>
              </a:rPr>
              <a:t>67</a:t>
            </a:r>
            <a:r>
              <a:rPr lang="fr-FR" altLang="fr-FR" sz="1800" dirty="0"/>
              <a:t>	59	62</a:t>
            </a:r>
          </a:p>
          <a:p>
            <a:r>
              <a:rPr lang="fr-FR" altLang="fr-FR" sz="1800" dirty="0"/>
              <a:t>Ciprofloxacine	94  	94	</a:t>
            </a:r>
            <a:r>
              <a:rPr lang="fr-FR" altLang="fr-FR" sz="1800" b="1" dirty="0">
                <a:solidFill>
                  <a:srgbClr val="FF3300"/>
                </a:solidFill>
              </a:rPr>
              <a:t>78</a:t>
            </a:r>
            <a:r>
              <a:rPr lang="fr-FR" altLang="fr-FR" sz="1800" dirty="0"/>
              <a:t>	</a:t>
            </a:r>
            <a:r>
              <a:rPr lang="fr-FR" altLang="fr-FR" sz="1800" b="1" dirty="0">
                <a:solidFill>
                  <a:srgbClr val="00CC00"/>
                </a:solidFill>
              </a:rPr>
              <a:t>97</a:t>
            </a:r>
            <a:endParaRPr lang="el-GR" altLang="fr-FR" sz="1800" b="1" dirty="0">
              <a:solidFill>
                <a:srgbClr val="00CC00"/>
              </a:solidFill>
            </a:endParaRP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366713" y="2333625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363538" y="3468688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55600" y="2640013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ZoneTexte 8"/>
          <p:cNvSpPr txBox="1">
            <a:spLocks noChangeArrowheads="1"/>
          </p:cNvSpPr>
          <p:nvPr/>
        </p:nvSpPr>
        <p:spPr bwMode="auto">
          <a:xfrm>
            <a:off x="6778625" y="2378075"/>
            <a:ext cx="220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/>
              <a:t>Données ONERBA</a:t>
            </a: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4164013"/>
            <a:ext cx="69373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Des résistances sélectionnées par un mauvais usage des ATB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661275" cy="4114800"/>
          </a:xfrm>
        </p:spPr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2527</Words>
  <Application>Microsoft Office PowerPoint</Application>
  <PresentationFormat>Affichage à l'écran (4:3)</PresentationFormat>
  <Paragraphs>608</Paragraphs>
  <Slides>41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Concourse</vt:lpstr>
      <vt:lpstr>Présentation PowerPoint</vt:lpstr>
      <vt:lpstr>Présentation PowerPoint</vt:lpstr>
      <vt:lpstr>Antibiothérapie curative </vt:lpstr>
      <vt:lpstr>Impact clinique des antibiothérapies inefficaces….</vt:lpstr>
      <vt:lpstr>Evolution de l’incidence SARM et BLSE dans les ets de santé français, Réseau BMR-Raisin</vt:lpstr>
      <vt:lpstr>De plus en plus de résistances</vt:lpstr>
      <vt:lpstr>Les carbapénémases</vt:lpstr>
      <vt:lpstr>Des résistances sélectionnées par les antibiotiques</vt:lpstr>
      <vt:lpstr>Des résistances sélectionnées par un mauvais usage des ATB</vt:lpstr>
      <vt:lpstr>Bactéries 1 – Humains 0</vt:lpstr>
      <vt:lpstr>De moins en moins de nouveaux antibiotiques</vt:lpstr>
      <vt:lpstr>L’antibiothérapie curative</vt:lpstr>
      <vt:lpstr> Faut - il prescrire une antibiothérapie ?</vt:lpstr>
      <vt:lpstr>Un prélèvement positif isolé n’est pas une infection</vt:lpstr>
      <vt:lpstr>Situation ou une antibiothérapie n’est pas recommandée</vt:lpstr>
      <vt:lpstr>Faut - il faire un prélèvement bactériologique préalable ?</vt:lpstr>
      <vt:lpstr> Quel antibiotique choisir ?</vt:lpstr>
      <vt:lpstr>Orientation selon site/bactérie</vt:lpstr>
      <vt:lpstr>Ce qui motive une association</vt:lpstr>
      <vt:lpstr>Le sepsis avant</vt:lpstr>
      <vt:lpstr>Nouvelles définitions du sepsis</vt:lpstr>
      <vt:lpstr>Calcul du score SOFA </vt:lpstr>
      <vt:lpstr>Chirurgie</vt:lpstr>
      <vt:lpstr>Posologie</vt:lpstr>
      <vt:lpstr>Voie d’administration</vt:lpstr>
      <vt:lpstr>Paramètres pharmacodynamiques</vt:lpstr>
      <vt:lpstr>Rythme d’administration</vt:lpstr>
      <vt:lpstr>Aminosides: [C] dépendant</vt:lpstr>
      <vt:lpstr>B-lactamines: T dépendant = T &gt; CMI</vt:lpstr>
      <vt:lpstr>Le temps</vt:lpstr>
      <vt:lpstr>Réévaluation de l’antibiothérapie prescrite</vt:lpstr>
      <vt:lpstr>Points clés</vt:lpstr>
      <vt:lpstr>L’antibiothérapie simplifiée</vt:lpstr>
      <vt:lpstr>-lactamines (1)</vt:lpstr>
      <vt:lpstr>-lactamines (2)</vt:lpstr>
      <vt:lpstr>-lactamines (3)</vt:lpstr>
      <vt:lpstr>Allergie bêta-lactamines</vt:lpstr>
      <vt:lpstr>MLS</vt:lpstr>
      <vt:lpstr>Quinolones</vt:lpstr>
      <vt:lpstr>Autres (1)</vt:lpstr>
      <vt:lpstr>Autres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771</cp:revision>
  <dcterms:created xsi:type="dcterms:W3CDTF">2010-11-21T17:00:31Z</dcterms:created>
  <dcterms:modified xsi:type="dcterms:W3CDTF">2018-04-04T12:42:59Z</dcterms:modified>
</cp:coreProperties>
</file>