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471" r:id="rId2"/>
    <p:sldId id="566" r:id="rId3"/>
    <p:sldId id="532" r:id="rId4"/>
    <p:sldId id="476" r:id="rId5"/>
    <p:sldId id="477" r:id="rId6"/>
    <p:sldId id="586" r:id="rId7"/>
    <p:sldId id="478" r:id="rId8"/>
    <p:sldId id="479" r:id="rId9"/>
    <p:sldId id="480" r:id="rId10"/>
    <p:sldId id="484" r:id="rId11"/>
    <p:sldId id="485" r:id="rId12"/>
    <p:sldId id="486" r:id="rId13"/>
    <p:sldId id="567" r:id="rId14"/>
    <p:sldId id="568" r:id="rId15"/>
    <p:sldId id="490" r:id="rId16"/>
    <p:sldId id="492" r:id="rId17"/>
    <p:sldId id="587" r:id="rId18"/>
    <p:sldId id="491" r:id="rId19"/>
    <p:sldId id="583" r:id="rId20"/>
    <p:sldId id="600" r:id="rId21"/>
    <p:sldId id="588" r:id="rId22"/>
    <p:sldId id="495" r:id="rId23"/>
    <p:sldId id="589" r:id="rId24"/>
    <p:sldId id="522" r:id="rId25"/>
    <p:sldId id="538" r:id="rId26"/>
    <p:sldId id="498" r:id="rId27"/>
    <p:sldId id="543" r:id="rId28"/>
    <p:sldId id="545" r:id="rId29"/>
    <p:sldId id="546" r:id="rId30"/>
    <p:sldId id="590" r:id="rId31"/>
    <p:sldId id="563" r:id="rId32"/>
    <p:sldId id="562" r:id="rId33"/>
    <p:sldId id="593" r:id="rId34"/>
    <p:sldId id="591" r:id="rId35"/>
    <p:sldId id="592" r:id="rId36"/>
    <p:sldId id="565" r:id="rId37"/>
    <p:sldId id="520" r:id="rId38"/>
    <p:sldId id="442" r:id="rId39"/>
    <p:sldId id="569" r:id="rId40"/>
    <p:sldId id="570" r:id="rId41"/>
    <p:sldId id="571" r:id="rId42"/>
    <p:sldId id="572" r:id="rId43"/>
    <p:sldId id="573" r:id="rId44"/>
    <p:sldId id="574" r:id="rId45"/>
    <p:sldId id="575" r:id="rId46"/>
    <p:sldId id="584" r:id="rId47"/>
    <p:sldId id="585" r:id="rId48"/>
    <p:sldId id="577" r:id="rId49"/>
    <p:sldId id="578" r:id="rId50"/>
    <p:sldId id="579" r:id="rId51"/>
    <p:sldId id="580" r:id="rId52"/>
    <p:sldId id="576" r:id="rId53"/>
    <p:sldId id="581" r:id="rId54"/>
    <p:sldId id="594" r:id="rId55"/>
    <p:sldId id="595" r:id="rId56"/>
    <p:sldId id="596" r:id="rId57"/>
    <p:sldId id="597" r:id="rId58"/>
    <p:sldId id="598" r:id="rId59"/>
    <p:sldId id="599" r:id="rId60"/>
    <p:sldId id="582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33"/>
    <a:srgbClr val="FF0000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0" autoAdjust="0"/>
    <p:restoredTop sz="94660" autoAdjust="0"/>
  </p:normalViewPr>
  <p:slideViewPr>
    <p:cSldViewPr>
      <p:cViewPr>
        <p:scale>
          <a:sx n="70" d="100"/>
          <a:sy n="70" d="100"/>
        </p:scale>
        <p:origin x="-53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Infections, et bactériémies sur cathéter central (par trimestre &amp; par 1000 J de KT)</a:t>
            </a:r>
          </a:p>
        </c:rich>
      </c:tx>
      <c:layout>
        <c:manualLayout>
          <c:xMode val="edge"/>
          <c:yMode val="edge"/>
          <c:x val="0.22734326600245927"/>
          <c:y val="3.6110712392146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8088112620255002E-2"/>
          <c:y val="6.1228062190822614E-2"/>
          <c:w val="0.92851173538677101"/>
          <c:h val="0.80303129319475663"/>
        </c:manualLayout>
      </c:layout>
      <c:lineChart>
        <c:grouping val="standard"/>
        <c:varyColors val="0"/>
        <c:ser>
          <c:idx val="0"/>
          <c:order val="0"/>
          <c:tx>
            <c:strRef>
              <c:f>courbes!$H$1</c:f>
              <c:strCache>
                <c:ptCount val="1"/>
                <c:pt idx="0">
                  <c:v>Infections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triangle"/>
            <c:size val="12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courbes!$F$2:$F$51</c:f>
              <c:strCache>
                <c:ptCount val="50"/>
                <c:pt idx="0">
                  <c:v>T4-2008</c:v>
                </c:pt>
                <c:pt idx="1">
                  <c:v>T1-2009</c:v>
                </c:pt>
                <c:pt idx="2">
                  <c:v>T2-2009</c:v>
                </c:pt>
                <c:pt idx="3">
                  <c:v>T3-2009</c:v>
                </c:pt>
                <c:pt idx="4">
                  <c:v>T4-2009</c:v>
                </c:pt>
                <c:pt idx="5">
                  <c:v>T1-2010</c:v>
                </c:pt>
                <c:pt idx="6">
                  <c:v>T2-2010</c:v>
                </c:pt>
                <c:pt idx="7">
                  <c:v>T3-2010</c:v>
                </c:pt>
                <c:pt idx="8">
                  <c:v>T4-2010</c:v>
                </c:pt>
                <c:pt idx="9">
                  <c:v>T1-2011</c:v>
                </c:pt>
                <c:pt idx="10">
                  <c:v>T2-2011</c:v>
                </c:pt>
                <c:pt idx="11">
                  <c:v>T3-2011</c:v>
                </c:pt>
                <c:pt idx="12">
                  <c:v>T4-2011</c:v>
                </c:pt>
                <c:pt idx="13">
                  <c:v>T1-2012</c:v>
                </c:pt>
                <c:pt idx="14">
                  <c:v>T2-2012</c:v>
                </c:pt>
                <c:pt idx="15">
                  <c:v>T3-2012</c:v>
                </c:pt>
                <c:pt idx="16">
                  <c:v>T4-2012</c:v>
                </c:pt>
                <c:pt idx="17">
                  <c:v>T1-2013</c:v>
                </c:pt>
                <c:pt idx="18">
                  <c:v>T2-2013</c:v>
                </c:pt>
                <c:pt idx="19">
                  <c:v>T3-2013</c:v>
                </c:pt>
                <c:pt idx="20">
                  <c:v>T4-2013</c:v>
                </c:pt>
                <c:pt idx="21">
                  <c:v>T1-2014</c:v>
                </c:pt>
                <c:pt idx="22">
                  <c:v>T2-2014</c:v>
                </c:pt>
                <c:pt idx="23">
                  <c:v>T3-2014</c:v>
                </c:pt>
                <c:pt idx="24">
                  <c:v>T4-2014</c:v>
                </c:pt>
                <c:pt idx="25">
                  <c:v>T1-2015</c:v>
                </c:pt>
                <c:pt idx="26">
                  <c:v>T2-2015</c:v>
                </c:pt>
                <c:pt idx="27">
                  <c:v>T3-2015</c:v>
                </c:pt>
                <c:pt idx="28">
                  <c:v>T4-2015</c:v>
                </c:pt>
                <c:pt idx="29">
                  <c:v>T1-2016</c:v>
                </c:pt>
                <c:pt idx="30">
                  <c:v>T2-2016</c:v>
                </c:pt>
                <c:pt idx="31">
                  <c:v>T3-2016</c:v>
                </c:pt>
                <c:pt idx="32">
                  <c:v>T4-2016</c:v>
                </c:pt>
                <c:pt idx="33">
                  <c:v>T1-2017</c:v>
                </c:pt>
                <c:pt idx="34">
                  <c:v>T2-2017</c:v>
                </c:pt>
                <c:pt idx="35">
                  <c:v>T3-2017</c:v>
                </c:pt>
                <c:pt idx="36">
                  <c:v>T4-2017</c:v>
                </c:pt>
                <c:pt idx="37">
                  <c:v>T1-2018</c:v>
                </c:pt>
                <c:pt idx="38">
                  <c:v>T2-2018</c:v>
                </c:pt>
                <c:pt idx="39">
                  <c:v>T3-2018</c:v>
                </c:pt>
                <c:pt idx="40">
                  <c:v>T4-2018</c:v>
                </c:pt>
                <c:pt idx="41">
                  <c:v>T1-2019</c:v>
                </c:pt>
                <c:pt idx="42">
                  <c:v>T2-2019</c:v>
                </c:pt>
                <c:pt idx="43">
                  <c:v>T3-2019</c:v>
                </c:pt>
                <c:pt idx="44">
                  <c:v>T4-2019</c:v>
                </c:pt>
                <c:pt idx="45">
                  <c:v>T1-2020</c:v>
                </c:pt>
                <c:pt idx="46">
                  <c:v>T2-2020</c:v>
                </c:pt>
                <c:pt idx="47">
                  <c:v>T3-2020</c:v>
                </c:pt>
                <c:pt idx="48">
                  <c:v>T4-2020</c:v>
                </c:pt>
                <c:pt idx="49">
                  <c:v>T1-2021</c:v>
                </c:pt>
              </c:strCache>
            </c:strRef>
          </c:cat>
          <c:val>
            <c:numRef>
              <c:f>courbes!$H$2:$H$51</c:f>
              <c:numCache>
                <c:formatCode>0.0</c:formatCode>
                <c:ptCount val="50"/>
                <c:pt idx="0">
                  <c:v>5.0632911392405067</c:v>
                </c:pt>
                <c:pt idx="1">
                  <c:v>1.7050298380221653</c:v>
                </c:pt>
                <c:pt idx="2">
                  <c:v>5.4585152838427948</c:v>
                </c:pt>
                <c:pt idx="3">
                  <c:v>1.3192612137203166</c:v>
                </c:pt>
                <c:pt idx="4">
                  <c:v>6.7950169875424686</c:v>
                </c:pt>
                <c:pt idx="5">
                  <c:v>4.3402777777777777</c:v>
                </c:pt>
                <c:pt idx="6">
                  <c:v>5.3050397877984086</c:v>
                </c:pt>
                <c:pt idx="7">
                  <c:v>4.9140049140049138</c:v>
                </c:pt>
                <c:pt idx="8">
                  <c:v>1.0741138560687433</c:v>
                </c:pt>
                <c:pt idx="9">
                  <c:v>2.8011204481792715</c:v>
                </c:pt>
                <c:pt idx="10">
                  <c:v>5.0556117290192111</c:v>
                </c:pt>
                <c:pt idx="11">
                  <c:v>0</c:v>
                </c:pt>
                <c:pt idx="12">
                  <c:v>0</c:v>
                </c:pt>
                <c:pt idx="13">
                  <c:v>1.0405827263267431</c:v>
                </c:pt>
                <c:pt idx="14">
                  <c:v>1.0131712259371835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1.1441647597254005</c:v>
                </c:pt>
                <c:pt idx="20">
                  <c:v>1.8433179723502304</c:v>
                </c:pt>
                <c:pt idx="21">
                  <c:v>1.8814675446848543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1.4727540500736376</c:v>
                </c:pt>
                <c:pt idx="26">
                  <c:v>0.91827364554637281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2.0491803278688527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83F-4287-B4D3-6C78197A493F}"/>
            </c:ext>
          </c:extLst>
        </c:ser>
        <c:ser>
          <c:idx val="1"/>
          <c:order val="1"/>
          <c:tx>
            <c:strRef>
              <c:f>courbes!$I$1</c:f>
              <c:strCache>
                <c:ptCount val="1"/>
                <c:pt idx="0">
                  <c:v>Bactériémies</c:v>
                </c:pt>
              </c:strCache>
            </c:strRef>
          </c:tx>
          <c:cat>
            <c:strRef>
              <c:f>courbes!$F$2:$F$51</c:f>
              <c:strCache>
                <c:ptCount val="50"/>
                <c:pt idx="0">
                  <c:v>T4-2008</c:v>
                </c:pt>
                <c:pt idx="1">
                  <c:v>T1-2009</c:v>
                </c:pt>
                <c:pt idx="2">
                  <c:v>T2-2009</c:v>
                </c:pt>
                <c:pt idx="3">
                  <c:v>T3-2009</c:v>
                </c:pt>
                <c:pt idx="4">
                  <c:v>T4-2009</c:v>
                </c:pt>
                <c:pt idx="5">
                  <c:v>T1-2010</c:v>
                </c:pt>
                <c:pt idx="6">
                  <c:v>T2-2010</c:v>
                </c:pt>
                <c:pt idx="7">
                  <c:v>T3-2010</c:v>
                </c:pt>
                <c:pt idx="8">
                  <c:v>T4-2010</c:v>
                </c:pt>
                <c:pt idx="9">
                  <c:v>T1-2011</c:v>
                </c:pt>
                <c:pt idx="10">
                  <c:v>T2-2011</c:v>
                </c:pt>
                <c:pt idx="11">
                  <c:v>T3-2011</c:v>
                </c:pt>
                <c:pt idx="12">
                  <c:v>T4-2011</c:v>
                </c:pt>
                <c:pt idx="13">
                  <c:v>T1-2012</c:v>
                </c:pt>
                <c:pt idx="14">
                  <c:v>T2-2012</c:v>
                </c:pt>
                <c:pt idx="15">
                  <c:v>T3-2012</c:v>
                </c:pt>
                <c:pt idx="16">
                  <c:v>T4-2012</c:v>
                </c:pt>
                <c:pt idx="17">
                  <c:v>T1-2013</c:v>
                </c:pt>
                <c:pt idx="18">
                  <c:v>T2-2013</c:v>
                </c:pt>
                <c:pt idx="19">
                  <c:v>T3-2013</c:v>
                </c:pt>
                <c:pt idx="20">
                  <c:v>T4-2013</c:v>
                </c:pt>
                <c:pt idx="21">
                  <c:v>T1-2014</c:v>
                </c:pt>
                <c:pt idx="22">
                  <c:v>T2-2014</c:v>
                </c:pt>
                <c:pt idx="23">
                  <c:v>T3-2014</c:v>
                </c:pt>
                <c:pt idx="24">
                  <c:v>T4-2014</c:v>
                </c:pt>
                <c:pt idx="25">
                  <c:v>T1-2015</c:v>
                </c:pt>
                <c:pt idx="26">
                  <c:v>T2-2015</c:v>
                </c:pt>
                <c:pt idx="27">
                  <c:v>T3-2015</c:v>
                </c:pt>
                <c:pt idx="28">
                  <c:v>T4-2015</c:v>
                </c:pt>
                <c:pt idx="29">
                  <c:v>T1-2016</c:v>
                </c:pt>
                <c:pt idx="30">
                  <c:v>T2-2016</c:v>
                </c:pt>
                <c:pt idx="31">
                  <c:v>T3-2016</c:v>
                </c:pt>
                <c:pt idx="32">
                  <c:v>T4-2016</c:v>
                </c:pt>
                <c:pt idx="33">
                  <c:v>T1-2017</c:v>
                </c:pt>
                <c:pt idx="34">
                  <c:v>T2-2017</c:v>
                </c:pt>
                <c:pt idx="35">
                  <c:v>T3-2017</c:v>
                </c:pt>
                <c:pt idx="36">
                  <c:v>T4-2017</c:v>
                </c:pt>
                <c:pt idx="37">
                  <c:v>T1-2018</c:v>
                </c:pt>
                <c:pt idx="38">
                  <c:v>T2-2018</c:v>
                </c:pt>
                <c:pt idx="39">
                  <c:v>T3-2018</c:v>
                </c:pt>
                <c:pt idx="40">
                  <c:v>T4-2018</c:v>
                </c:pt>
                <c:pt idx="41">
                  <c:v>T1-2019</c:v>
                </c:pt>
                <c:pt idx="42">
                  <c:v>T2-2019</c:v>
                </c:pt>
                <c:pt idx="43">
                  <c:v>T3-2019</c:v>
                </c:pt>
                <c:pt idx="44">
                  <c:v>T4-2019</c:v>
                </c:pt>
                <c:pt idx="45">
                  <c:v>T1-2020</c:v>
                </c:pt>
                <c:pt idx="46">
                  <c:v>T2-2020</c:v>
                </c:pt>
                <c:pt idx="47">
                  <c:v>T3-2020</c:v>
                </c:pt>
                <c:pt idx="48">
                  <c:v>T4-2020</c:v>
                </c:pt>
                <c:pt idx="49">
                  <c:v>T1-2021</c:v>
                </c:pt>
              </c:strCache>
            </c:strRef>
          </c:cat>
          <c:val>
            <c:numRef>
              <c:f>courbes!$I$2:$I$51</c:f>
              <c:numCache>
                <c:formatCode>0.0</c:formatCode>
                <c:ptCount val="50"/>
                <c:pt idx="0">
                  <c:v>1.6877637130801688</c:v>
                </c:pt>
                <c:pt idx="1">
                  <c:v>0.85251491901108267</c:v>
                </c:pt>
                <c:pt idx="2">
                  <c:v>2.1834061135371177</c:v>
                </c:pt>
                <c:pt idx="3">
                  <c:v>1.3192612137203166</c:v>
                </c:pt>
                <c:pt idx="4">
                  <c:v>0</c:v>
                </c:pt>
                <c:pt idx="5">
                  <c:v>0.86805555555555547</c:v>
                </c:pt>
                <c:pt idx="6">
                  <c:v>1.7683465959328026</c:v>
                </c:pt>
                <c:pt idx="7">
                  <c:v>2.4570024570024569</c:v>
                </c:pt>
                <c:pt idx="8">
                  <c:v>1.0741138560687433</c:v>
                </c:pt>
                <c:pt idx="9">
                  <c:v>0</c:v>
                </c:pt>
                <c:pt idx="10">
                  <c:v>0</c:v>
                </c:pt>
                <c:pt idx="11">
                  <c:v>1.4285714285714286</c:v>
                </c:pt>
                <c:pt idx="12">
                  <c:v>0</c:v>
                </c:pt>
                <c:pt idx="13">
                  <c:v>2.0811654526534862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2.1551724137931032</c:v>
                </c:pt>
                <c:pt idx="19">
                  <c:v>0</c:v>
                </c:pt>
                <c:pt idx="20">
                  <c:v>0.92165898617511521</c:v>
                </c:pt>
                <c:pt idx="21">
                  <c:v>0.94073377234242717</c:v>
                </c:pt>
                <c:pt idx="22">
                  <c:v>0</c:v>
                </c:pt>
                <c:pt idx="23">
                  <c:v>2.4721878862793569</c:v>
                </c:pt>
                <c:pt idx="24">
                  <c:v>2.1052631578947367</c:v>
                </c:pt>
                <c:pt idx="25">
                  <c:v>0.73637702503681879</c:v>
                </c:pt>
                <c:pt idx="26">
                  <c:v>0</c:v>
                </c:pt>
                <c:pt idx="27">
                  <c:v>0.9765625</c:v>
                </c:pt>
                <c:pt idx="28">
                  <c:v>1.392757660167131</c:v>
                </c:pt>
                <c:pt idx="29">
                  <c:v>0</c:v>
                </c:pt>
                <c:pt idx="30">
                  <c:v>1.1494252873563218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1.1806375442739079</c:v>
                </c:pt>
                <c:pt idx="37">
                  <c:v>0</c:v>
                </c:pt>
                <c:pt idx="38">
                  <c:v>1.1890606420927465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2.1834061135371177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1.1547344110854503</c:v>
                </c:pt>
                <c:pt idx="49">
                  <c:v>0.819000819000819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5C0-4437-A2A1-D60AE40B8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51104"/>
        <c:axId val="181553024"/>
      </c:lineChart>
      <c:catAx>
        <c:axId val="18155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1553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55302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1551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648469387545579"/>
          <c:y val="0.16540424435300805"/>
          <c:w val="0.17974132817634197"/>
          <c:h val="0.262660105113988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10876973978557"/>
          <c:y val="0.12341791222358371"/>
          <c:w val="0.7850687405754434"/>
          <c:h val="0.59177306630282445"/>
        </c:manualLayout>
      </c:layout>
      <c:lineChart>
        <c:grouping val="standard"/>
        <c:varyColors val="0"/>
        <c:ser>
          <c:idx val="0"/>
          <c:order val="0"/>
          <c:tx>
            <c:strRef>
              <c:f>ILC!$DK$10</c:f>
              <c:strCache>
                <c:ptCount val="1"/>
                <c:pt idx="0">
                  <c:v>Infections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(ILC!$DE$11:$DE$22;ILC!$DE$23;ILC!$DE$24)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(ILC!$DK$11:$DK$22;ILC!$DK$23;ILC!$DK$24)</c:f>
              <c:numCache>
                <c:formatCode>0.0</c:formatCode>
                <c:ptCount val="14"/>
                <c:pt idx="0">
                  <c:v>5.8694057226705798</c:v>
                </c:pt>
                <c:pt idx="1">
                  <c:v>3.7533512064343162</c:v>
                </c:pt>
                <c:pt idx="2">
                  <c:v>3.9721946375372399</c:v>
                </c:pt>
                <c:pt idx="3">
                  <c:v>2.0273694880892044</c:v>
                </c:pt>
                <c:pt idx="4">
                  <c:v>0.52029136316337155</c:v>
                </c:pt>
                <c:pt idx="5">
                  <c:v>0.98838645910551037</c:v>
                </c:pt>
                <c:pt idx="6">
                  <c:v>0.52069773496485283</c:v>
                </c:pt>
                <c:pt idx="7">
                  <c:v>0.71616137502984001</c:v>
                </c:pt>
                <c:pt idx="8">
                  <c:v>0</c:v>
                </c:pt>
                <c:pt idx="9">
                  <c:v>0</c:v>
                </c:pt>
                <c:pt idx="10">
                  <c:v>0.46620046620046618</c:v>
                </c:pt>
                <c:pt idx="11">
                  <c:v>0.46620046620046618</c:v>
                </c:pt>
                <c:pt idx="12">
                  <c:v>0</c:v>
                </c:pt>
                <c:pt idx="13" formatCode="General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F7-4A70-B5BB-20828FE754B0}"/>
            </c:ext>
          </c:extLst>
        </c:ser>
        <c:ser>
          <c:idx val="1"/>
          <c:order val="1"/>
          <c:tx>
            <c:strRef>
              <c:f>ILC!$DL$10</c:f>
              <c:strCache>
                <c:ptCount val="1"/>
                <c:pt idx="0">
                  <c:v>Bactériémies</c:v>
                </c:pt>
              </c:strCache>
            </c:strRef>
          </c:tx>
          <c:cat>
            <c:strRef>
              <c:f>(ILC!$DE$11:$DE$22;ILC!$DE$23;ILC!$DE$24)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(ILC!$DL$11:$DL$22;ILC!$DL$23;ILC!$DL$24)</c:f>
              <c:numCache>
                <c:formatCode>0.0</c:formatCode>
                <c:ptCount val="14"/>
                <c:pt idx="0">
                  <c:v>1.467351430667645</c:v>
                </c:pt>
                <c:pt idx="1">
                  <c:v>1.0723860589812333</c:v>
                </c:pt>
                <c:pt idx="2">
                  <c:v>1.4895729890764648</c:v>
                </c:pt>
                <c:pt idx="3" formatCode="0.00">
                  <c:v>0.25342118601115055</c:v>
                </c:pt>
                <c:pt idx="4" formatCode="0.00">
                  <c:v>0.52029136316337155</c:v>
                </c:pt>
                <c:pt idx="5" formatCode="0.00">
                  <c:v>0.7412898443291327</c:v>
                </c:pt>
                <c:pt idx="6" formatCode="0.00">
                  <c:v>1.3017443374121322</c:v>
                </c:pt>
                <c:pt idx="7" formatCode="0.00">
                  <c:v>0.71616137502984001</c:v>
                </c:pt>
                <c:pt idx="8" formatCode="0.00">
                  <c:v>0.25207965717166625</c:v>
                </c:pt>
                <c:pt idx="9" formatCode="0.00">
                  <c:v>0.26609898882384247</c:v>
                </c:pt>
                <c:pt idx="10" formatCode="0.00">
                  <c:v>0.46620046620046618</c:v>
                </c:pt>
                <c:pt idx="11" formatCode="0.00">
                  <c:v>0.46620046620046618</c:v>
                </c:pt>
                <c:pt idx="12" formatCode="0.00">
                  <c:v>0</c:v>
                </c:pt>
                <c:pt idx="13">
                  <c:v>0.47169811320754712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0F7-4A70-B5BB-20828FE75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339840"/>
        <c:axId val="222341376"/>
      </c:lineChart>
      <c:catAx>
        <c:axId val="22233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2234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234137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22339840"/>
        <c:crosses val="autoZero"/>
        <c:crossBetween val="between"/>
      </c:valAx>
      <c:spPr>
        <a:noFill/>
        <a:ln w="3175">
          <a:solidFill>
            <a:srgbClr val="0000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6651624199775745"/>
          <c:y val="5.6962113333961714E-2"/>
          <c:w val="0.31405227208044778"/>
          <c:h val="0.1672502829597179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74C997-629B-461D-B039-3FC3F5A71633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5F4F73-B667-433D-9A00-E8A6FF1DC3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7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7C053C-7FCF-4C3A-B3EE-2C3343A6AE6A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079361-1FDF-4393-9C52-D876E966D6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44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C57455-D528-4564-A7DC-6F4FADD3DA3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BB5D81-EA5A-4303-9B54-E8C43CC06EB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043EF632-83E6-48FD-97C0-9DB3DC810D15}" type="slidenum">
              <a:rPr lang="fr-FR" sz="1200">
                <a:latin typeface="Calibri" pitchFamily="34" charset="0"/>
              </a:rPr>
              <a:pPr algn="r"/>
              <a:t>27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2A0CDE-E1DD-4C0C-B3B0-5F49723F05F5}" type="slidenum">
              <a:rPr lang="fr-FR" sz="1200">
                <a:latin typeface="Calibri" pitchFamily="34" charset="0"/>
              </a:rPr>
              <a:pPr algn="r"/>
              <a:t>29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13B54-F3EC-493D-8D8B-A26460944392}" type="slidenum">
              <a:rPr lang="fr-FR" smtClean="0"/>
              <a:pPr>
                <a:defRPr/>
              </a:pPr>
              <a:t>50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17617-A367-497A-ACD8-EE7EB7B2E0A3}" type="slidenum">
              <a:rPr lang="fr-FR" smtClean="0"/>
              <a:pPr>
                <a:defRPr/>
              </a:pPr>
              <a:t>51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68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B2ED75-08ED-4877-BACE-043DF9E74BC6}" type="slidenum">
              <a:rPr lang="fr-F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75DE0-A072-4A11-A19B-6A8EA892294A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53D3-187A-4F46-A639-5DC7C97D884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A97D-725E-4342-B2CA-CA248854906D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0440-A81C-4B55-9B22-A106E60F61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4D76-2D74-43EF-8DD7-7F2830DD0873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7DEF7-FB38-4037-AEE7-D039BD8C0F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E8836-DD41-4F28-8E62-CF3382FBB6B3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1B673-AE1D-4553-80B3-18E4143A416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31358-FA55-4860-BA1E-289C5A46CC0E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BF773-899A-4FDA-B4DE-48A0ADFEDB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B8B47-EE64-465D-A0B5-2F0B7AC041C5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78FC3-F4ED-46EA-AAB7-8FC27418FD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rgbClr val="0033CC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 smtClean="0"/>
              <a:t>DUACAI </a:t>
            </a:r>
            <a:r>
              <a:rPr lang="fr-FR" dirty="0" smtClean="0"/>
              <a:t>16/12/2021</a:t>
            </a:r>
            <a:endParaRPr lang="fr-FR" dirty="0">
              <a:latin typeface="Lucida Sans Unicode" pitchFamily="34" charset="0"/>
            </a:endParaRPr>
          </a:p>
        </p:txBody>
      </p:sp>
      <p:sp>
        <p:nvSpPr>
          <p:cNvPr id="52227" name="Rectangle 10"/>
          <p:cNvSpPr>
            <a:spLocks noGrp="1"/>
          </p:cNvSpPr>
          <p:nvPr>
            <p:ph type="ctrTitle" idx="4294967295"/>
          </p:nvPr>
        </p:nvSpPr>
        <p:spPr>
          <a:xfrm>
            <a:off x="1331912" y="1052513"/>
            <a:ext cx="7272536" cy="792162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Infections sur cathéter vasculaire</a:t>
            </a:r>
            <a:endParaRPr lang="fr-FR" dirty="0" smtClean="0"/>
          </a:p>
        </p:txBody>
      </p:sp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500438"/>
            <a:ext cx="40671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3717032"/>
            <a:ext cx="381642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Dr S. </a:t>
            </a:r>
            <a:r>
              <a:rPr lang="fr-FR" sz="1600" b="1" dirty="0" err="1" smtClean="0">
                <a:solidFill>
                  <a:schemeClr val="bg1"/>
                </a:solidFill>
                <a:latin typeface="Calibri" pitchFamily="34" charset="0"/>
              </a:rPr>
              <a:t>Alfandari</a:t>
            </a:r>
          </a:p>
          <a:p>
            <a:pPr marL="1095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/>
            </a:pPr>
            <a:r>
              <a:rPr lang="fr-FR" sz="1600" dirty="0" smtClean="0">
                <a:solidFill>
                  <a:schemeClr val="bg1"/>
                </a:solidFill>
                <a:latin typeface="Calibri" pitchFamily="34" charset="0"/>
              </a:rPr>
              <a:t>Infectiologue et Hygiéniste, CH Tourcoing</a:t>
            </a:r>
            <a:endParaRPr lang="fr-FR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9" name="Picture 2" descr="GI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300" smtClean="0"/>
              <a:t>Hémocultures différentielles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smtClean="0"/>
              <a:t>Temps comparé de positivation des HC</a:t>
            </a:r>
          </a:p>
          <a:p>
            <a:pPr lvl="1" eaLnBrk="1" hangingPunct="1"/>
            <a:r>
              <a:rPr lang="fr-FR" sz="2200" smtClean="0"/>
              <a:t>Automates d’hémocultures notent l’heure de positivation des flacons en lecture optique</a:t>
            </a:r>
          </a:p>
          <a:p>
            <a:pPr lvl="1" eaLnBrk="1" hangingPunct="1"/>
            <a:r>
              <a:rPr lang="fr-FR" sz="2200" smtClean="0"/>
              <a:t>Si HC sur KT positive &gt; 2 heures avant HC périph</a:t>
            </a:r>
          </a:p>
          <a:p>
            <a:pPr lvl="2" eaLnBrk="1" hangingPunct="1"/>
            <a:r>
              <a:rPr lang="fr-FR" smtClean="0"/>
              <a:t>Infection sur KT</a:t>
            </a:r>
            <a:r>
              <a:rPr lang="fr-FR" b="1" smtClean="0"/>
              <a:t> </a:t>
            </a:r>
            <a:r>
              <a:rPr lang="fr-FR" smtClean="0"/>
              <a:t>(1-b)</a:t>
            </a:r>
          </a:p>
          <a:p>
            <a:pPr lvl="3" eaLnBrk="1" hangingPunct="1"/>
            <a:r>
              <a:rPr lang="fr-FR" sz="1800" smtClean="0"/>
              <a:t>Sensibilité = 91%</a:t>
            </a:r>
          </a:p>
          <a:p>
            <a:pPr lvl="3" eaLnBrk="1" hangingPunct="1"/>
            <a:r>
              <a:rPr lang="fr-FR" sz="1800" smtClean="0"/>
              <a:t>Spécificité = 94%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331913" y="5445125"/>
            <a:ext cx="1949450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>
                <a:solidFill>
                  <a:srgbClr val="0000CC"/>
                </a:solidFill>
                <a:latin typeface="Tahoma" pitchFamily="34" charset="0"/>
              </a:rPr>
              <a:t>Blot, Lancet 1999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700338" y="6021388"/>
            <a:ext cx="2054225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>
                <a:solidFill>
                  <a:srgbClr val="0000CC"/>
                </a:solidFill>
                <a:latin typeface="Tahoma" pitchFamily="34" charset="0"/>
              </a:rPr>
              <a:t>Raad, AIM, 2004</a:t>
            </a:r>
          </a:p>
        </p:txBody>
      </p:sp>
      <p:pic>
        <p:nvPicPr>
          <p:cNvPr id="28674" name="Picture 3" descr="tabl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HC différentielles</a:t>
            </a:r>
            <a:br>
              <a:rPr lang="fr-FR" smtClean="0"/>
            </a:br>
            <a:r>
              <a:rPr lang="fr-FR" smtClean="0"/>
              <a:t>Type de KT &amp; ATB préalable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Diagnostic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fr-FR" smtClean="0"/>
              <a:t>Définitions &amp; critères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/>
              <a:t>Suspicion d’infection 		</a:t>
            </a:r>
            <a:r>
              <a:rPr lang="fr-FR" sz="2400" b="1" dirty="0" smtClean="0">
                <a:solidFill>
                  <a:srgbClr val="FF0000"/>
                </a:solidFill>
              </a:rPr>
              <a:t>Avis d’Expert</a:t>
            </a:r>
          </a:p>
          <a:p>
            <a:pPr lvl="1"/>
            <a:r>
              <a:rPr lang="fr-FR" sz="1600" dirty="0" smtClean="0"/>
              <a:t>Signes </a:t>
            </a:r>
            <a:r>
              <a:rPr lang="fr-FR" sz="1600" dirty="0"/>
              <a:t>généraux d'inflammation </a:t>
            </a:r>
            <a:r>
              <a:rPr lang="fr-FR" sz="1600" dirty="0" smtClean="0"/>
              <a:t>aiguë apr</a:t>
            </a:r>
            <a:r>
              <a:rPr lang="fr-FR" sz="1600" dirty="0"/>
              <a:t>è</a:t>
            </a:r>
            <a:r>
              <a:rPr lang="fr-FR" sz="1600" dirty="0" smtClean="0"/>
              <a:t>s </a:t>
            </a:r>
            <a:r>
              <a:rPr lang="fr-FR" sz="1600" dirty="0"/>
              <a:t>la pose du </a:t>
            </a:r>
            <a:r>
              <a:rPr lang="fr-FR" sz="1600" dirty="0" smtClean="0"/>
              <a:t>KT </a:t>
            </a:r>
            <a:r>
              <a:rPr lang="fr-FR" sz="1600" dirty="0"/>
              <a:t>sans autre point d’appel </a:t>
            </a:r>
            <a:r>
              <a:rPr lang="fr-FR" sz="1600" dirty="0" smtClean="0"/>
              <a:t>infectieux </a:t>
            </a:r>
            <a:r>
              <a:rPr lang="fr-FR" sz="1600" dirty="0"/>
              <a:t>et sans cause non infectieuse </a:t>
            </a:r>
            <a:r>
              <a:rPr lang="fr-FR" sz="1600" dirty="0" smtClean="0"/>
              <a:t>probable</a:t>
            </a:r>
          </a:p>
          <a:p>
            <a:pPr lvl="1"/>
            <a:r>
              <a:rPr lang="fr-FR" sz="1600" dirty="0" smtClean="0"/>
              <a:t>Signes </a:t>
            </a:r>
            <a:r>
              <a:rPr lang="fr-FR" sz="1600" dirty="0"/>
              <a:t>locaux autour du cathéter (cellulite ou rougeur &gt; 0,5 cm de diamètre, </a:t>
            </a:r>
            <a:r>
              <a:rPr lang="fr-FR" sz="1600" dirty="0" smtClean="0"/>
              <a:t>tunnéllite, pus </a:t>
            </a:r>
            <a:r>
              <a:rPr lang="fr-FR" sz="1600" dirty="0"/>
              <a:t>au point de ponction ou </a:t>
            </a:r>
            <a:r>
              <a:rPr lang="fr-FR" sz="1600" dirty="0" smtClean="0"/>
              <a:t>abcès)</a:t>
            </a:r>
          </a:p>
          <a:p>
            <a:pPr lvl="1"/>
            <a:r>
              <a:rPr lang="fr-FR" sz="1600" dirty="0"/>
              <a:t>Hémoculture positive sans porte d'entrée </a:t>
            </a:r>
            <a:r>
              <a:rPr lang="fr-FR" sz="1600" dirty="0" smtClean="0"/>
              <a:t>certaine</a:t>
            </a:r>
          </a:p>
          <a:p>
            <a:r>
              <a:rPr lang="fr-FR" sz="2000" b="1" dirty="0" smtClean="0"/>
              <a:t>Infection non compliquée</a:t>
            </a:r>
          </a:p>
          <a:p>
            <a:pPr lvl="1"/>
            <a:r>
              <a:rPr lang="fr-FR" sz="1600" dirty="0" smtClean="0"/>
              <a:t>Apyrexie et HC négatives à 72 (hors matériel intra vasculaire, IE …)</a:t>
            </a:r>
          </a:p>
          <a:p>
            <a:r>
              <a:rPr lang="fr-FR" sz="2000" b="1" dirty="0" smtClean="0"/>
              <a:t>Bactériémie liée au KT</a:t>
            </a:r>
          </a:p>
          <a:p>
            <a:pPr lvl="1"/>
            <a:r>
              <a:rPr lang="fr-FR" sz="1600" dirty="0" smtClean="0"/>
              <a:t>HC+ dans les 48h autour du retrait du KT (ou suspicion)</a:t>
            </a:r>
          </a:p>
          <a:p>
            <a:pPr marL="392113" lvl="1" indent="0">
              <a:buNone/>
            </a:pPr>
            <a:r>
              <a:rPr lang="fr-FR" sz="1600" dirty="0" smtClean="0"/>
              <a:t>ET</a:t>
            </a:r>
          </a:p>
          <a:p>
            <a:pPr lvl="1"/>
            <a:r>
              <a:rPr lang="fr-FR" sz="1600" dirty="0" smtClean="0"/>
              <a:t>Soit même germe / site d’insertion, ou culture KT ≥ 10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ufc/ml</a:t>
            </a:r>
          </a:p>
          <a:p>
            <a:pPr lvl="1"/>
            <a:r>
              <a:rPr lang="fr-FR" sz="1600" dirty="0" smtClean="0"/>
              <a:t>Soit différentiel de pousse &gt; 2h en faveur HC/KT</a:t>
            </a:r>
          </a:p>
          <a:p>
            <a:r>
              <a:rPr lang="fr-FR" sz="2000" b="1" dirty="0" smtClean="0"/>
              <a:t>Bactériémie persistante:</a:t>
            </a:r>
          </a:p>
          <a:p>
            <a:pPr lvl="1"/>
            <a:r>
              <a:rPr lang="fr-FR" sz="1600" dirty="0" smtClean="0"/>
              <a:t>HC+ après 3j de TT adapté</a:t>
            </a:r>
          </a:p>
          <a:p>
            <a:pPr lvl="1"/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définitions importantes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853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00CC"/>
                </a:solidFill>
                <a:latin typeface="Tahoma" pitchFamily="34" charset="0"/>
              </a:rPr>
              <a:t>SRLF 2019</a:t>
            </a:r>
            <a:endParaRPr lang="fr-FR" sz="2000" dirty="0">
              <a:solidFill>
                <a:srgbClr val="0000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suite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-38100"/>
            <a:ext cx="45561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405204"/>
            <a:ext cx="56515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50"/>
            <a:ext cx="3492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8" y="0"/>
            <a:ext cx="4557712" cy="2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>
              <a:defRPr/>
            </a:pPr>
            <a:r>
              <a:rPr lang="fr-FR" smtClean="0"/>
              <a:t>Surveillance des ILC</a:t>
            </a:r>
          </a:p>
        </p:txBody>
      </p:sp>
      <p:sp>
        <p:nvSpPr>
          <p:cNvPr id="32770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68313" y="1557338"/>
            <a:ext cx="8201025" cy="3994150"/>
          </a:xfrm>
        </p:spPr>
        <p:txBody>
          <a:bodyPr/>
          <a:lstStyle/>
          <a:p>
            <a:pPr marL="273050" indent="-273050" eaLnBrk="1" hangingPunct="1"/>
            <a:r>
              <a:rPr lang="fr-FR" sz="2000" b="1" smtClean="0">
                <a:solidFill>
                  <a:srgbClr val="FF0000"/>
                </a:solidFill>
              </a:rPr>
              <a:t>Taux d’incidence: x </a:t>
            </a:r>
            <a:r>
              <a:rPr lang="fr-FR" sz="2000" smtClean="0">
                <a:solidFill>
                  <a:srgbClr val="FF0000"/>
                </a:solidFill>
              </a:rPr>
              <a:t>%</a:t>
            </a:r>
            <a:endParaRPr lang="fr-FR" sz="2000" b="1" smtClean="0">
              <a:solidFill>
                <a:srgbClr val="FF0000"/>
              </a:solidFill>
            </a:endParaRPr>
          </a:p>
          <a:p>
            <a:pPr marL="547688" lvl="1" indent="-273050" eaLnBrk="1" hangingPunct="1"/>
            <a:r>
              <a:rPr lang="fr-FR" sz="1800" b="1" smtClean="0"/>
              <a:t>nombre de nouveau cas d’infection sur CVC / nombre de patients ayant un CVC</a:t>
            </a:r>
          </a:p>
          <a:p>
            <a:pPr marL="273050" indent="-273050"/>
            <a:r>
              <a:rPr lang="fr-FR" sz="2100" smtClean="0"/>
              <a:t>Indicateur recommandé</a:t>
            </a:r>
          </a:p>
          <a:p>
            <a:pPr marL="547688" lvl="1" indent="-273050"/>
            <a:r>
              <a:rPr lang="fr-FR" sz="1800" b="1" smtClean="0">
                <a:solidFill>
                  <a:srgbClr val="FF0000"/>
                </a:solidFill>
              </a:rPr>
              <a:t>Densité d’incidence: x </a:t>
            </a:r>
            <a:r>
              <a:rPr lang="fr-FR" sz="1800" smtClean="0">
                <a:solidFill>
                  <a:srgbClr val="FF0000"/>
                </a:solidFill>
              </a:rPr>
              <a:t>‰ Jours KT</a:t>
            </a:r>
            <a:r>
              <a:rPr lang="fr-FR" sz="1800" smtClean="0">
                <a:solidFill>
                  <a:srgbClr val="0000CC"/>
                </a:solidFill>
              </a:rPr>
              <a:t>: taux rapporté à l’utilisation du dispositif</a:t>
            </a:r>
          </a:p>
          <a:p>
            <a:pPr marL="1096963" lvl="3">
              <a:buFont typeface="Wingdings 2" pitchFamily="18" charset="2"/>
              <a:buNone/>
            </a:pPr>
            <a:r>
              <a:rPr lang="fr-FR" sz="1600" smtClean="0"/>
              <a:t>Nombre de nouveaux cas d’ILC/période</a:t>
            </a:r>
          </a:p>
          <a:p>
            <a:pPr marL="822325" lvl="2">
              <a:buFont typeface="Wingdings 2" pitchFamily="18" charset="2"/>
              <a:buNone/>
            </a:pPr>
            <a:r>
              <a:rPr lang="fr-FR" sz="1800" smtClean="0"/>
              <a:t>	--------------------------------------------------- x 1000</a:t>
            </a:r>
          </a:p>
          <a:p>
            <a:pPr marL="1096963" lvl="3">
              <a:buFont typeface="Wingdings 2" pitchFamily="18" charset="2"/>
              <a:buNone/>
            </a:pPr>
            <a:r>
              <a:rPr lang="fr-FR" sz="1600" smtClean="0"/>
              <a:t>Total des journées de cathéter veineux central/période</a:t>
            </a:r>
            <a:endParaRPr lang="fr-FR" sz="1500" smtClean="0"/>
          </a:p>
          <a:p>
            <a:pPr marL="547688" lvl="1" indent="-273050"/>
            <a:r>
              <a:rPr lang="fr-FR" sz="1900" smtClean="0">
                <a:solidFill>
                  <a:srgbClr val="0000CC"/>
                </a:solidFill>
              </a:rPr>
              <a:t>2 cathéters posés pendant 5 jours (y compris en simultané)</a:t>
            </a:r>
          </a:p>
          <a:p>
            <a:pPr marL="547688" lvl="1" indent="-273050">
              <a:buFont typeface="Verdana" pitchFamily="34" charset="0"/>
              <a:buNone/>
            </a:pPr>
            <a:r>
              <a:rPr lang="fr-FR" sz="1900" smtClean="0">
                <a:solidFill>
                  <a:srgbClr val="0000CC"/>
                </a:solidFill>
              </a:rPr>
              <a:t>= 1 cathéter posé pendant 10j</a:t>
            </a:r>
          </a:p>
          <a:p>
            <a:pPr marL="547688" lvl="1" indent="-273050">
              <a:buFont typeface="Verdana" pitchFamily="34" charset="0"/>
              <a:buNone/>
            </a:pPr>
            <a:r>
              <a:rPr lang="fr-FR" sz="1900" smtClean="0">
                <a:solidFill>
                  <a:srgbClr val="0000CC"/>
                </a:solidFill>
              </a:rPr>
              <a:t>= 10 JKT</a:t>
            </a:r>
          </a:p>
          <a:p>
            <a:pPr marL="273050" indent="-273050"/>
            <a:r>
              <a:rPr lang="fr-FR" sz="2000" smtClean="0"/>
              <a:t>Suivi en infections/1000JKT ou bactériémies/1000JKT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Bactériémies / KT</a:t>
            </a:r>
          </a:p>
        </p:txBody>
      </p:sp>
      <p:sp>
        <p:nvSpPr>
          <p:cNvPr id="7577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628775"/>
            <a:ext cx="8229600" cy="49672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fr-FR" smtClean="0"/>
              <a:t>Revue 200 études prospectives: /1000 J KT</a:t>
            </a:r>
          </a:p>
          <a:p>
            <a:pPr lvl="1" eaLnBrk="1" hangingPunct="1">
              <a:defRPr/>
            </a:pPr>
            <a:r>
              <a:rPr lang="fr-FR" smtClean="0"/>
              <a:t>KT periph				0.5</a:t>
            </a:r>
          </a:p>
          <a:p>
            <a:pPr lvl="1" eaLnBrk="1" hangingPunct="1">
              <a:defRPr/>
            </a:pPr>
            <a:r>
              <a:rPr lang="fr-FR" smtClean="0"/>
              <a:t>KT arteriels			1.7</a:t>
            </a:r>
          </a:p>
          <a:p>
            <a:pPr lvl="1" eaLnBrk="1" hangingPunct="1">
              <a:defRPr/>
            </a:pPr>
            <a:r>
              <a:rPr lang="fr-FR" smtClean="0"/>
              <a:t>PICC				2.1</a:t>
            </a:r>
          </a:p>
          <a:p>
            <a:pPr lvl="1" eaLnBrk="1" hangingPunct="1">
              <a:defRPr/>
            </a:pPr>
            <a:r>
              <a:rPr lang="fr-FR" smtClean="0"/>
              <a:t>KT central courte durée		1.2 à 4.8	</a:t>
            </a:r>
          </a:p>
          <a:p>
            <a:pPr lvl="1" eaLnBrk="1" hangingPunct="1">
              <a:defRPr/>
            </a:pPr>
            <a:r>
              <a:rPr lang="fr-FR" smtClean="0"/>
              <a:t>KT manchon/tunnel		1.6</a:t>
            </a:r>
          </a:p>
          <a:p>
            <a:pPr lvl="1" eaLnBrk="1" hangingPunct="1">
              <a:defRPr/>
            </a:pPr>
            <a:r>
              <a:rPr lang="fr-FR" smtClean="0"/>
              <a:t>Hémodialyse courte durée		4.8</a:t>
            </a:r>
          </a:p>
          <a:p>
            <a:pPr lvl="1" eaLnBrk="1" hangingPunct="1">
              <a:defRPr/>
            </a:pPr>
            <a:r>
              <a:rPr lang="fr-FR" smtClean="0"/>
              <a:t>Hémodialyse manchon/tunnel	1.6</a:t>
            </a:r>
          </a:p>
          <a:p>
            <a:pPr lvl="1" eaLnBrk="1" hangingPunct="1">
              <a:defRPr/>
            </a:pPr>
            <a:r>
              <a:rPr lang="fr-FR" smtClean="0"/>
              <a:t>Chambres implantables		0.1</a:t>
            </a:r>
          </a:p>
          <a:p>
            <a:pPr lvl="1" eaLnBrk="1" hangingPunct="1">
              <a:defRPr/>
            </a:pPr>
            <a:endParaRPr lang="fr-FR"/>
          </a:p>
          <a:p>
            <a:pPr lvl="1" eaLnBrk="1" hangingPunct="1">
              <a:defRPr/>
            </a:pPr>
            <a:r>
              <a:rPr lang="fr-FR" smtClean="0"/>
              <a:t> </a:t>
            </a:r>
          </a:p>
          <a:p>
            <a:pPr>
              <a:defRPr/>
            </a:pPr>
            <a:r>
              <a:rPr lang="fr-FR"/>
              <a:t>Estimations </a:t>
            </a:r>
            <a:r>
              <a:rPr lang="fr-FR" smtClean="0"/>
              <a:t>2009 USA</a:t>
            </a:r>
            <a:endParaRPr lang="fr-FR"/>
          </a:p>
          <a:p>
            <a:pPr lvl="1">
              <a:defRPr/>
            </a:pPr>
            <a:r>
              <a:rPr lang="fr-FR"/>
              <a:t>En réa: 1,65/1000 JKT</a:t>
            </a:r>
          </a:p>
          <a:p>
            <a:pPr lvl="1">
              <a:defRPr/>
            </a:pPr>
            <a:r>
              <a:rPr lang="fr-FR"/>
              <a:t>Hors réa: 1,14</a:t>
            </a:r>
          </a:p>
          <a:p>
            <a:pPr lvl="1">
              <a:defRPr/>
            </a:pPr>
            <a:r>
              <a:rPr lang="fr-FR"/>
              <a:t>En hémodialyse: </a:t>
            </a:r>
            <a:r>
              <a:rPr lang="fr-FR" smtClean="0"/>
              <a:t>1,05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5219700" y="4508500"/>
            <a:ext cx="3146425" cy="40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000">
                <a:solidFill>
                  <a:srgbClr val="0000CC"/>
                </a:solidFill>
                <a:latin typeface="Tahoma" pitchFamily="34" charset="0"/>
              </a:rPr>
              <a:t>Maki Mayo Clin Proc, 2006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4500563" y="5573713"/>
            <a:ext cx="283210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CC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fr-FR"/>
              <a:t>Srinivasan MMWR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Réanimations: toutes IAS</a:t>
            </a:r>
          </a:p>
          <a:p>
            <a:pPr lvl="1"/>
            <a:r>
              <a:rPr lang="fr-FR" dirty="0" err="1" smtClean="0"/>
              <a:t>RéaREZO</a:t>
            </a:r>
            <a:r>
              <a:rPr lang="fr-FR" dirty="0" smtClean="0"/>
              <a:t>, suite de REA-RAISIN</a:t>
            </a:r>
          </a:p>
          <a:p>
            <a:pPr lvl="2"/>
            <a:r>
              <a:rPr lang="fr-FR" dirty="0" smtClean="0"/>
              <a:t>110 services en 2019</a:t>
            </a:r>
          </a:p>
          <a:p>
            <a:pPr lvl="2"/>
            <a:r>
              <a:rPr lang="fr-FR" dirty="0" smtClean="0"/>
              <a:t>Surveillance / 12mois</a:t>
            </a:r>
          </a:p>
          <a:p>
            <a:r>
              <a:rPr lang="fr-FR" dirty="0" smtClean="0"/>
              <a:t>Tous services: bactériémies</a:t>
            </a:r>
          </a:p>
          <a:p>
            <a:pPr lvl="1"/>
            <a:r>
              <a:rPr lang="fr-FR" dirty="0" smtClean="0"/>
              <a:t>SPIADI</a:t>
            </a:r>
          </a:p>
          <a:p>
            <a:pPr lvl="2"/>
            <a:r>
              <a:rPr lang="fr-FR" dirty="0" smtClean="0"/>
              <a:t>857 établissements en 2020</a:t>
            </a:r>
          </a:p>
          <a:p>
            <a:pPr lvl="2"/>
            <a:r>
              <a:rPr lang="fr-FR" dirty="0" smtClean="0"/>
              <a:t>Surveillance / 3mois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réseaux de surveillance avec données sur cathéters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53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dirty="0" smtClean="0"/>
              <a:t>Réseau REA-Raisin/</a:t>
            </a:r>
            <a:r>
              <a:rPr lang="fr-FR" dirty="0" err="1" smtClean="0"/>
              <a:t>Rezo</a:t>
            </a:r>
            <a:endParaRPr lang="fr-FR" dirty="0" smtClean="0"/>
          </a:p>
        </p:txBody>
      </p:sp>
      <p:sp>
        <p:nvSpPr>
          <p:cNvPr id="33794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74663" y="1844675"/>
            <a:ext cx="8201025" cy="3994150"/>
          </a:xfrm>
        </p:spPr>
        <p:txBody>
          <a:bodyPr/>
          <a:lstStyle/>
          <a:p>
            <a:pPr marL="273050" indent="-273050"/>
            <a:r>
              <a:rPr lang="fr-FR" smtClean="0"/>
              <a:t>Suivi multiples IN</a:t>
            </a:r>
          </a:p>
          <a:p>
            <a:pPr marL="547688" lvl="1" indent="-273050"/>
            <a:r>
              <a:rPr lang="fr-FR" sz="2200" smtClean="0">
                <a:solidFill>
                  <a:srgbClr val="0000CC"/>
                </a:solidFill>
              </a:rPr>
              <a:t>Facteurs de risques</a:t>
            </a:r>
          </a:p>
          <a:p>
            <a:pPr marL="822325" lvl="2"/>
            <a:r>
              <a:rPr lang="fr-FR" smtClean="0"/>
              <a:t>Comorbidité, sévérité, provenance</a:t>
            </a:r>
          </a:p>
          <a:p>
            <a:pPr marL="547688" lvl="1" indent="-273050"/>
            <a:r>
              <a:rPr lang="fr-FR" sz="2200" smtClean="0">
                <a:solidFill>
                  <a:srgbClr val="0000CC"/>
                </a:solidFill>
              </a:rPr>
              <a:t>Exposition et complication chaque CVC 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9363"/>
            <a:ext cx="64976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844" y="404813"/>
            <a:ext cx="1101244" cy="6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772816"/>
            <a:ext cx="3009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69165"/>
            <a:ext cx="1254125" cy="6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Résultats de la surveillance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4229"/>
              </p:ext>
            </p:extLst>
          </p:nvPr>
        </p:nvGraphicFramePr>
        <p:xfrm>
          <a:off x="1259632" y="1772816"/>
          <a:ext cx="6079096" cy="4754880"/>
        </p:xfrm>
        <a:graphic>
          <a:graphicData uri="http://schemas.openxmlformats.org/drawingml/2006/table">
            <a:tbl>
              <a:tblPr/>
              <a:tblGrid>
                <a:gridCol w="3262859"/>
                <a:gridCol w="1435328"/>
                <a:gridCol w="1380909"/>
              </a:tblGrid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Réa-REZO 2020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Rezo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Tourcoing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Services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82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Nb patients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30105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416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IGSII moyen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45,2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38,8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Décès (%)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17,7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12,7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Durée de séjour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10,8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Bactériémies acquises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4,3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4,6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PAVM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5,2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Portage BMR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9,7%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19,5%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Acquisition BMR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KT veineux central 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ILC / 1000 j CVC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0,6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0,3 (1)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Bactériémies/ 1000 j CVC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0,6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0,6 (2)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5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SRLF,</a:t>
            </a:r>
            <a:r>
              <a:rPr lang="fr-FR" b="1" dirty="0" smtClean="0"/>
              <a:t> Gestion des abords vasculaires en réanimation</a:t>
            </a:r>
            <a:r>
              <a:rPr lang="fr-FR" dirty="0" smtClean="0"/>
              <a:t>, RFE Avril 2019</a:t>
            </a:r>
          </a:p>
          <a:p>
            <a:pPr lvl="1"/>
            <a:r>
              <a:rPr lang="fr-FR" dirty="0" smtClean="0"/>
              <a:t>42 </a:t>
            </a:r>
            <a:r>
              <a:rPr lang="fr-FR" dirty="0" err="1" smtClean="0"/>
              <a:t>recos</a:t>
            </a:r>
            <a:r>
              <a:rPr lang="fr-FR" dirty="0" smtClean="0"/>
              <a:t> dont 9 pédiatriques</a:t>
            </a:r>
          </a:p>
          <a:p>
            <a:pPr lvl="1"/>
            <a:r>
              <a:rPr lang="fr-FR" dirty="0" smtClean="0"/>
              <a:t>18 sur prise en charge</a:t>
            </a:r>
          </a:p>
          <a:p>
            <a:r>
              <a:rPr lang="fr-FR" dirty="0" smtClean="0"/>
              <a:t>Un peu de:</a:t>
            </a:r>
          </a:p>
          <a:p>
            <a:pPr lvl="1"/>
            <a:r>
              <a:rPr lang="fr-FR" dirty="0" smtClean="0"/>
              <a:t>SPILF, </a:t>
            </a:r>
            <a:r>
              <a:rPr lang="fr-FR" dirty="0"/>
              <a:t>Durées des traitements anti-infectieux. Recommandations </a:t>
            </a:r>
            <a:r>
              <a:rPr lang="fr-FR" dirty="0" smtClean="0"/>
              <a:t>françaises </a:t>
            </a:r>
            <a:r>
              <a:rPr lang="fr-FR" dirty="0"/>
              <a:t>SPILF et GPIP, </a:t>
            </a:r>
            <a:r>
              <a:rPr lang="fr-FR" dirty="0" err="1" smtClean="0"/>
              <a:t>Gauzit</a:t>
            </a:r>
            <a:r>
              <a:rPr lang="fr-FR" dirty="0" smtClean="0"/>
              <a:t> et </a:t>
            </a:r>
            <a:r>
              <a:rPr lang="fr-FR" dirty="0" smtClean="0"/>
              <a:t>al, </a:t>
            </a:r>
            <a:r>
              <a:rPr lang="fr-FR" dirty="0" err="1" smtClean="0"/>
              <a:t>IDNow</a:t>
            </a:r>
            <a:r>
              <a:rPr lang="fr-FR" dirty="0" smtClean="0"/>
              <a:t> 2021</a:t>
            </a:r>
            <a:endParaRPr lang="fr-FR" dirty="0" smtClean="0"/>
          </a:p>
          <a:p>
            <a:r>
              <a:rPr lang="fr-FR" dirty="0" smtClean="0"/>
              <a:t>Un soupçon de:</a:t>
            </a:r>
          </a:p>
          <a:p>
            <a:pPr lvl="1"/>
            <a:r>
              <a:rPr lang="fr-FR" dirty="0" smtClean="0"/>
              <a:t>IDSA, Recommandations sur les ILC, </a:t>
            </a:r>
            <a:r>
              <a:rPr lang="fr-FR" dirty="0" err="1" smtClean="0"/>
              <a:t>Mermel</a:t>
            </a:r>
            <a:r>
              <a:rPr lang="fr-FR" dirty="0" smtClean="0"/>
              <a:t> et al. CID 2009</a:t>
            </a:r>
          </a:p>
          <a:p>
            <a:pPr lvl="1"/>
            <a:r>
              <a:rPr lang="fr-FR" dirty="0" smtClean="0"/>
              <a:t>HAS/SPILF/SRLF. Antibiothérapie des infections à entérobactéries et à </a:t>
            </a:r>
            <a:r>
              <a:rPr lang="fr-FR" i="1" dirty="0" smtClean="0"/>
              <a:t>P. </a:t>
            </a:r>
            <a:r>
              <a:rPr lang="fr-FR" i="1" dirty="0" err="1" smtClean="0"/>
              <a:t>aeruginosa</a:t>
            </a:r>
            <a:r>
              <a:rPr lang="fr-FR" dirty="0" smtClean="0"/>
              <a:t> chez l’adulte : place des carbapénèmes et de leurs alternatives. RBP 2019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On va parler de: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79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Compliqué 2020….	</a:t>
            </a:r>
            <a:r>
              <a:rPr lang="fr-FR" dirty="0" err="1" smtClean="0"/>
              <a:t>Rea-rezo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200800" cy="468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76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857 établissements et 9725 bactériémies associées aux soins</a:t>
            </a:r>
          </a:p>
          <a:p>
            <a:r>
              <a:rPr lang="fr-FR" dirty="0" smtClean="0"/>
              <a:t>30% liées à dispositif invasif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4000" dirty="0">
                <a:solidFill>
                  <a:srgbClr val="000000"/>
                </a:solidFill>
                <a:cs typeface="Times New Roman" pitchFamily="18" charset="0"/>
              </a:rPr>
              <a:t>SPIADI </a:t>
            </a:r>
            <a:r>
              <a:rPr lang="fr-FR" sz="4000" dirty="0" smtClean="0">
                <a:solidFill>
                  <a:srgbClr val="000000"/>
                </a:solidFill>
                <a:cs typeface="Times New Roman" pitchFamily="18" charset="0"/>
              </a:rPr>
              <a:t>2020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40249"/>
              </p:ext>
            </p:extLst>
          </p:nvPr>
        </p:nvGraphicFramePr>
        <p:xfrm>
          <a:off x="1547664" y="3501008"/>
          <a:ext cx="3950503" cy="290093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2584"/>
                <a:gridCol w="784625"/>
                <a:gridCol w="873603"/>
                <a:gridCol w="1079691"/>
              </a:tblGrid>
              <a:tr h="38633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2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Tourcoing</a:t>
                      </a:r>
                      <a:endParaRPr kumimoji="0" lang="fr-FR" sz="2000" b="1" u="none" strike="noStrike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CCI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CVC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PICC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CVP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397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CHD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Divers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KTA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Flèche droite 6"/>
          <p:cNvSpPr/>
          <p:nvPr/>
        </p:nvSpPr>
        <p:spPr>
          <a:xfrm>
            <a:off x="5436096" y="4077072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228184" y="38610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4 acquis dans l’hôpital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4 / soins de ville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 de courbes de suivi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0047"/>
            <a:ext cx="3888432" cy="273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637474"/>
              </p:ext>
            </p:extLst>
          </p:nvPr>
        </p:nvGraphicFramePr>
        <p:xfrm>
          <a:off x="251520" y="1387892"/>
          <a:ext cx="8496944" cy="257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541373"/>
              </p:ext>
            </p:extLst>
          </p:nvPr>
        </p:nvGraphicFramePr>
        <p:xfrm>
          <a:off x="4499992" y="3789040"/>
          <a:ext cx="4032448" cy="293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aux autres services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0107"/>
            <a:ext cx="6624736" cy="499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Microbiologie des BLC</a:t>
            </a:r>
            <a:br>
              <a:rPr lang="fr-FR" dirty="0" smtClean="0"/>
            </a:br>
            <a:r>
              <a:rPr lang="fr-FR" sz="3200" dirty="0" smtClean="0"/>
              <a:t>Chiffres réseaux et chiffres locaux</a:t>
            </a:r>
            <a:endParaRPr lang="fr-FR" dirty="0" smtClean="0"/>
          </a:p>
        </p:txBody>
      </p:sp>
      <p:pic>
        <p:nvPicPr>
          <p:cNvPr id="3891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034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57308"/>
              </p:ext>
            </p:extLst>
          </p:nvPr>
        </p:nvGraphicFramePr>
        <p:xfrm>
          <a:off x="1547813" y="1844675"/>
          <a:ext cx="4217608" cy="4358397"/>
        </p:xfrm>
        <a:graphic>
          <a:graphicData uri="http://schemas.openxmlformats.org/drawingml/2006/table">
            <a:tbl>
              <a:tblPr/>
              <a:tblGrid>
                <a:gridCol w="1971993"/>
                <a:gridCol w="981521"/>
                <a:gridCol w="1264094"/>
              </a:tblGrid>
              <a:tr h="792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SPIADI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Tourcoing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 aureus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Enterobactéries</a:t>
                      </a:r>
                      <a:endParaRPr kumimoji="0" lang="fr-F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22% </a:t>
                      </a:r>
                      <a:endParaRPr kumimoji="0" lang="fr-FR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P. aeruginosa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Candida spp.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Entérocoques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Pseudomonas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Autres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Conséquences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234" y="1423926"/>
            <a:ext cx="76866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372225" y="6488113"/>
            <a:ext cx="2268538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+mj-lt"/>
              </a:rPr>
              <a:t>Brun Buisson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Facteurs de risques</a:t>
            </a:r>
          </a:p>
        </p:txBody>
      </p:sp>
      <p:sp>
        <p:nvSpPr>
          <p:cNvPr id="40962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Liés aux patients :</a:t>
            </a:r>
          </a:p>
          <a:p>
            <a:pPr lvl="1"/>
            <a:r>
              <a:rPr lang="fr-FR" dirty="0" smtClean="0"/>
              <a:t>sexe masculin</a:t>
            </a:r>
          </a:p>
          <a:p>
            <a:pPr lvl="1"/>
            <a:r>
              <a:rPr lang="fr-FR" dirty="0" smtClean="0"/>
              <a:t>Immunodépression</a:t>
            </a:r>
          </a:p>
          <a:p>
            <a:pPr lvl="1"/>
            <a:r>
              <a:rPr lang="fr-FR" dirty="0" smtClean="0"/>
              <a:t>Neutropénie</a:t>
            </a:r>
          </a:p>
          <a:p>
            <a:pPr lvl="1"/>
            <a:r>
              <a:rPr lang="fr-FR" dirty="0" smtClean="0"/>
              <a:t>petit poids de naissance </a:t>
            </a:r>
          </a:p>
          <a:p>
            <a:pPr lvl="1"/>
            <a:r>
              <a:rPr lang="fr-FR" dirty="0" smtClean="0"/>
              <a:t>grande densité des soins</a:t>
            </a:r>
          </a:p>
          <a:p>
            <a:pPr lvl="1"/>
            <a:r>
              <a:rPr lang="fr-FR" dirty="0" smtClean="0"/>
              <a:t>Hospitalisation prolongée avant pose</a:t>
            </a:r>
          </a:p>
          <a:p>
            <a:r>
              <a:rPr lang="fr-FR" dirty="0" smtClean="0"/>
              <a:t>Liés à la pose :</a:t>
            </a:r>
          </a:p>
          <a:p>
            <a:pPr lvl="1"/>
            <a:r>
              <a:rPr lang="fr-FR" dirty="0" smtClean="0"/>
              <a:t>matériaux: polyuréthanes et silicone &gt; PVC.</a:t>
            </a:r>
          </a:p>
          <a:p>
            <a:pPr lvl="1"/>
            <a:r>
              <a:rPr lang="fr-FR" dirty="0" smtClean="0"/>
              <a:t>site d'insertion : </a:t>
            </a:r>
          </a:p>
          <a:p>
            <a:pPr lvl="2"/>
            <a:r>
              <a:rPr lang="fr-FR" dirty="0" smtClean="0"/>
              <a:t>Fémoral et </a:t>
            </a:r>
            <a:r>
              <a:rPr lang="fr-FR" dirty="0" err="1" smtClean="0"/>
              <a:t>jug</a:t>
            </a:r>
            <a:r>
              <a:rPr lang="fr-FR" dirty="0" smtClean="0"/>
              <a:t> interne &gt; sous-clavière</a:t>
            </a:r>
          </a:p>
          <a:p>
            <a:pPr marL="630238" lvl="2" indent="0">
              <a:buNone/>
            </a:pPr>
            <a:r>
              <a:rPr lang="fr-FR" dirty="0" smtClean="0"/>
              <a:t>	(données pré </a:t>
            </a:r>
            <a:r>
              <a:rPr lang="fr-FR" dirty="0" err="1" smtClean="0"/>
              <a:t>echo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Condition d’asepsie chirurgicale</a:t>
            </a:r>
          </a:p>
          <a:p>
            <a:pPr lvl="1"/>
            <a:r>
              <a:rPr lang="fr-FR" dirty="0" smtClean="0"/>
              <a:t>Forte colonisation sur site de pose</a:t>
            </a:r>
          </a:p>
        </p:txBody>
      </p:sp>
      <p:sp>
        <p:nvSpPr>
          <p:cNvPr id="40963" name="Rectangle 1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Liés à l’utilisation </a:t>
            </a:r>
          </a:p>
          <a:p>
            <a:pPr lvl="1"/>
            <a:r>
              <a:rPr lang="fr-FR" dirty="0" smtClean="0"/>
              <a:t>Nutrition parentérale</a:t>
            </a:r>
          </a:p>
          <a:p>
            <a:pPr lvl="1"/>
            <a:r>
              <a:rPr lang="fr-FR" dirty="0" smtClean="0"/>
              <a:t>Manipulations de la ligne veineuse</a:t>
            </a:r>
          </a:p>
          <a:p>
            <a:pPr lvl="1"/>
            <a:r>
              <a:rPr lang="fr-FR" dirty="0" smtClean="0"/>
              <a:t>Durée du cathétérisme </a:t>
            </a:r>
          </a:p>
          <a:p>
            <a:pPr lvl="2"/>
            <a:r>
              <a:rPr lang="fr-FR" dirty="0" smtClean="0"/>
              <a:t>Risque instantané non constant</a:t>
            </a:r>
          </a:p>
          <a:p>
            <a:pPr lvl="1"/>
            <a:r>
              <a:rPr lang="fr-FR" dirty="0" smtClean="0"/>
              <a:t>AB pendant la durée d’insertion protecteurs.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fr-FR" smtClean="0"/>
              <a:t>Prévention des infections de CVC</a:t>
            </a: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lvl="2">
              <a:lnSpc>
                <a:spcPct val="80000"/>
              </a:lnSpc>
            </a:pPr>
            <a:r>
              <a:rPr lang="fr-FR" sz="1900" dirty="0" smtClean="0"/>
              <a:t>SFAR </a:t>
            </a:r>
            <a:r>
              <a:rPr lang="fr-FR" sz="1900" dirty="0" err="1" smtClean="0"/>
              <a:t>echo</a:t>
            </a:r>
            <a:r>
              <a:rPr lang="fr-FR" sz="1900" dirty="0" smtClean="0"/>
              <a:t>/</a:t>
            </a:r>
            <a:r>
              <a:rPr lang="fr-FR" sz="1900" dirty="0" err="1" smtClean="0"/>
              <a:t>kt</a:t>
            </a:r>
            <a:r>
              <a:rPr lang="fr-FR" sz="1900" dirty="0" smtClean="0"/>
              <a:t> 2014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SRLF/SFAR </a:t>
            </a:r>
            <a:r>
              <a:rPr lang="fr-FR" sz="1900" dirty="0" err="1"/>
              <a:t>prev</a:t>
            </a:r>
            <a:r>
              <a:rPr lang="fr-FR" sz="1900" dirty="0"/>
              <a:t> IN Réa 2008</a:t>
            </a:r>
          </a:p>
          <a:p>
            <a:pPr lvl="2">
              <a:lnSpc>
                <a:spcPct val="80000"/>
              </a:lnSpc>
            </a:pPr>
            <a:r>
              <a:rPr lang="fr-FR" sz="1900" dirty="0"/>
              <a:t>HCSP surveillance et prévention des IAS 2010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SF2H </a:t>
            </a:r>
            <a:r>
              <a:rPr lang="fr-FR" sz="1900" dirty="0"/>
              <a:t>(CCI) </a:t>
            </a:r>
            <a:r>
              <a:rPr lang="fr-FR" sz="1900" dirty="0" smtClean="0"/>
              <a:t>2011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SF2H (PICC) 2013 </a:t>
            </a:r>
            <a:endParaRPr lang="fr-FR" sz="1900" dirty="0"/>
          </a:p>
          <a:p>
            <a:pPr marL="0" indent="0" algn="ctr" eaLnBrk="1" hangingPunct="1">
              <a:buFont typeface="Wingdings 3" pitchFamily="18" charset="2"/>
              <a:buNone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u contenu 2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4594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300" dirty="0" smtClean="0"/>
              <a:t>Organisation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Formation et évaluation périodique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Limiter les indications et enlever KT inutiles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Suivre taux d’ILC et BLC/ 1000 JKT</a:t>
            </a:r>
          </a:p>
          <a:p>
            <a:pPr>
              <a:lnSpc>
                <a:spcPct val="80000"/>
              </a:lnSpc>
            </a:pPr>
            <a:r>
              <a:rPr lang="fr-FR" sz="2300" dirty="0" smtClean="0"/>
              <a:t>Préparation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Habillage/asepsie chirurgical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Hygiène des mains: pose, pansements, manipulations</a:t>
            </a:r>
          </a:p>
          <a:p>
            <a:pPr>
              <a:lnSpc>
                <a:spcPct val="80000"/>
              </a:lnSpc>
            </a:pPr>
            <a:r>
              <a:rPr lang="fr-FR" sz="2300" dirty="0" smtClean="0"/>
              <a:t>Pose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Check-list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Remplacer KT posé dans de mauvaises conditions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Pas de changement systématique du KT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Changement sur guide:  Même </a:t>
            </a:r>
            <a:r>
              <a:rPr lang="fr-FR" sz="2000" dirty="0" err="1"/>
              <a:t>aseptie</a:t>
            </a:r>
            <a:r>
              <a:rPr lang="fr-FR" sz="2000" dirty="0"/>
              <a:t> que pose initiale</a:t>
            </a:r>
          </a:p>
          <a:p>
            <a:pPr lvl="2">
              <a:lnSpc>
                <a:spcPct val="80000"/>
              </a:lnSpc>
            </a:pPr>
            <a:r>
              <a:rPr lang="fr-FR" sz="1800" dirty="0"/>
              <a:t>Pas en cas d'infection (indication "mécanique« )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Eviter fémorale, préférer sous </a:t>
            </a:r>
            <a:r>
              <a:rPr lang="fr-FR" sz="2000" dirty="0" err="1" smtClean="0"/>
              <a:t>clavière</a:t>
            </a:r>
            <a:endParaRPr lang="fr-FR" sz="2000" dirty="0" smtClean="0"/>
          </a:p>
          <a:p>
            <a:pPr lvl="1">
              <a:lnSpc>
                <a:spcPct val="80000"/>
              </a:lnSpc>
            </a:pPr>
            <a:r>
              <a:rPr lang="fr-FR" sz="2000" dirty="0" smtClean="0"/>
              <a:t>Pose </a:t>
            </a:r>
            <a:r>
              <a:rPr lang="fr-FR" sz="2000" dirty="0" err="1" smtClean="0"/>
              <a:t>échoguidée</a:t>
            </a:r>
            <a:r>
              <a:rPr lang="fr-FR" sz="2000" dirty="0" smtClean="0"/>
              <a:t> suggérée</a:t>
            </a:r>
          </a:p>
          <a:p>
            <a:pPr>
              <a:lnSpc>
                <a:spcPct val="80000"/>
              </a:lnSpc>
            </a:pPr>
            <a:endParaRPr lang="fr-FR" sz="2300" dirty="0" smtClean="0"/>
          </a:p>
        </p:txBody>
      </p:sp>
      <p:sp>
        <p:nvSpPr>
          <p:cNvPr id="91139" name="Titre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Mesures recommandées en France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09" y="1052736"/>
            <a:ext cx="3578935" cy="217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Pansement stérile transparent semi perméable</a:t>
            </a:r>
          </a:p>
          <a:p>
            <a:pPr lvl="1"/>
            <a:r>
              <a:rPr lang="fr-FR" smtClean="0"/>
              <a:t>Changement uniquement si décollé ou souillé</a:t>
            </a:r>
          </a:p>
          <a:p>
            <a:r>
              <a:rPr lang="fr-FR" smtClean="0"/>
              <a:t>Contrôle visuel ou palpation 1/j</a:t>
            </a:r>
          </a:p>
          <a:p>
            <a:pPr lvl="1"/>
            <a:r>
              <a:rPr lang="fr-FR" smtClean="0"/>
              <a:t>Configuration: Minimiser raccords/voies d’accès</a:t>
            </a:r>
          </a:p>
          <a:p>
            <a:r>
              <a:rPr lang="fr-FR" smtClean="0"/>
              <a:t>Limitation manipulations et ouvertures de voie</a:t>
            </a:r>
          </a:p>
          <a:p>
            <a:pPr lvl="1"/>
            <a:r>
              <a:rPr lang="fr-FR" smtClean="0"/>
              <a:t>Notion de système clos</a:t>
            </a:r>
          </a:p>
          <a:p>
            <a:pPr lvl="1"/>
            <a:r>
              <a:rPr lang="fr-FR" smtClean="0"/>
              <a:t>Avant manipulation: désinf embouts/robinets</a:t>
            </a:r>
          </a:p>
          <a:p>
            <a:r>
              <a:rPr lang="fr-FR" smtClean="0"/>
              <a:t>Changement des tubulures apres chaque transfusion et dans les 24h suivant produits lipidiques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Entretien et manipulations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Périphériques</a:t>
            </a:r>
            <a:endParaRPr lang="en-US" dirty="0" smtClean="0"/>
          </a:p>
          <a:p>
            <a:r>
              <a:rPr lang="en-US" dirty="0" err="1" smtClean="0"/>
              <a:t>Centraux</a:t>
            </a:r>
            <a:r>
              <a:rPr lang="en-US" dirty="0" smtClean="0"/>
              <a:t> c</a:t>
            </a:r>
            <a:r>
              <a:rPr lang="fr-FR" dirty="0" err="1" smtClean="0"/>
              <a:t>ourte</a:t>
            </a:r>
            <a:r>
              <a:rPr lang="fr-FR" dirty="0" smtClean="0"/>
              <a:t> durée 		</a:t>
            </a:r>
          </a:p>
          <a:p>
            <a:pPr lvl="1"/>
            <a:r>
              <a:rPr lang="fr-FR" dirty="0" smtClean="0"/>
              <a:t>réanimation, dialyse, traitement intraveineux de courte 	durée</a:t>
            </a:r>
          </a:p>
          <a:p>
            <a:r>
              <a:rPr lang="fr-FR" dirty="0" smtClean="0"/>
              <a:t>Longue durée </a:t>
            </a:r>
          </a:p>
          <a:p>
            <a:pPr lvl="1"/>
            <a:r>
              <a:rPr lang="fr-FR" dirty="0" smtClean="0"/>
              <a:t>chambre implantable, cathéter </a:t>
            </a:r>
            <a:r>
              <a:rPr lang="fr-FR" dirty="0" err="1" smtClean="0"/>
              <a:t>tunnéllisé</a:t>
            </a:r>
            <a:endParaRPr lang="fr-FR" dirty="0" smtClean="0"/>
          </a:p>
          <a:p>
            <a:pPr lvl="1"/>
            <a:r>
              <a:rPr lang="fr-FR" dirty="0" smtClean="0"/>
              <a:t>chimiothérapie, nutrition</a:t>
            </a:r>
          </a:p>
          <a:p>
            <a:r>
              <a:rPr lang="fr-FR" dirty="0" smtClean="0"/>
              <a:t>PICC:</a:t>
            </a:r>
          </a:p>
          <a:p>
            <a:pPr lvl="1"/>
            <a:r>
              <a:rPr lang="fr-FR" dirty="0" smtClean="0"/>
              <a:t>Cathéter central à insertion périphérique</a:t>
            </a:r>
          </a:p>
          <a:p>
            <a:endParaRPr lang="fr-F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cathéters</a:t>
            </a:r>
            <a:endParaRPr lang="fr-FR" dirty="0"/>
          </a:p>
        </p:txBody>
      </p:sp>
      <p:pic>
        <p:nvPicPr>
          <p:cNvPr id="37890" name="Picture 2" descr="http://www.afphb.be/doc/afphb/implants/lienshtm/imp/img/vascu/F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80728"/>
            <a:ext cx="1422940" cy="18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www.ecole-de-la-denutrition.com/wp-content/uploads/2014/10/cancer-nutrition-parenterale-voie-veineuse-centr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361011" cy="21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ortacath_and_10_cent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89" y="5433392"/>
            <a:ext cx="864443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ortacath_chest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1206" y="5224112"/>
            <a:ext cx="2268029" cy="15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ull-size image (31 K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1630" y="836712"/>
            <a:ext cx="1665066" cy="15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005263"/>
            <a:ext cx="261302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484313"/>
            <a:ext cx="305911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Rectangle 7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Eponges/pansements à la chlorexhidine</a:t>
            </a:r>
          </a:p>
        </p:txBody>
      </p:sp>
      <p:sp>
        <p:nvSpPr>
          <p:cNvPr id="99333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000" smtClean="0"/>
              <a:t>Eponge (biopatch)</a:t>
            </a:r>
          </a:p>
          <a:p>
            <a:pPr lvl="1" eaLnBrk="1" hangingPunct="1"/>
            <a:r>
              <a:rPr lang="fr-FR" sz="1800" smtClean="0"/>
              <a:t>IC:	baisse de 1,4 à 0,6/1000JKT</a:t>
            </a:r>
          </a:p>
          <a:p>
            <a:pPr lvl="1" eaLnBrk="1" hangingPunct="1"/>
            <a:r>
              <a:rPr lang="fr-FR" sz="1800" smtClean="0"/>
              <a:t>Bactériémies/KT: baisse de 1,3 à 0,4/1000JKT</a:t>
            </a:r>
          </a:p>
          <a:p>
            <a:pPr lvl="1" eaLnBrk="1" hangingPunct="1"/>
            <a:endParaRPr lang="fr-FR" sz="1800" smtClean="0"/>
          </a:p>
          <a:p>
            <a:pPr lvl="1" eaLnBrk="1" hangingPunct="1"/>
            <a:endParaRPr lang="fr-FR" sz="1800" smtClean="0"/>
          </a:p>
          <a:p>
            <a:pPr eaLnBrk="1" hangingPunct="1"/>
            <a:r>
              <a:rPr lang="fr-FR" sz="2000" smtClean="0"/>
              <a:t>Pansement (tegaderm gel)</a:t>
            </a:r>
          </a:p>
          <a:p>
            <a:pPr lvl="1" eaLnBrk="1" hangingPunct="1"/>
            <a:r>
              <a:rPr lang="fr-FR" sz="1800" smtClean="0"/>
              <a:t>IC:	baisse de 2,1 à 0,7/1000JKT</a:t>
            </a:r>
          </a:p>
          <a:p>
            <a:pPr lvl="1" eaLnBrk="1" hangingPunct="1"/>
            <a:r>
              <a:rPr lang="fr-FR" sz="1800" smtClean="0"/>
              <a:t>Bactériémies/KT: baisse de 1,3 à 0,5/1000JKT</a:t>
            </a:r>
          </a:p>
          <a:p>
            <a:pPr eaLnBrk="1" hangingPunct="1"/>
            <a:endParaRPr lang="fr-FR" sz="2000" smtClean="0"/>
          </a:p>
          <a:p>
            <a:pPr eaLnBrk="1" hangingPunct="1"/>
            <a:endParaRPr lang="fr-FR" sz="2000" smtClean="0"/>
          </a:p>
        </p:txBody>
      </p:sp>
      <p:pic>
        <p:nvPicPr>
          <p:cNvPr id="993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3013"/>
            <a:ext cx="10429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Rectangle 6"/>
          <p:cNvSpPr>
            <a:spLocks noChangeArrowheads="1"/>
          </p:cNvSpPr>
          <p:nvPr/>
        </p:nvSpPr>
        <p:spPr bwMode="auto">
          <a:xfrm>
            <a:off x="3500438" y="2997200"/>
            <a:ext cx="1808162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>
                <a:latin typeface="Calibri" pitchFamily="34" charset="0"/>
              </a:rPr>
              <a:t>Timsit Jama 2009</a:t>
            </a:r>
          </a:p>
        </p:txBody>
      </p:sp>
      <p:pic>
        <p:nvPicPr>
          <p:cNvPr id="9933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702175"/>
            <a:ext cx="27781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03575" y="5349875"/>
            <a:ext cx="210502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>
                <a:latin typeface="Calibri" pitchFamily="34" charset="0"/>
              </a:rPr>
              <a:t>Timsit AJRCCM 2012</a:t>
            </a:r>
          </a:p>
        </p:txBody>
      </p:sp>
    </p:spTree>
    <p:extLst>
      <p:ext uri="{BB962C8B-B14F-4D97-AF65-F5344CB8AC3E}">
        <p14:creationId xmlns:p14="http://schemas.microsoft.com/office/powerpoint/2010/main" val="20055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Chlorhexidine à 2%</a:t>
            </a:r>
            <a:endParaRPr lang="fr-FR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89" y="2184586"/>
            <a:ext cx="4416741" cy="36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025672" y="6292358"/>
            <a:ext cx="2881313" cy="376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Mimoz</a:t>
            </a:r>
            <a:r>
              <a:rPr lang="fr-FR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Lancet, 2015</a:t>
            </a:r>
            <a:endParaRPr lang="fr-FR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28" y="2492896"/>
            <a:ext cx="1728192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457200" y="1916832"/>
            <a:ext cx="8229600" cy="4090268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rgbClr val="0033CC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2000" dirty="0" smtClean="0"/>
              <a:t>Étude CLEAN</a:t>
            </a:r>
          </a:p>
          <a:p>
            <a:pPr lvl="1"/>
            <a:r>
              <a:rPr lang="fr-FR" sz="1800" dirty="0" smtClean="0"/>
              <a:t>Essai randomisé dans 11 réanimations </a:t>
            </a:r>
          </a:p>
          <a:p>
            <a:r>
              <a:rPr lang="fr-FR" sz="2000" dirty="0" smtClean="0"/>
              <a:t>4 bras</a:t>
            </a:r>
          </a:p>
          <a:p>
            <a:pPr lvl="1"/>
            <a:r>
              <a:rPr lang="fr-FR" sz="1800" dirty="0" smtClean="0"/>
              <a:t>Chlorhexidine alcoolique 2%  -1 temps</a:t>
            </a:r>
          </a:p>
          <a:p>
            <a:pPr lvl="1"/>
            <a:r>
              <a:rPr lang="fr-FR" sz="1800" dirty="0" smtClean="0"/>
              <a:t>Chlorhexidine alcoolique 2% - 4 temps</a:t>
            </a:r>
          </a:p>
          <a:p>
            <a:pPr lvl="1"/>
            <a:r>
              <a:rPr lang="fr-FR" sz="1800" dirty="0" smtClean="0"/>
              <a:t>Bétadine alcoolique 5%  -1 temps</a:t>
            </a:r>
          </a:p>
          <a:p>
            <a:pPr lvl="1"/>
            <a:r>
              <a:rPr lang="fr-FR" sz="1800" dirty="0" smtClean="0"/>
              <a:t>Bétadine alcoolique 5%  -4 temps</a:t>
            </a:r>
            <a:endParaRPr lang="fr-FR" sz="1800" dirty="0"/>
          </a:p>
        </p:txBody>
      </p:sp>
      <p:pic>
        <p:nvPicPr>
          <p:cNvPr id="9" name="Picture 4" descr="https://encrypted-tbn2.gstatic.com/images?q=tbn:ANd9GcQzcDxXTVsmfVqteOSBdK9YIrWiw5ISBjTuwoli7pugRFgN9xz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9435"/>
            <a:ext cx="1410918" cy="21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KT central: antisepsie pour les cathéters</a:t>
            </a:r>
          </a:p>
        </p:txBody>
      </p:sp>
      <p:sp>
        <p:nvSpPr>
          <p:cNvPr id="56322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400" dirty="0" smtClean="0"/>
              <a:t>Recommandations France: gros changement en 2016</a:t>
            </a:r>
          </a:p>
          <a:p>
            <a:pPr>
              <a:lnSpc>
                <a:spcPct val="80000"/>
              </a:lnSpc>
            </a:pPr>
            <a:r>
              <a:rPr lang="fr-FR" sz="2600" dirty="0" smtClean="0"/>
              <a:t>Avant: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Antisepsie 4 temps avec détersion avec un ATS alcoolique pour tous les patients</a:t>
            </a:r>
          </a:p>
          <a:p>
            <a:pPr>
              <a:lnSpc>
                <a:spcPct val="80000"/>
              </a:lnSpc>
            </a:pPr>
            <a:r>
              <a:rPr lang="fr-FR" sz="2600" dirty="0" smtClean="0"/>
              <a:t>Maintenant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Le 4 temps avec détersion n’est recommandé que si la peau est visuellement souillée.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Si la </a:t>
            </a:r>
            <a:r>
              <a:rPr lang="fr-FR" sz="2000" b="1" dirty="0" smtClean="0">
                <a:solidFill>
                  <a:srgbClr val="FF0000"/>
                </a:solidFill>
              </a:rPr>
              <a:t>peau</a:t>
            </a:r>
            <a:r>
              <a:rPr lang="fr-FR" sz="2000" dirty="0" smtClean="0"/>
              <a:t> est visuellement </a:t>
            </a:r>
            <a:r>
              <a:rPr lang="fr-FR" sz="2000" b="1" dirty="0" smtClean="0">
                <a:solidFill>
                  <a:srgbClr val="FF0000"/>
                </a:solidFill>
              </a:rPr>
              <a:t>propre</a:t>
            </a:r>
            <a:r>
              <a:rPr lang="fr-FR" sz="2000" dirty="0" smtClean="0"/>
              <a:t>: </a:t>
            </a:r>
            <a:r>
              <a:rPr lang="fr-FR" sz="2000" b="1" dirty="0" smtClean="0">
                <a:solidFill>
                  <a:srgbClr val="FF0000"/>
                </a:solidFill>
              </a:rPr>
              <a:t>un seul passage d’un antiseptique alcoolique</a:t>
            </a:r>
            <a:r>
              <a:rPr lang="fr-FR" sz="2000" dirty="0" smtClean="0"/>
              <a:t> suffit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Respect impératif du temps de contact/séchage (min 30 sec)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Antisepsie réalisée par l’opérateur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L’IDE contrôle l’absence de fautes d’asepsie</a:t>
            </a:r>
          </a:p>
          <a:p>
            <a:pPr>
              <a:lnSpc>
                <a:spcPct val="80000"/>
              </a:lnSpc>
            </a:pPr>
            <a:r>
              <a:rPr lang="fr-FR" sz="2400" dirty="0" smtClean="0"/>
              <a:t>Choix du produit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De préférence </a:t>
            </a:r>
            <a:r>
              <a:rPr lang="fr-FR" sz="2000" dirty="0" err="1" smtClean="0"/>
              <a:t>chlorhexidine</a:t>
            </a:r>
            <a:r>
              <a:rPr lang="fr-FR" sz="2000" dirty="0" smtClean="0"/>
              <a:t> alcoolique à 2%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4179517" y="6344862"/>
            <a:ext cx="4081660" cy="324498"/>
          </a:xfrm>
          <a:prstGeom prst="rect">
            <a:avLst/>
          </a:prstGeom>
          <a:solidFill>
            <a:srgbClr val="00FFFF"/>
          </a:solidFill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72000" tIns="72000" rIns="72000" bIns="36000" anchor="ctr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Recommandations SF2H, Hygiènes </a:t>
            </a:r>
            <a:r>
              <a:rPr lang="fr-FR" sz="1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2016;24:3-82</a:t>
            </a:r>
            <a:endParaRPr lang="fr-FR" sz="1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100" b="1" dirty="0" smtClean="0"/>
              <a:t>Antibioprophylaxie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Antibiotique administré avant la pose pour couvrir celle ci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Non recommandée</a:t>
            </a:r>
          </a:p>
          <a:p>
            <a:pPr>
              <a:lnSpc>
                <a:spcPct val="80000"/>
              </a:lnSpc>
            </a:pPr>
            <a:r>
              <a:rPr lang="fr-FR" sz="2100" b="1" dirty="0" smtClean="0"/>
              <a:t>Verrou préventif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Administration d’un ATB à forte concentration (ou </a:t>
            </a:r>
            <a:r>
              <a:rPr lang="fr-FR" sz="1800" dirty="0" err="1" smtClean="0"/>
              <a:t>taurolidine</a:t>
            </a:r>
            <a:r>
              <a:rPr lang="fr-FR" sz="1800" dirty="0" smtClean="0"/>
              <a:t>), en petite quantité (2-3 ml) pour couvrir le volume de la chambre (éventuelle) et de la lumière du KT, laissé en place en l’absence d’utilisation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Ne se discute que si utilisation </a:t>
            </a:r>
            <a:r>
              <a:rPr lang="fr-FR" sz="1600" dirty="0" err="1" smtClean="0"/>
              <a:t>intermitente</a:t>
            </a:r>
            <a:r>
              <a:rPr lang="fr-FR" sz="1600" dirty="0" smtClean="0"/>
              <a:t>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Uniquement si capital veineux central limité et bactériémies sur KT à répétition</a:t>
            </a:r>
          </a:p>
          <a:p>
            <a:pPr lvl="3">
              <a:lnSpc>
                <a:spcPct val="80000"/>
              </a:lnSpc>
            </a:pPr>
            <a:r>
              <a:rPr lang="fr-FR" sz="1500" dirty="0" smtClean="0"/>
              <a:t>Patient ayant du matériel étranger intravasculaire </a:t>
            </a:r>
          </a:p>
          <a:p>
            <a:pPr>
              <a:lnSpc>
                <a:spcPct val="80000"/>
              </a:lnSpc>
            </a:pPr>
            <a:r>
              <a:rPr lang="fr-FR" sz="2100" b="1" dirty="0" smtClean="0"/>
              <a:t>Cathéters imprégnés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Antiseptiques ou antibiotiques sur la surface interne et/ou externe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Non recommandés en routine</a:t>
            </a:r>
          </a:p>
          <a:p>
            <a:pPr lvl="3">
              <a:lnSpc>
                <a:spcPct val="80000"/>
              </a:lnSpc>
            </a:pPr>
            <a:r>
              <a:rPr lang="fr-FR" sz="1500" dirty="0" smtClean="0"/>
              <a:t>A discuter si taux élevés malgré mesures préventives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Antibiotiques et prévention des IC</a:t>
            </a:r>
          </a:p>
        </p:txBody>
      </p:sp>
    </p:spTree>
    <p:extLst>
      <p:ext uri="{BB962C8B-B14F-4D97-AF65-F5344CB8AC3E}">
        <p14:creationId xmlns:p14="http://schemas.microsoft.com/office/powerpoint/2010/main" val="31544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Quels objectifs chiffrés ?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dirty="0" smtClean="0"/>
              <a:t>Mise en place 5 mesures dans 108 réanimations</a:t>
            </a:r>
          </a:p>
          <a:p>
            <a:pPr lvl="1" eaLnBrk="1" hangingPunct="1"/>
            <a:r>
              <a:rPr lang="fr-FR" sz="2200" dirty="0" smtClean="0"/>
              <a:t>Hygiène des mains</a:t>
            </a:r>
          </a:p>
          <a:p>
            <a:pPr lvl="1" eaLnBrk="1" hangingPunct="1"/>
            <a:r>
              <a:rPr lang="fr-FR" sz="2200" dirty="0" smtClean="0"/>
              <a:t>Chlorhexidine</a:t>
            </a:r>
          </a:p>
          <a:p>
            <a:pPr lvl="1" eaLnBrk="1" hangingPunct="1"/>
            <a:r>
              <a:rPr lang="fr-FR" sz="2200" dirty="0" smtClean="0"/>
              <a:t>mise en place chirurgicale</a:t>
            </a:r>
          </a:p>
          <a:p>
            <a:pPr lvl="1" eaLnBrk="1" hangingPunct="1"/>
            <a:r>
              <a:rPr lang="fr-FR" sz="2200" dirty="0" smtClean="0"/>
              <a:t>priorité sous </a:t>
            </a:r>
            <a:r>
              <a:rPr lang="fr-FR" sz="2200" dirty="0" err="1" smtClean="0"/>
              <a:t>clavière</a:t>
            </a:r>
            <a:endParaRPr lang="fr-FR" sz="2200" dirty="0" smtClean="0"/>
          </a:p>
          <a:p>
            <a:pPr lvl="1" eaLnBrk="1" hangingPunct="1"/>
            <a:r>
              <a:rPr lang="fr-FR" sz="2200" dirty="0" smtClean="0"/>
              <a:t>ablation si inutile</a:t>
            </a:r>
          </a:p>
          <a:p>
            <a:pPr eaLnBrk="1" hangingPunct="1"/>
            <a:r>
              <a:rPr lang="fr-FR" sz="2600" dirty="0" smtClean="0"/>
              <a:t>Diminution bactériémies sur KT</a:t>
            </a:r>
          </a:p>
          <a:p>
            <a:pPr lvl="1" eaLnBrk="1" hangingPunct="1"/>
            <a:r>
              <a:rPr lang="fr-FR" sz="2200" dirty="0" smtClean="0"/>
              <a:t>7,7/1000 JKT en initial (</a:t>
            </a:r>
            <a:r>
              <a:rPr lang="fr-FR" sz="2200" dirty="0" err="1" smtClean="0"/>
              <a:t>mediane</a:t>
            </a:r>
            <a:r>
              <a:rPr lang="fr-FR" sz="2200" dirty="0" smtClean="0"/>
              <a:t> 2,7)</a:t>
            </a:r>
          </a:p>
          <a:p>
            <a:pPr lvl="1" eaLnBrk="1" hangingPunct="1"/>
            <a:r>
              <a:rPr lang="fr-FR" sz="2200" dirty="0" smtClean="0"/>
              <a:t>2,3 (</a:t>
            </a:r>
            <a:r>
              <a:rPr lang="fr-FR" sz="2200" dirty="0" err="1" smtClean="0"/>
              <a:t>mediane</a:t>
            </a:r>
            <a:r>
              <a:rPr lang="fr-FR" sz="2200" dirty="0" smtClean="0"/>
              <a:t> 0) entre M0-M3</a:t>
            </a:r>
          </a:p>
          <a:p>
            <a:pPr lvl="1" eaLnBrk="1" hangingPunct="1"/>
            <a:r>
              <a:rPr lang="fr-FR" sz="2200" dirty="0" smtClean="0">
                <a:solidFill>
                  <a:srgbClr val="FF0000"/>
                </a:solidFill>
              </a:rPr>
              <a:t>1,4 (médiane 0) à M18 </a:t>
            </a:r>
            <a:r>
              <a:rPr lang="fr-FR" sz="2200" dirty="0" smtClean="0"/>
              <a:t>		</a:t>
            </a:r>
            <a:endParaRPr lang="fr-FR" sz="2200" dirty="0" smtClean="0">
              <a:solidFill>
                <a:srgbClr val="FF0000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079481" y="2780928"/>
            <a:ext cx="2388818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Pronovost NEJM 2006</a:t>
            </a:r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5940152" y="5733256"/>
            <a:ext cx="2311658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comparer à: </a:t>
            </a:r>
          </a:p>
          <a:p>
            <a:pPr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REAREZO 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2020 = 0,6</a:t>
            </a:r>
            <a:endParaRPr lang="fr-FR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93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Quels objectifs chiffrés 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600" smtClean="0"/>
              <a:t>Politique d’éducation sur hygiène des mains et prévention des IC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smtClean="0"/>
              <a:t>Amélioration compliance hygiene des mains: 59% à 65%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smtClean="0"/>
              <a:t>Amélioration qualité hygiène 22.5% to 42.6% (p = 0.003)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smtClean="0"/>
              <a:t>Baisse bactériémies: 3.9 à 1.0 / 1000 J KT (p &lt; 0.001).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smtClean="0"/>
              <a:t>Survenue plus tardive des bactériémies: 9 vs. 6.5 j,p = 0.02).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679950"/>
            <a:ext cx="30956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27584" y="4313238"/>
            <a:ext cx="2376488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Zingg, CCM 2009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47664" y="5589240"/>
            <a:ext cx="2311658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comparer à: </a:t>
            </a:r>
          </a:p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REAREZO 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2020 </a:t>
            </a:r>
            <a:r>
              <a:rPr lang="fr-F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0,6</a:t>
            </a:r>
            <a:endParaRPr lang="fr-FR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268 224 </a:t>
            </a:r>
            <a:r>
              <a:rPr lang="fr-FR" dirty="0" smtClean="0"/>
              <a:t>patients dans </a:t>
            </a:r>
            <a:r>
              <a:rPr lang="fr-FR" dirty="0"/>
              <a:t>la surveillance nationale </a:t>
            </a:r>
            <a:r>
              <a:rPr lang="fr-FR" dirty="0" smtClean="0"/>
              <a:t>2013/2017</a:t>
            </a:r>
          </a:p>
          <a:p>
            <a:r>
              <a:rPr lang="fr-FR" dirty="0" smtClean="0"/>
              <a:t>162 </a:t>
            </a:r>
            <a:r>
              <a:rPr lang="fr-FR" dirty="0"/>
              <a:t>598 gardés dans l’analyse multivariée </a:t>
            </a:r>
            <a:endParaRPr lang="fr-FR" dirty="0" smtClean="0"/>
          </a:p>
          <a:p>
            <a:r>
              <a:rPr lang="fr-FR" dirty="0" err="1" smtClean="0"/>
              <a:t>FdR</a:t>
            </a:r>
            <a:r>
              <a:rPr lang="fr-FR" dirty="0" smtClean="0"/>
              <a:t> bactériémie </a:t>
            </a:r>
            <a:r>
              <a:rPr lang="fr-FR" dirty="0"/>
              <a:t>liée aux </a:t>
            </a:r>
            <a:r>
              <a:rPr lang="fr-FR" dirty="0" smtClean="0"/>
              <a:t>CVC: </a:t>
            </a:r>
            <a:endParaRPr lang="fr-FR" dirty="0"/>
          </a:p>
          <a:p>
            <a:pPr lvl="1"/>
            <a:r>
              <a:rPr lang="fr-FR" dirty="0" smtClean="0"/>
              <a:t>Favorisants </a:t>
            </a:r>
            <a:r>
              <a:rPr lang="fr-FR" dirty="0"/>
              <a:t>: durée de cathétérisme, transfert d'une autre réanimation, </a:t>
            </a:r>
          </a:p>
          <a:p>
            <a:pPr lvl="1"/>
            <a:r>
              <a:rPr lang="fr-FR" dirty="0" smtClean="0"/>
              <a:t>Protecteurs </a:t>
            </a:r>
            <a:r>
              <a:rPr lang="fr-FR" dirty="0"/>
              <a:t>: chirurgie urgente ou réglée, âge élevé. 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en France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013175"/>
            <a:ext cx="3413118" cy="184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6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Traitement des infections de CVC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Conduite à tenir en cas de suspicion d’infection sur KT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smtClean="0"/>
              <a:t>Confrontation de 3 éléments </a:t>
            </a:r>
          </a:p>
          <a:p>
            <a:pPr lvl="1">
              <a:defRPr/>
            </a:pPr>
            <a:r>
              <a:rPr lang="fr-FR" smtClean="0"/>
              <a:t>Signes locaux </a:t>
            </a:r>
          </a:p>
          <a:p>
            <a:pPr lvl="1">
              <a:defRPr/>
            </a:pPr>
            <a:r>
              <a:rPr lang="fr-FR" smtClean="0"/>
              <a:t>Manifestations cliniques générales</a:t>
            </a:r>
          </a:p>
          <a:p>
            <a:pPr lvl="1">
              <a:defRPr/>
            </a:pPr>
            <a:r>
              <a:rPr lang="fr-FR" smtClean="0"/>
              <a:t>Résultat des hémocultures</a:t>
            </a:r>
          </a:p>
          <a:p>
            <a:pPr>
              <a:defRPr/>
            </a:pPr>
            <a:r>
              <a:rPr lang="fr-FR" smtClean="0"/>
              <a:t>Eléments de discussion</a:t>
            </a:r>
          </a:p>
          <a:p>
            <a:pPr lvl="1">
              <a:defRPr/>
            </a:pPr>
            <a:r>
              <a:rPr lang="fr-FR" smtClean="0"/>
              <a:t>Sévérité de l’infection de cathéter</a:t>
            </a:r>
          </a:p>
          <a:p>
            <a:pPr lvl="2">
              <a:defRPr/>
            </a:pPr>
            <a:r>
              <a:rPr lang="fr-FR" smtClean="0"/>
              <a:t>Risque complications</a:t>
            </a:r>
          </a:p>
          <a:p>
            <a:pPr lvl="1">
              <a:defRPr/>
            </a:pPr>
            <a:r>
              <a:rPr lang="fr-FR" smtClean="0"/>
              <a:t>Sévérité du patient</a:t>
            </a:r>
          </a:p>
          <a:p>
            <a:pPr lvl="2">
              <a:defRPr/>
            </a:pPr>
            <a:r>
              <a:rPr lang="fr-FR" smtClean="0"/>
              <a:t>Risque non ablation &gt; risque ablation</a:t>
            </a:r>
          </a:p>
          <a:p>
            <a:pPr lvl="1">
              <a:defRPr/>
            </a:pPr>
            <a:r>
              <a:rPr lang="fr-FR" smtClean="0"/>
              <a:t>Facilité prévisible de la pose (et de l’ablation)</a:t>
            </a:r>
          </a:p>
          <a:p>
            <a:pPr lvl="2">
              <a:defRPr/>
            </a:pPr>
            <a:r>
              <a:rPr lang="fr-FR" smtClean="0"/>
              <a:t>Complications mécaniques/hémorragiques</a:t>
            </a:r>
          </a:p>
          <a:p>
            <a:pPr lvl="1">
              <a:defRPr/>
            </a:pPr>
            <a:r>
              <a:rPr lang="fr-FR" smtClean="0"/>
              <a:t>Motif de l’accès veineux central</a:t>
            </a:r>
          </a:p>
          <a:p>
            <a:pPr lvl="2">
              <a:defRPr/>
            </a:pPr>
            <a:r>
              <a:rPr lang="fr-FR" smtClean="0"/>
              <a:t>Vital à court ou long terme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88224" y="2204864"/>
            <a:ext cx="216024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ATB ou pas ?</a:t>
            </a:r>
          </a:p>
          <a:p>
            <a:endParaRPr lang="fr-FR" dirty="0"/>
          </a:p>
          <a:p>
            <a:r>
              <a:rPr lang="fr-FR" dirty="0" smtClean="0"/>
              <a:t>Ablation ou pas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T° isolée (0 signe de gravité/signe local/fièvre non infectieuse/autre foyer suspecté)</a:t>
            </a:r>
          </a:p>
          <a:p>
            <a:pPr lvl="1"/>
            <a:r>
              <a:rPr lang="fr-FR" dirty="0" smtClean="0"/>
              <a:t>Retirer le KT si  pas indispensable 		R3.5</a:t>
            </a:r>
          </a:p>
          <a:p>
            <a:pPr lvl="1"/>
            <a:r>
              <a:rPr lang="fr-FR" dirty="0" smtClean="0"/>
              <a:t>Si le KT ne peut pas être remplacé sans risque important: faire 2 HC KT/périph pour différentiel de pousse.</a:t>
            </a:r>
            <a:r>
              <a:rPr lang="fr-FR" dirty="0"/>
              <a:t> 	</a:t>
            </a:r>
            <a:r>
              <a:rPr lang="fr-FR" dirty="0" smtClean="0"/>
              <a:t>R3.6</a:t>
            </a:r>
          </a:p>
          <a:p>
            <a:r>
              <a:rPr lang="fr-FR" dirty="0" smtClean="0"/>
              <a:t>Suspicion d’ILC avec signe de gravité</a:t>
            </a:r>
          </a:p>
          <a:p>
            <a:pPr lvl="1"/>
            <a:r>
              <a:rPr lang="fr-FR" dirty="0" smtClean="0"/>
              <a:t>0 autre point d’appel infectieux, retirer le KT après 2 HC KT/périph						</a:t>
            </a:r>
            <a:r>
              <a:rPr lang="fr-FR" dirty="0"/>
              <a:t> </a:t>
            </a:r>
            <a:r>
              <a:rPr lang="fr-FR" dirty="0" smtClean="0"/>
              <a:t>R3.7</a:t>
            </a:r>
          </a:p>
          <a:p>
            <a:r>
              <a:rPr lang="fr-FR" dirty="0" smtClean="0"/>
              <a:t>Bactériémie liée au KT démontrée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etirer le KT					R3.9</a:t>
            </a:r>
            <a:r>
              <a:rPr lang="fr-FR" dirty="0"/>
              <a:t>	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 vis-à-vis du cathéter (</a:t>
            </a:r>
            <a:r>
              <a:rPr lang="fr-FR" dirty="0" smtClean="0">
                <a:solidFill>
                  <a:srgbClr val="FF0000"/>
                </a:solidFill>
              </a:rPr>
              <a:t>AE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853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00CC"/>
                </a:solidFill>
                <a:latin typeface="Tahoma" pitchFamily="34" charset="0"/>
              </a:rPr>
              <a:t>SRLF 2019</a:t>
            </a:r>
            <a:endParaRPr lang="fr-FR" sz="2000" dirty="0">
              <a:solidFill>
                <a:srgbClr val="0000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Pathogenèse de l’infection de KT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65400"/>
            <a:ext cx="8229600" cy="3671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100" smtClean="0"/>
              <a:t>Infection extraluminale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Mécanisme dominant la première semaine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smtClean="0"/>
              <a:t> Site d'insertion contaminé lors de la pose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 Contamination secondaire plus rare (pansement)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Contamination endoluminale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Colonisation d'un raccord KT - Ligne veineuse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smtClean="0"/>
              <a:t>Manipulations septiques (injections, déconnexion...)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Flore hospitalière colonisant les mains du personnel soignant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Hématogène ( &lt;10% 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 secondaire à un foyer infectieux à distance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 Contamination de l'infusat</a:t>
            </a: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6613525" y="1773238"/>
            <a:ext cx="1879600" cy="19446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816725" y="1989138"/>
            <a:ext cx="1471613" cy="15128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>
              <a:latin typeface="Book Antiqua" pitchFamily="18" charset="0"/>
            </a:endParaRPr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7104063" y="3286125"/>
            <a:ext cx="122237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7021513" y="3070225"/>
            <a:ext cx="122237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6899275" y="3025775"/>
            <a:ext cx="122238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>
            <a:off x="7021513" y="315595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5" name="Oval 10"/>
          <p:cNvSpPr>
            <a:spLocks noChangeArrowheads="1"/>
          </p:cNvSpPr>
          <p:nvPr/>
        </p:nvSpPr>
        <p:spPr bwMode="auto">
          <a:xfrm>
            <a:off x="7021513" y="3198813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6" name="Oval 11"/>
          <p:cNvSpPr>
            <a:spLocks noChangeArrowheads="1"/>
          </p:cNvSpPr>
          <p:nvPr/>
        </p:nvSpPr>
        <p:spPr bwMode="auto">
          <a:xfrm>
            <a:off x="6940550" y="3113088"/>
            <a:ext cx="122238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7" name="Oval 12"/>
          <p:cNvSpPr>
            <a:spLocks noChangeArrowheads="1"/>
          </p:cNvSpPr>
          <p:nvPr/>
        </p:nvSpPr>
        <p:spPr bwMode="auto">
          <a:xfrm>
            <a:off x="6694488" y="2119313"/>
            <a:ext cx="122237" cy="128587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8" name="Oval 13"/>
          <p:cNvSpPr>
            <a:spLocks noChangeArrowheads="1"/>
          </p:cNvSpPr>
          <p:nvPr/>
        </p:nvSpPr>
        <p:spPr bwMode="auto">
          <a:xfrm>
            <a:off x="6694488" y="224790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9" name="Oval 14"/>
          <p:cNvSpPr>
            <a:spLocks noChangeArrowheads="1"/>
          </p:cNvSpPr>
          <p:nvPr/>
        </p:nvSpPr>
        <p:spPr bwMode="auto">
          <a:xfrm>
            <a:off x="6653213" y="2205038"/>
            <a:ext cx="123825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0" name="Oval 15"/>
          <p:cNvSpPr>
            <a:spLocks noChangeArrowheads="1"/>
          </p:cNvSpPr>
          <p:nvPr/>
        </p:nvSpPr>
        <p:spPr bwMode="auto">
          <a:xfrm>
            <a:off x="6613525" y="2076450"/>
            <a:ext cx="122238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1" name="Oval 16"/>
          <p:cNvSpPr>
            <a:spLocks noChangeArrowheads="1"/>
          </p:cNvSpPr>
          <p:nvPr/>
        </p:nvSpPr>
        <p:spPr bwMode="auto">
          <a:xfrm>
            <a:off x="6735763" y="203200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2" name="Oval 17"/>
          <p:cNvSpPr>
            <a:spLocks noChangeArrowheads="1"/>
          </p:cNvSpPr>
          <p:nvPr/>
        </p:nvSpPr>
        <p:spPr bwMode="auto">
          <a:xfrm>
            <a:off x="6777038" y="1946275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3" name="Oval 18"/>
          <p:cNvSpPr>
            <a:spLocks noChangeArrowheads="1"/>
          </p:cNvSpPr>
          <p:nvPr/>
        </p:nvSpPr>
        <p:spPr bwMode="auto">
          <a:xfrm>
            <a:off x="6694488" y="1989138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 flipV="1">
            <a:off x="5508625" y="3213100"/>
            <a:ext cx="1511300" cy="936625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auto">
          <a:xfrm flipV="1">
            <a:off x="4572000" y="2205038"/>
            <a:ext cx="2087563" cy="576262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 asymptomatique			R3.10a </a:t>
            </a:r>
          </a:p>
          <a:p>
            <a:pPr lvl="1"/>
            <a:r>
              <a:rPr lang="fr-FR" dirty="0" smtClean="0"/>
              <a:t>Pas d’ATB</a:t>
            </a:r>
          </a:p>
          <a:p>
            <a:pPr lvl="1"/>
            <a:r>
              <a:rPr lang="fr-FR" dirty="0" smtClean="0"/>
              <a:t>Si SA/candida/BGN non fermentant: HC si pas déjà faite</a:t>
            </a:r>
          </a:p>
          <a:p>
            <a:r>
              <a:rPr lang="fr-FR" dirty="0" smtClean="0"/>
              <a:t>Retrait du KT si infection non expliquée</a:t>
            </a:r>
            <a:r>
              <a:rPr lang="fr-FR" dirty="0"/>
              <a:t>	</a:t>
            </a:r>
            <a:r>
              <a:rPr lang="fr-FR" dirty="0" smtClean="0"/>
              <a:t>R3.10b</a:t>
            </a:r>
          </a:p>
          <a:p>
            <a:pPr lvl="1"/>
            <a:r>
              <a:rPr lang="fr-FR" dirty="0"/>
              <a:t>SA/candida/BGN non </a:t>
            </a:r>
            <a:r>
              <a:rPr lang="fr-FR" dirty="0" smtClean="0"/>
              <a:t>fermentant: TT 3 à 5 jours</a:t>
            </a:r>
          </a:p>
          <a:p>
            <a:pPr lvl="1"/>
            <a:r>
              <a:rPr lang="fr-FR" dirty="0" smtClean="0"/>
              <a:t>Autre espèce: pas de traitement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KT positif: ≥ 10</a:t>
            </a:r>
            <a:r>
              <a:rPr lang="fr-FR" baseline="30000" dirty="0" smtClean="0"/>
              <a:t>3</a:t>
            </a:r>
            <a:r>
              <a:rPr lang="fr-FR" dirty="0" smtClean="0"/>
              <a:t>ufc/ml  </a:t>
            </a:r>
            <a:r>
              <a:rPr lang="fr-FR" dirty="0"/>
              <a:t>(</a:t>
            </a:r>
            <a:r>
              <a:rPr lang="fr-FR" dirty="0">
                <a:solidFill>
                  <a:srgbClr val="FF0000"/>
                </a:solidFill>
              </a:rPr>
              <a:t>AE</a:t>
            </a:r>
            <a:r>
              <a:rPr lang="fr-FR" dirty="0"/>
              <a:t>)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853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00CC"/>
                </a:solidFill>
                <a:latin typeface="Tahoma" pitchFamily="34" charset="0"/>
              </a:rPr>
              <a:t>SRLF 2019</a:t>
            </a:r>
            <a:endParaRPr lang="fr-FR" sz="2000" dirty="0">
              <a:solidFill>
                <a:srgbClr val="0000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Colonisation de KT à </a:t>
            </a:r>
            <a:r>
              <a:rPr lang="fr-FR" b="1" i="1" dirty="0" smtClean="0"/>
              <a:t>S. aureus</a:t>
            </a:r>
          </a:p>
          <a:p>
            <a:pPr lvl="1"/>
            <a:r>
              <a:rPr lang="fr-FR" dirty="0" smtClean="0"/>
              <a:t>Culture ≥ 10</a:t>
            </a:r>
            <a:r>
              <a:rPr lang="fr-FR" baseline="30000" dirty="0" smtClean="0"/>
              <a:t>3</a:t>
            </a:r>
            <a:r>
              <a:rPr lang="fr-FR" dirty="0" smtClean="0"/>
              <a:t> / ml</a:t>
            </a:r>
          </a:p>
          <a:p>
            <a:pPr lvl="1"/>
            <a:r>
              <a:rPr lang="fr-FR" dirty="0" smtClean="0"/>
              <a:t>Faire une série d’HC				R3.1  </a:t>
            </a:r>
            <a:r>
              <a:rPr lang="fr-FR" b="1" dirty="0" smtClean="0">
                <a:solidFill>
                  <a:srgbClr val="FF0000"/>
                </a:solidFill>
              </a:rPr>
              <a:t>GRADE </a:t>
            </a:r>
            <a:r>
              <a:rPr lang="fr-FR" b="1" dirty="0">
                <a:solidFill>
                  <a:srgbClr val="FF0000"/>
                </a:solidFill>
              </a:rPr>
              <a:t>2+ </a:t>
            </a:r>
            <a:r>
              <a:rPr lang="fr-FR" dirty="0">
                <a:solidFill>
                  <a:srgbClr val="FF0000"/>
                </a:solidFill>
              </a:rPr>
              <a:t>	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HC persistantes</a:t>
            </a:r>
          </a:p>
          <a:p>
            <a:pPr lvl="1"/>
            <a:r>
              <a:rPr lang="fr-FR" dirty="0"/>
              <a:t>F</a:t>
            </a:r>
            <a:r>
              <a:rPr lang="fr-FR" dirty="0" smtClean="0"/>
              <a:t>aire </a:t>
            </a:r>
            <a:r>
              <a:rPr lang="fr-FR" dirty="0" err="1" smtClean="0"/>
              <a:t>echo</a:t>
            </a:r>
            <a:r>
              <a:rPr lang="fr-FR" dirty="0" smtClean="0"/>
              <a:t>/doppler, imagerie/</a:t>
            </a:r>
            <a:r>
              <a:rPr lang="fr-FR" dirty="0" err="1" smtClean="0"/>
              <a:t>embols</a:t>
            </a:r>
            <a:r>
              <a:rPr lang="fr-FR" dirty="0" smtClean="0"/>
              <a:t> septiques et </a:t>
            </a:r>
            <a:r>
              <a:rPr lang="fr-FR" dirty="0" err="1" smtClean="0"/>
              <a:t>echo</a:t>
            </a:r>
            <a:r>
              <a:rPr lang="fr-FR" dirty="0" smtClean="0"/>
              <a:t> </a:t>
            </a:r>
            <a:r>
              <a:rPr lang="fr-FR" dirty="0" err="1" smtClean="0"/>
              <a:t>coeur</a:t>
            </a:r>
            <a:r>
              <a:rPr lang="fr-FR" dirty="0" smtClean="0"/>
              <a:t> (si KT en cave sup)					R3.2 </a:t>
            </a:r>
            <a:r>
              <a:rPr lang="fr-FR" b="1" dirty="0" smtClean="0">
                <a:solidFill>
                  <a:srgbClr val="FF0000"/>
                </a:solidFill>
              </a:rPr>
              <a:t>AE</a:t>
            </a:r>
          </a:p>
          <a:p>
            <a:r>
              <a:rPr lang="fr-FR" b="1" dirty="0"/>
              <a:t>HC </a:t>
            </a:r>
            <a:r>
              <a:rPr lang="fr-FR" b="1" dirty="0" smtClean="0"/>
              <a:t>persistantes à </a:t>
            </a:r>
            <a:r>
              <a:rPr lang="fr-FR" b="1" i="1" dirty="0" smtClean="0"/>
              <a:t>S. aureus</a:t>
            </a:r>
            <a:r>
              <a:rPr lang="fr-FR" b="1" dirty="0" smtClean="0"/>
              <a:t> ou entérocoque</a:t>
            </a:r>
          </a:p>
          <a:p>
            <a:pPr lvl="1"/>
            <a:r>
              <a:rPr lang="fr-FR" dirty="0" smtClean="0"/>
              <a:t>Faire ETO 					R3.3a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AE</a:t>
            </a:r>
            <a:endParaRPr lang="fr-FR" b="1" dirty="0" smtClean="0"/>
          </a:p>
          <a:p>
            <a:r>
              <a:rPr lang="fr-FR" b="1" dirty="0" smtClean="0"/>
              <a:t>HC persistante et risque EI</a:t>
            </a:r>
          </a:p>
          <a:p>
            <a:pPr lvl="1"/>
            <a:r>
              <a:rPr lang="fr-FR" dirty="0" smtClean="0"/>
              <a:t>Faire ETO, quel que soit le germe si:		 R3.3b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AE</a:t>
            </a:r>
            <a:endParaRPr lang="fr-FR" b="1" dirty="0" smtClean="0"/>
          </a:p>
          <a:p>
            <a:pPr lvl="2"/>
            <a:r>
              <a:rPr lang="fr-FR" dirty="0"/>
              <a:t>hémodialyse, foyers emboliques d'infection, toxicomanie </a:t>
            </a:r>
            <a:r>
              <a:rPr lang="fr-FR" dirty="0" smtClean="0"/>
              <a:t>IV, </a:t>
            </a:r>
            <a:r>
              <a:rPr lang="fr-FR" dirty="0"/>
              <a:t>chambre </a:t>
            </a:r>
            <a:r>
              <a:rPr lang="fr-FR" dirty="0" smtClean="0"/>
              <a:t>implantable, </a:t>
            </a:r>
            <a:r>
              <a:rPr lang="fr-FR" dirty="0"/>
              <a:t>dispositif électronique intracardiaque, valve prothétique, </a:t>
            </a:r>
            <a:r>
              <a:rPr lang="fr-FR" dirty="0" smtClean="0"/>
              <a:t>ATCD EI </a:t>
            </a:r>
            <a:r>
              <a:rPr lang="fr-FR" dirty="0"/>
              <a:t>et anomalie structurelle cardiaque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d’extension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853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00CC"/>
                </a:solidFill>
                <a:latin typeface="Tahoma" pitchFamily="34" charset="0"/>
              </a:rPr>
              <a:t>SRLF 2019</a:t>
            </a:r>
            <a:endParaRPr lang="fr-FR" sz="2000" dirty="0">
              <a:solidFill>
                <a:srgbClr val="0000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Associer: 		</a:t>
            </a:r>
            <a:r>
              <a:rPr lang="fr-FR" dirty="0"/>
              <a:t>R3.11 </a:t>
            </a:r>
            <a:r>
              <a:rPr lang="fr-FR" b="1" dirty="0" smtClean="0">
                <a:solidFill>
                  <a:srgbClr val="FF0000"/>
                </a:solidFill>
              </a:rPr>
              <a:t>AE</a:t>
            </a:r>
          </a:p>
          <a:p>
            <a:pPr lvl="1"/>
            <a:r>
              <a:rPr lang="fr-FR" dirty="0"/>
              <a:t>Un anti </a:t>
            </a:r>
            <a:r>
              <a:rPr lang="fr-FR" i="1" dirty="0" smtClean="0"/>
              <a:t>Pseudomonas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dirty="0" smtClean="0"/>
              <a:t>Un anti Gram +</a:t>
            </a:r>
          </a:p>
          <a:p>
            <a:pPr lvl="1"/>
            <a:r>
              <a:rPr lang="fr-FR" dirty="0" smtClean="0"/>
              <a:t>Pas d’antifongique R3.12</a:t>
            </a:r>
          </a:p>
          <a:p>
            <a:r>
              <a:rPr lang="fr-FR" dirty="0" smtClean="0"/>
              <a:t>A tempérer selon</a:t>
            </a:r>
          </a:p>
          <a:p>
            <a:pPr lvl="1"/>
            <a:r>
              <a:rPr lang="fr-FR" dirty="0" smtClean="0"/>
              <a:t>Epidémiologie locale</a:t>
            </a:r>
          </a:p>
          <a:p>
            <a:pPr lvl="1"/>
            <a:r>
              <a:rPr lang="fr-FR" dirty="0" smtClean="0"/>
              <a:t>Choc septique</a:t>
            </a:r>
          </a:p>
          <a:p>
            <a:pPr lvl="1"/>
            <a:r>
              <a:rPr lang="fr-FR" dirty="0" smtClean="0"/>
              <a:t>Immunodépression grave (neutropénie/transplantation d’organe)</a:t>
            </a:r>
          </a:p>
          <a:p>
            <a:pPr lvl="1"/>
            <a:r>
              <a:rPr lang="fr-FR" dirty="0" smtClean="0"/>
              <a:t>Colonisation connue à BMR</a:t>
            </a:r>
          </a:p>
          <a:p>
            <a:pPr lvl="2"/>
            <a:r>
              <a:rPr lang="fr-FR" dirty="0" smtClean="0"/>
              <a:t>Pour ce dernier point, non abordé ici, la RFE « alternatives aux carbapénèmes » qui est postérieure, limite cela aux 3 derniers mois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Antibiothérapie probabiliste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853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00CC"/>
                </a:solidFill>
                <a:latin typeface="Tahoma" pitchFamily="34" charset="0"/>
              </a:rPr>
              <a:t>SRLF 2019</a:t>
            </a:r>
            <a:endParaRPr lang="fr-FR" sz="2000" dirty="0">
              <a:solidFill>
                <a:srgbClr val="0000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Vancomycine</a:t>
            </a:r>
          </a:p>
          <a:p>
            <a:pPr lvl="1"/>
            <a:r>
              <a:rPr lang="fr-FR" dirty="0" smtClean="0"/>
              <a:t>Si </a:t>
            </a:r>
            <a:r>
              <a:rPr lang="fr-FR" dirty="0"/>
              <a:t>risque élevé de </a:t>
            </a:r>
            <a:r>
              <a:rPr lang="fr-FR" dirty="0" smtClean="0"/>
              <a:t>SARM		R3.14a </a:t>
            </a:r>
            <a:r>
              <a:rPr lang="fr-FR" b="1" dirty="0" smtClean="0">
                <a:solidFill>
                  <a:srgbClr val="FF0000"/>
                </a:solidFill>
              </a:rPr>
              <a:t>AE</a:t>
            </a:r>
            <a:endParaRPr lang="fr-FR" b="1" dirty="0">
              <a:solidFill>
                <a:srgbClr val="FF0000"/>
              </a:solidFill>
            </a:endParaRPr>
          </a:p>
          <a:p>
            <a:pPr lvl="2"/>
            <a:r>
              <a:rPr lang="fr-FR" dirty="0" smtClean="0"/>
              <a:t>Pas </a:t>
            </a:r>
            <a:r>
              <a:rPr lang="fr-FR" dirty="0"/>
              <a:t>de </a:t>
            </a:r>
            <a:r>
              <a:rPr lang="fr-FR" dirty="0" err="1"/>
              <a:t>teicoplanine</a:t>
            </a:r>
            <a:r>
              <a:rPr lang="fr-FR" dirty="0"/>
              <a:t> </a:t>
            </a:r>
            <a:r>
              <a:rPr lang="fr-FR" dirty="0" smtClean="0"/>
              <a:t>		</a:t>
            </a:r>
            <a:r>
              <a:rPr lang="fr-FR" sz="2300" dirty="0" smtClean="0"/>
              <a:t>R3.14b</a:t>
            </a:r>
            <a:r>
              <a:rPr lang="fr-FR" sz="2300" dirty="0"/>
              <a:t> </a:t>
            </a:r>
            <a:r>
              <a:rPr lang="fr-FR" sz="2300" b="1" dirty="0">
                <a:solidFill>
                  <a:srgbClr val="FF0000"/>
                </a:solidFill>
              </a:rPr>
              <a:t>AE</a:t>
            </a:r>
            <a:endParaRPr lang="fr-FR" sz="2300" dirty="0"/>
          </a:p>
          <a:p>
            <a:r>
              <a:rPr lang="fr-FR" b="1" dirty="0" err="1"/>
              <a:t>Daptomycine</a:t>
            </a:r>
            <a:r>
              <a:rPr lang="fr-FR" b="1" dirty="0"/>
              <a:t> si </a:t>
            </a:r>
            <a:r>
              <a:rPr lang="fr-FR" b="1" dirty="0" smtClean="0"/>
              <a:t>	</a:t>
            </a:r>
            <a:r>
              <a:rPr lang="fr-FR" dirty="0" smtClean="0"/>
              <a:t>		</a:t>
            </a:r>
            <a:r>
              <a:rPr lang="fr-FR" sz="2300" dirty="0" smtClean="0"/>
              <a:t>R3.14c </a:t>
            </a:r>
            <a:r>
              <a:rPr lang="fr-FR" sz="2300" b="1" dirty="0" smtClean="0">
                <a:solidFill>
                  <a:srgbClr val="FF0000"/>
                </a:solidFill>
              </a:rPr>
              <a:t>GRADE </a:t>
            </a:r>
            <a:r>
              <a:rPr lang="fr-FR" sz="2300" b="1" dirty="0">
                <a:solidFill>
                  <a:srgbClr val="FF0000"/>
                </a:solidFill>
              </a:rPr>
              <a:t>2+</a:t>
            </a:r>
            <a:endParaRPr lang="fr-FR" sz="2300" dirty="0" smtClean="0"/>
          </a:p>
          <a:p>
            <a:pPr lvl="1"/>
            <a:r>
              <a:rPr lang="fr-FR" dirty="0" smtClean="0"/>
              <a:t>choc</a:t>
            </a:r>
            <a:r>
              <a:rPr lang="fr-FR" dirty="0"/>
              <a:t>, IRA, exposition récente à la vancomycine (&gt; 1 semaine les 3 derniers mois) ou si forte prévalence locale de SARM avec CMI ≥ 1 mg/l à la </a:t>
            </a:r>
            <a:r>
              <a:rPr lang="fr-FR" dirty="0" err="1"/>
              <a:t>vanco</a:t>
            </a:r>
            <a:endParaRPr lang="fr-FR" dirty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700" b="1" dirty="0" smtClean="0">
                <a:solidFill>
                  <a:srgbClr val="FF0000"/>
                </a:solidFill>
              </a:rPr>
              <a:t> </a:t>
            </a:r>
            <a:r>
              <a:rPr lang="fr-FR" sz="2700" b="1" dirty="0"/>
              <a:t>Pas de </a:t>
            </a:r>
            <a:r>
              <a:rPr lang="fr-FR" sz="2700" b="1" dirty="0" err="1"/>
              <a:t>linezolide</a:t>
            </a:r>
            <a:r>
              <a:rPr lang="fr-FR" sz="2700" b="1" dirty="0"/>
              <a:t> si </a:t>
            </a:r>
            <a:r>
              <a:rPr lang="fr-FR" sz="2700" b="1" dirty="0" smtClean="0"/>
              <a:t>choc</a:t>
            </a:r>
            <a:r>
              <a:rPr lang="fr-FR" dirty="0" smtClean="0"/>
              <a:t>	R3.14d</a:t>
            </a:r>
            <a:r>
              <a:rPr lang="fr-FR" dirty="0"/>
              <a:t>	</a:t>
            </a:r>
            <a:r>
              <a:rPr lang="fr-FR" b="1" dirty="0" smtClean="0">
                <a:solidFill>
                  <a:srgbClr val="FF0000"/>
                </a:solidFill>
              </a:rPr>
              <a:t>AE</a:t>
            </a:r>
            <a:endParaRPr lang="fr-FR" b="1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anti Gram + en probabiliste ?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853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00CC"/>
                </a:solidFill>
                <a:latin typeface="Tahoma" pitchFamily="34" charset="0"/>
              </a:rPr>
              <a:t>SRLF 2019</a:t>
            </a:r>
            <a:endParaRPr lang="fr-FR" sz="2000" dirty="0">
              <a:solidFill>
                <a:srgbClr val="0000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635896" y="1403484"/>
            <a:ext cx="252028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Très discutable</a:t>
            </a:r>
            <a:endParaRPr lang="fr-FR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Durée de l’antibiothérapie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2514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6372200" y="2636912"/>
            <a:ext cx="216024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5508104" y="1628800"/>
            <a:ext cx="1080120" cy="10081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8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 sont des recommandations pour les cathéters centraux en réanimation</a:t>
            </a:r>
          </a:p>
          <a:p>
            <a:pPr lvl="1"/>
            <a:r>
              <a:rPr lang="fr-FR" dirty="0" smtClean="0"/>
              <a:t>C’est de l’accès veineux de durée courte/moyenne</a:t>
            </a:r>
          </a:p>
          <a:p>
            <a:pPr lvl="1"/>
            <a:r>
              <a:rPr lang="fr-FR" dirty="0" smtClean="0"/>
              <a:t>Dans un secteur ou il est facile de poser/enlever les CVC</a:t>
            </a:r>
            <a:endParaRPr lang="fr-FR" dirty="0"/>
          </a:p>
          <a:p>
            <a:r>
              <a:rPr lang="fr-FR" dirty="0" smtClean="0"/>
              <a:t>On peut en tirer des enseignements mais ce n’est pas forcément utilisable dans tous les services en l’état</a:t>
            </a:r>
          </a:p>
          <a:p>
            <a:pPr lvl="1"/>
            <a:r>
              <a:rPr lang="fr-FR" dirty="0" smtClean="0"/>
              <a:t>Le « hors » réanimation</a:t>
            </a:r>
          </a:p>
          <a:p>
            <a:pPr lvl="1"/>
            <a:r>
              <a:rPr lang="fr-FR" dirty="0" smtClean="0"/>
              <a:t>Les infections de chambre implantable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qu’il n’y a pas dans ces </a:t>
            </a:r>
            <a:r>
              <a:rPr lang="fr-FR" dirty="0" err="1" smtClean="0"/>
              <a:t>recos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4183" y="5006973"/>
            <a:ext cx="2174219" cy="182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2008" y="5338309"/>
            <a:ext cx="1845907" cy="155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4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Situation complexe</a:t>
            </a:r>
          </a:p>
          <a:p>
            <a:r>
              <a:rPr lang="fr-FR" dirty="0" smtClean="0"/>
              <a:t>Risque infectieux évalué en parallèle avec </a:t>
            </a:r>
          </a:p>
          <a:p>
            <a:pPr lvl="1"/>
            <a:r>
              <a:rPr lang="fr-FR" dirty="0" smtClean="0"/>
              <a:t>Risque mécanique</a:t>
            </a:r>
          </a:p>
          <a:p>
            <a:pPr lvl="1"/>
            <a:r>
              <a:rPr lang="fr-FR" dirty="0" smtClean="0"/>
              <a:t>Risque hémorragique</a:t>
            </a:r>
          </a:p>
          <a:p>
            <a:r>
              <a:rPr lang="fr-FR" dirty="0" smtClean="0"/>
              <a:t>Bactériémie et neutropénie avec </a:t>
            </a:r>
            <a:r>
              <a:rPr lang="fr-FR" dirty="0" err="1" smtClean="0"/>
              <a:t>mucite</a:t>
            </a:r>
            <a:endParaRPr lang="fr-FR" dirty="0" smtClean="0"/>
          </a:p>
          <a:p>
            <a:pPr lvl="1"/>
            <a:r>
              <a:rPr lang="fr-FR" dirty="0" smtClean="0"/>
              <a:t>Plus souvent translocation </a:t>
            </a:r>
            <a:r>
              <a:rPr lang="fr-FR" dirty="0" err="1" smtClean="0"/>
              <a:t>dig</a:t>
            </a:r>
            <a:r>
              <a:rPr lang="fr-FR" dirty="0" smtClean="0"/>
              <a:t> que BLC</a:t>
            </a:r>
          </a:p>
          <a:p>
            <a:r>
              <a:rPr lang="fr-FR" dirty="0" smtClean="0"/>
              <a:t>Ablation souvent temporisée</a:t>
            </a: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Cathéter et neutropénie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32363" y="5805488"/>
            <a:ext cx="2232025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000" b="1">
                <a:solidFill>
                  <a:srgbClr val="0000CC"/>
                </a:solidFill>
                <a:latin typeface="Calibri" pitchFamily="34" charset="0"/>
              </a:rPr>
              <a:t>Sexton ICHE 2010</a:t>
            </a:r>
          </a:p>
        </p:txBody>
      </p:sp>
    </p:spTree>
    <p:extLst>
      <p:ext uri="{BB962C8B-B14F-4D97-AF65-F5344CB8AC3E}">
        <p14:creationId xmlns:p14="http://schemas.microsoft.com/office/powerpoint/2010/main" val="37371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Nutrition parentérale sur grèle court</a:t>
            </a:r>
          </a:p>
          <a:p>
            <a:r>
              <a:rPr lang="fr-FR" smtClean="0"/>
              <a:t>Besoin d’un accès veineux central A VIE</a:t>
            </a:r>
          </a:p>
          <a:p>
            <a:r>
              <a:rPr lang="fr-FR" smtClean="0"/>
              <a:t>Capital veineux central limité</a:t>
            </a:r>
          </a:p>
          <a:p>
            <a:r>
              <a:rPr lang="fr-FR" smtClean="0"/>
              <a:t>IDSA: indication d’ablation immédiate plus limitées</a:t>
            </a:r>
          </a:p>
          <a:p>
            <a:pPr lvl="1"/>
            <a:r>
              <a:rPr lang="fr-FR" smtClean="0"/>
              <a:t>Sepsis sévère, thrombophlébite, endocardite, tunnelite</a:t>
            </a:r>
          </a:p>
          <a:p>
            <a:pPr lvl="1"/>
            <a:r>
              <a:rPr lang="fr-FR" i="1" smtClean="0"/>
              <a:t>S. aureus</a:t>
            </a:r>
            <a:r>
              <a:rPr lang="fr-FR" smtClean="0"/>
              <a:t>, Pyo, candida, McB</a:t>
            </a:r>
          </a:p>
          <a:p>
            <a:pPr lvl="1"/>
            <a:endParaRPr lang="fr-FR" smtClean="0"/>
          </a:p>
          <a:p>
            <a:endParaRPr lang="fr-FR" smtClean="0"/>
          </a:p>
        </p:txBody>
      </p:sp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Cathéter longue durée/CI</a:t>
            </a:r>
          </a:p>
        </p:txBody>
      </p:sp>
    </p:spTree>
    <p:extLst>
      <p:ext uri="{BB962C8B-B14F-4D97-AF65-F5344CB8AC3E}">
        <p14:creationId xmlns:p14="http://schemas.microsoft.com/office/powerpoint/2010/main" val="32984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Sepsis </a:t>
            </a:r>
            <a:r>
              <a:rPr lang="fr-FR" dirty="0"/>
              <a:t>(quick SOFA≥2) ou choc </a:t>
            </a:r>
            <a:r>
              <a:rPr lang="fr-FR" dirty="0" smtClean="0"/>
              <a:t>septique.</a:t>
            </a:r>
            <a:endParaRPr lang="fr-FR" dirty="0"/>
          </a:p>
          <a:p>
            <a:pPr lvl="0"/>
            <a:r>
              <a:rPr lang="fr-FR" dirty="0" smtClean="0"/>
              <a:t>Atteinte </a:t>
            </a:r>
            <a:r>
              <a:rPr lang="fr-FR" dirty="0"/>
              <a:t>extra luminale : infection de poche, tunnéllite que l’on ne peut espérer stériliser avec une antibiothérapie seule</a:t>
            </a:r>
          </a:p>
          <a:p>
            <a:pPr lvl="0"/>
            <a:r>
              <a:rPr lang="fr-FR" dirty="0" smtClean="0"/>
              <a:t>Localisation </a:t>
            </a:r>
            <a:r>
              <a:rPr lang="fr-FR" dirty="0"/>
              <a:t>secondaire (thrombophlébite, </a:t>
            </a:r>
            <a:r>
              <a:rPr lang="fr-FR" dirty="0" err="1"/>
              <a:t>spondylodiscite</a:t>
            </a:r>
            <a:r>
              <a:rPr lang="fr-FR" dirty="0"/>
              <a:t>, endocardite…)</a:t>
            </a:r>
          </a:p>
          <a:p>
            <a:r>
              <a:rPr lang="fr-FR" i="1" dirty="0" smtClean="0"/>
              <a:t>S</a:t>
            </a:r>
            <a:r>
              <a:rPr lang="fr-FR" i="1" dirty="0"/>
              <a:t>. aureus </a:t>
            </a:r>
            <a:r>
              <a:rPr lang="fr-FR" dirty="0"/>
              <a:t>ou </a:t>
            </a:r>
            <a:r>
              <a:rPr lang="fr-FR" i="1" dirty="0"/>
              <a:t>Candida </a:t>
            </a:r>
            <a:r>
              <a:rPr lang="fr-FR" i="1" dirty="0" err="1"/>
              <a:t>sp</a:t>
            </a:r>
            <a:r>
              <a:rPr lang="fr-FR" i="1" dirty="0"/>
              <a:t>.</a:t>
            </a:r>
            <a:r>
              <a:rPr lang="fr-FR" dirty="0"/>
              <a:t> </a:t>
            </a:r>
            <a:r>
              <a:rPr lang="fr-FR" dirty="0" smtClean="0"/>
              <a:t>(et, avis perso, les non </a:t>
            </a:r>
            <a:r>
              <a:rPr lang="fr-FR" dirty="0" err="1" smtClean="0"/>
              <a:t>fermentants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situations devant faire enlever un KT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Antibiothérapie adaptée</a:t>
            </a:r>
          </a:p>
          <a:p>
            <a:r>
              <a:rPr lang="fr-FR" dirty="0" smtClean="0"/>
              <a:t>Suivi </a:t>
            </a:r>
            <a:r>
              <a:rPr lang="fr-FR" dirty="0"/>
              <a:t>rigoureux de l’évolution clinique</a:t>
            </a:r>
          </a:p>
          <a:p>
            <a:r>
              <a:rPr lang="fr-FR" dirty="0" smtClean="0"/>
              <a:t>Hémocultures </a:t>
            </a:r>
            <a:r>
              <a:rPr lang="fr-FR" dirty="0"/>
              <a:t>de contrôle pour s’assurer de leur négativation.</a:t>
            </a:r>
          </a:p>
          <a:p>
            <a:r>
              <a:rPr lang="fr-FR" dirty="0" smtClean="0"/>
              <a:t>Verrou </a:t>
            </a:r>
            <a:r>
              <a:rPr lang="fr-FR" dirty="0"/>
              <a:t>antibiotique curatif</a:t>
            </a:r>
          </a:p>
          <a:p>
            <a:r>
              <a:rPr lang="fr-FR" dirty="0" smtClean="0"/>
              <a:t>Ablation du KT si </a:t>
            </a:r>
            <a:r>
              <a:rPr lang="fr-FR" dirty="0"/>
              <a:t>hémocultures ou signes cliniques </a:t>
            </a:r>
            <a:r>
              <a:rPr lang="fr-FR" dirty="0" smtClean="0"/>
              <a:t>persistants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Contraintes d’un traitement conservateur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z="2400" dirty="0" smtClean="0"/>
              <a:t>Infection sur matériel inerte → Constitution d’un BIOFILM</a:t>
            </a:r>
          </a:p>
          <a:p>
            <a:pPr lvl="1"/>
            <a:r>
              <a:rPr lang="en-US" sz="2000" dirty="0" smtClean="0"/>
              <a:t>&gt; </a:t>
            </a:r>
            <a:r>
              <a:rPr lang="fr-FR" sz="2000" dirty="0" smtClean="0"/>
              <a:t>apparition dès 24h</a:t>
            </a:r>
          </a:p>
          <a:p>
            <a:pPr lvl="1"/>
            <a:r>
              <a:rPr lang="fr-FR" sz="2000" dirty="0" smtClean="0"/>
              <a:t>= Dépôt d'un film protéique et plaquettaire sur le cathéter</a:t>
            </a:r>
          </a:p>
          <a:p>
            <a:pPr lvl="1"/>
            <a:r>
              <a:rPr lang="fr-FR" sz="2000" dirty="0" smtClean="0"/>
              <a:t>avec adhésion et accumulation de micro-organismes</a:t>
            </a:r>
          </a:p>
          <a:p>
            <a:pPr lvl="1"/>
            <a:r>
              <a:rPr lang="fr-FR" sz="2000" dirty="0" smtClean="0"/>
              <a:t>avec production par certaines bactéries de substances</a:t>
            </a:r>
          </a:p>
          <a:p>
            <a:pPr lvl="1"/>
            <a:r>
              <a:rPr lang="fr-FR" sz="2000" dirty="0" smtClean="0"/>
              <a:t>polysaccharidiques favorisant l'adhésion (</a:t>
            </a:r>
            <a:r>
              <a:rPr lang="fr-FR" sz="2000" dirty="0" err="1" smtClean="0"/>
              <a:t>slime</a:t>
            </a:r>
            <a:r>
              <a:rPr lang="fr-FR" sz="2000" dirty="0" smtClean="0"/>
              <a:t>).</a:t>
            </a:r>
          </a:p>
          <a:p>
            <a:r>
              <a:rPr lang="fr-FR" sz="2400" dirty="0" smtClean="0"/>
              <a:t>Risque dépendant </a:t>
            </a:r>
          </a:p>
          <a:p>
            <a:pPr lvl="1"/>
            <a:r>
              <a:rPr lang="fr-FR" sz="2000" dirty="0" smtClean="0"/>
              <a:t>de la durée d’implantation du KT</a:t>
            </a:r>
          </a:p>
          <a:p>
            <a:pPr lvl="1"/>
            <a:r>
              <a:rPr lang="fr-FR" sz="2000" dirty="0" smtClean="0"/>
              <a:t>de l’agent pathogène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Biofilm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341813"/>
            <a:ext cx="33480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4005263"/>
            <a:ext cx="2592388" cy="390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en-GB" sz="2000" b="1">
                <a:solidFill>
                  <a:srgbClr val="0000CC"/>
                </a:solidFill>
                <a:latin typeface="Calibri" pitchFamily="34" charset="0"/>
              </a:rPr>
              <a:t>Rijnders JAC 2005</a:t>
            </a: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755650" y="5157788"/>
            <a:ext cx="2305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28675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</a:pPr>
            <a:r>
              <a:rPr lang="en-GB" sz="1400" b="1">
                <a:solidFill>
                  <a:srgbClr val="000000"/>
                </a:solidFill>
              </a:rPr>
              <a:t>Kaplan-Meier survival analysis of time to treatment failure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smtClean="0"/>
              <a:t>Peut on conserver un KT avec BLC ?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772816"/>
            <a:ext cx="8893175" cy="107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dirty="0" smtClean="0"/>
              <a:t>Essai randomisé en aveugle: Maintien + ATB IV + verrou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KT longue durée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Verrou </a:t>
            </a:r>
            <a:r>
              <a:rPr lang="fr-FR" sz="1500" dirty="0" err="1" smtClean="0"/>
              <a:t>vanco</a:t>
            </a:r>
            <a:r>
              <a:rPr lang="fr-FR" sz="1500" dirty="0" smtClean="0"/>
              <a:t> ou </a:t>
            </a:r>
            <a:r>
              <a:rPr lang="fr-FR" sz="1500" dirty="0" err="1" smtClean="0"/>
              <a:t>cefta</a:t>
            </a:r>
            <a:r>
              <a:rPr lang="fr-FR" sz="1500" dirty="0" smtClean="0"/>
              <a:t> vs placebo (+ ATB iv)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85 bactériémies/KT en 30 mois dont 46 inclus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/>
              <a:t>Exclusions: </a:t>
            </a:r>
            <a:r>
              <a:rPr lang="fr-FR" sz="1300" dirty="0" err="1" smtClean="0"/>
              <a:t>inf</a:t>
            </a:r>
            <a:r>
              <a:rPr lang="fr-FR" sz="1300" dirty="0" smtClean="0"/>
              <a:t> </a:t>
            </a:r>
            <a:r>
              <a:rPr lang="fr-FR" sz="1300" dirty="0" err="1" smtClean="0"/>
              <a:t>polymicrobiennes</a:t>
            </a:r>
            <a:r>
              <a:rPr lang="fr-FR" sz="1300" dirty="0" smtClean="0"/>
              <a:t>, </a:t>
            </a:r>
            <a:r>
              <a:rPr lang="fr-FR" sz="1300" dirty="0" err="1" smtClean="0"/>
              <a:t>fungi</a:t>
            </a:r>
            <a:r>
              <a:rPr lang="fr-FR" sz="1300" dirty="0" smtClean="0"/>
              <a:t>, infection précoce, </a:t>
            </a:r>
            <a:r>
              <a:rPr lang="fr-FR" sz="1300" dirty="0" err="1" smtClean="0"/>
              <a:t>tunnelite</a:t>
            </a:r>
            <a:r>
              <a:rPr lang="fr-FR" sz="1300" dirty="0" smtClean="0"/>
              <a:t> , KT non dispo 8h/j</a:t>
            </a:r>
          </a:p>
          <a:p>
            <a:pPr lvl="2">
              <a:lnSpc>
                <a:spcPct val="80000"/>
              </a:lnSpc>
            </a:pPr>
            <a:r>
              <a:rPr lang="fr-FR" sz="1500" dirty="0" err="1" smtClean="0"/>
              <a:t>Endpoint</a:t>
            </a:r>
            <a:r>
              <a:rPr lang="fr-FR" sz="1500" dirty="0" smtClean="0"/>
              <a:t>: pas de négativation des HC ou rechute au même germe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A J180 (</a:t>
            </a:r>
            <a:r>
              <a:rPr lang="fr-FR" sz="1500" dirty="0" err="1" smtClean="0"/>
              <a:t>endpoint</a:t>
            </a:r>
            <a:r>
              <a:rPr lang="fr-FR" sz="1500" dirty="0" smtClean="0"/>
              <a:t>):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>
                <a:solidFill>
                  <a:srgbClr val="0000CC"/>
                </a:solidFill>
              </a:rPr>
              <a:t>Verrou: 33% vs Placebo: 57% (</a:t>
            </a:r>
            <a:r>
              <a:rPr lang="fr-FR" sz="1300" dirty="0" err="1" smtClean="0">
                <a:solidFill>
                  <a:srgbClr val="0000CC"/>
                </a:solidFill>
              </a:rPr>
              <a:t>hazard</a:t>
            </a:r>
            <a:r>
              <a:rPr lang="fr-FR" sz="1300" dirty="0" smtClean="0">
                <a:solidFill>
                  <a:srgbClr val="0000CC"/>
                </a:solidFill>
              </a:rPr>
              <a:t> ratio 0.55, P =0.10) 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>
                <a:solidFill>
                  <a:srgbClr val="0000CC"/>
                </a:solidFill>
              </a:rPr>
              <a:t>Rechutes: 14% vs 39%</a:t>
            </a:r>
          </a:p>
          <a:p>
            <a:pPr>
              <a:lnSpc>
                <a:spcPct val="80000"/>
              </a:lnSpc>
            </a:pPr>
            <a:endParaRPr lang="fr-FR" sz="1900" dirty="0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</a:pPr>
            <a:endParaRPr lang="fr-FR" sz="1900" dirty="0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</a:pPr>
            <a:endParaRPr lang="fr-FR" sz="1900" dirty="0" smtClean="0">
              <a:solidFill>
                <a:srgbClr val="0000CC"/>
              </a:solidFill>
            </a:endParaRPr>
          </a:p>
          <a:p>
            <a:pPr lvl="1">
              <a:lnSpc>
                <a:spcPct val="80000"/>
              </a:lnSpc>
            </a:pPr>
            <a:endParaRPr lang="fr-FR" sz="1700" dirty="0" smtClean="0"/>
          </a:p>
          <a:p>
            <a:pPr>
              <a:lnSpc>
                <a:spcPct val="80000"/>
              </a:lnSpc>
            </a:pPr>
            <a:endParaRPr lang="fr-FR" sz="2000" dirty="0" smtClean="0"/>
          </a:p>
        </p:txBody>
      </p:sp>
      <p:pic>
        <p:nvPicPr>
          <p:cNvPr id="6144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4005263"/>
            <a:ext cx="4956175" cy="2852737"/>
          </a:xfrm>
        </p:spPr>
      </p:pic>
    </p:spTree>
    <p:extLst>
      <p:ext uri="{BB962C8B-B14F-4D97-AF65-F5344CB8AC3E}">
        <p14:creationId xmlns:p14="http://schemas.microsoft.com/office/powerpoint/2010/main" val="2347363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Meta analyse</a:t>
            </a:r>
          </a:p>
          <a:p>
            <a:pPr lvl="1"/>
            <a:r>
              <a:rPr lang="fr-FR" smtClean="0"/>
              <a:t>8 études / 396 patients</a:t>
            </a:r>
          </a:p>
          <a:p>
            <a:pPr lvl="1"/>
            <a:r>
              <a:rPr lang="fr-FR" smtClean="0"/>
              <a:t>ATB systémique + verrou &gt; ATB systémique seule</a:t>
            </a:r>
          </a:p>
          <a:p>
            <a:pPr lvl="1"/>
            <a:r>
              <a:rPr lang="fr-FR" smtClean="0"/>
              <a:t>OR: 0,2; IC95: 0.01-0.39</a:t>
            </a:r>
          </a:p>
          <a:p>
            <a:pPr lvl="1"/>
            <a:endParaRPr lang="fr-FR" smtClean="0"/>
          </a:p>
          <a:p>
            <a:endParaRPr lang="fr-FR" smtClean="0"/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Peut on conserver un KT avec BLC ?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59338" y="1844675"/>
            <a:ext cx="3455987" cy="390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en-GB" sz="2000" b="1">
                <a:solidFill>
                  <a:srgbClr val="0000CC"/>
                </a:solidFill>
                <a:latin typeface="Calibri" pitchFamily="34" charset="0"/>
              </a:rPr>
              <a:t>O’Horo Am J Nephrol 2011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8738" y="3573463"/>
            <a:ext cx="654526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140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smtClean="0"/>
              <a:t>Bactériémie après</a:t>
            </a:r>
            <a:r>
              <a:rPr lang="fr-FR" b="1" dirty="0" smtClean="0"/>
              <a:t> </a:t>
            </a:r>
            <a:r>
              <a:rPr lang="fr-FR" b="1" dirty="0"/>
              <a:t>ablation du cathéter et première </a:t>
            </a:r>
            <a:r>
              <a:rPr lang="fr-FR" b="1" dirty="0" smtClean="0"/>
              <a:t>HC négative</a:t>
            </a:r>
            <a:endParaRPr lang="fr-FR" b="1" dirty="0" smtClean="0"/>
          </a:p>
          <a:p>
            <a:pPr lvl="1"/>
            <a:r>
              <a:rPr lang="fr-FR" dirty="0" smtClean="0"/>
              <a:t>Staphylocoque à coagulase négative : </a:t>
            </a:r>
          </a:p>
          <a:p>
            <a:pPr lvl="2"/>
            <a:r>
              <a:rPr lang="fr-FR" dirty="0" smtClean="0"/>
              <a:t>3 </a:t>
            </a:r>
            <a:r>
              <a:rPr lang="fr-FR" dirty="0" smtClean="0"/>
              <a:t>jours </a:t>
            </a:r>
            <a:r>
              <a:rPr lang="fr-FR" dirty="0" smtClean="0"/>
              <a:t>si apyrexie, et pas de matériel intravasculaire</a:t>
            </a:r>
          </a:p>
          <a:p>
            <a:pPr lvl="3"/>
            <a:r>
              <a:rPr lang="fr-FR" dirty="0" smtClean="0"/>
              <a:t>L’abstention si discute selon évolution clinique</a:t>
            </a:r>
            <a:endParaRPr lang="fr-FR" dirty="0" smtClean="0"/>
          </a:p>
          <a:p>
            <a:pPr lvl="1"/>
            <a:r>
              <a:rPr lang="fr-FR" dirty="0" smtClean="0"/>
              <a:t>Entérocoque</a:t>
            </a:r>
            <a:r>
              <a:rPr lang="fr-FR" dirty="0" smtClean="0"/>
              <a:t>, streptocoque ou BGN</a:t>
            </a:r>
          </a:p>
          <a:p>
            <a:pPr lvl="2"/>
            <a:r>
              <a:rPr lang="fr-FR" dirty="0" smtClean="0"/>
              <a:t>7 </a:t>
            </a:r>
            <a:r>
              <a:rPr lang="fr-FR" dirty="0" smtClean="0"/>
              <a:t>jours </a:t>
            </a:r>
            <a:endParaRPr lang="fr-FR" dirty="0" smtClean="0"/>
          </a:p>
          <a:p>
            <a:pPr lvl="1"/>
            <a:r>
              <a:rPr lang="fr-FR" i="1" dirty="0"/>
              <a:t>S. aureus</a:t>
            </a:r>
            <a:r>
              <a:rPr lang="fr-FR" dirty="0"/>
              <a:t> ou levure</a:t>
            </a:r>
          </a:p>
          <a:p>
            <a:pPr lvl="2"/>
            <a:r>
              <a:rPr lang="fr-FR" dirty="0"/>
              <a:t>14 jours après ablation et négativation des hémocultures</a:t>
            </a:r>
          </a:p>
          <a:p>
            <a:r>
              <a:rPr lang="fr-FR" b="1" dirty="0"/>
              <a:t>Cathéter laissé en </a:t>
            </a:r>
            <a:r>
              <a:rPr lang="fr-FR" b="1" dirty="0" smtClean="0"/>
              <a:t>place</a:t>
            </a:r>
          </a:p>
          <a:p>
            <a:pPr lvl="1"/>
            <a:r>
              <a:rPr lang="fr-FR" dirty="0" smtClean="0"/>
              <a:t>Entérocoque</a:t>
            </a:r>
            <a:r>
              <a:rPr lang="fr-FR" dirty="0"/>
              <a:t>, </a:t>
            </a:r>
            <a:r>
              <a:rPr lang="fr-FR" dirty="0" smtClean="0"/>
              <a:t>streptocoque, SCN </a:t>
            </a:r>
            <a:r>
              <a:rPr lang="fr-FR" dirty="0"/>
              <a:t>ou BGN</a:t>
            </a:r>
          </a:p>
          <a:p>
            <a:pPr lvl="2"/>
            <a:r>
              <a:rPr lang="fr-FR" dirty="0" smtClean="0"/>
              <a:t>10 </a:t>
            </a:r>
            <a:r>
              <a:rPr lang="fr-FR" dirty="0" smtClean="0"/>
              <a:t>jours </a:t>
            </a:r>
            <a:r>
              <a:rPr lang="fr-FR" dirty="0" smtClean="0"/>
              <a:t>ATB systémique + 10 j verrou</a:t>
            </a:r>
            <a:endParaRPr lang="fr-FR" dirty="0" smtClean="0"/>
          </a:p>
          <a:p>
            <a:r>
              <a:rPr lang="fr-FR" b="1" dirty="0" smtClean="0"/>
              <a:t>Localisation </a:t>
            </a:r>
            <a:r>
              <a:rPr lang="fr-FR" b="1" dirty="0" smtClean="0"/>
              <a:t>secondaire</a:t>
            </a:r>
          </a:p>
          <a:p>
            <a:pPr lvl="1"/>
            <a:r>
              <a:rPr lang="fr-FR" dirty="0" smtClean="0"/>
              <a:t>Thrombophlébite : 3 semaines</a:t>
            </a:r>
          </a:p>
          <a:p>
            <a:pPr lvl="1"/>
            <a:r>
              <a:rPr lang="fr-FR" dirty="0" smtClean="0"/>
              <a:t>IE: 4 à 6 semaines selon espèce/valve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Durées: les propositions de la SPILF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5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91450"/>
              </p:ext>
            </p:extLst>
          </p:nvPr>
        </p:nvGraphicFramePr>
        <p:xfrm>
          <a:off x="539552" y="4653136"/>
          <a:ext cx="5443697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728"/>
                <a:gridCol w="1584505"/>
                <a:gridCol w="226846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Molécule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Concentration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Cible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Ceftazidime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 mg/ml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BGN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Cefazoline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mg/ml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Staphylocoque méti-S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Ciprofloxacine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 </a:t>
                      </a: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mg/ml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Bacille à Gram négatif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Ampicilline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mg/ml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Entérocoque </a:t>
                      </a: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5975" marR="95975" marT="0" marB="0"/>
                </a:tc>
              </a:tr>
            </a:tbl>
          </a:graphicData>
        </a:graphic>
      </p:graphicFrame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Verrou antibiotique </a:t>
            </a:r>
            <a:r>
              <a:rPr lang="fr-FR" dirty="0" smtClean="0"/>
              <a:t>pratique</a:t>
            </a:r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4294967295"/>
          </p:nvPr>
        </p:nvSpPr>
        <p:spPr>
          <a:xfrm>
            <a:off x="539552" y="1628800"/>
            <a:ext cx="8352928" cy="4017962"/>
          </a:xfrm>
        </p:spPr>
        <p:txBody>
          <a:bodyPr/>
          <a:lstStyle/>
          <a:p>
            <a:r>
              <a:rPr lang="fr-FR" sz="2400" dirty="0"/>
              <a:t>Limites:</a:t>
            </a:r>
          </a:p>
          <a:p>
            <a:pPr lvl="1"/>
            <a:r>
              <a:rPr lang="fr-FR" sz="2000" dirty="0"/>
              <a:t>faible activité sur biofilm.</a:t>
            </a:r>
          </a:p>
          <a:p>
            <a:pPr lvl="1"/>
            <a:r>
              <a:rPr lang="fr-FR" sz="2000" dirty="0" smtClean="0"/>
              <a:t>Durée de stabilité </a:t>
            </a:r>
            <a:r>
              <a:rPr lang="fr-FR" sz="2000" dirty="0"/>
              <a:t>de la dilution </a:t>
            </a:r>
            <a:r>
              <a:rPr lang="fr-FR" sz="2000" dirty="0" smtClean="0"/>
              <a:t>à </a:t>
            </a:r>
            <a:r>
              <a:rPr lang="fr-FR" sz="2000" dirty="0"/>
              <a:t>température corporelle</a:t>
            </a:r>
          </a:p>
          <a:p>
            <a:r>
              <a:rPr lang="fr-FR" sz="2400" dirty="0" smtClean="0"/>
              <a:t>Volume </a:t>
            </a:r>
            <a:r>
              <a:rPr lang="fr-FR" sz="2400" dirty="0" smtClean="0"/>
              <a:t>injecté: </a:t>
            </a:r>
            <a:r>
              <a:rPr lang="fr-FR" sz="2400" dirty="0" smtClean="0"/>
              <a:t>3 ml</a:t>
            </a:r>
          </a:p>
          <a:p>
            <a:pPr lvl="1"/>
            <a:r>
              <a:rPr lang="fr-FR" sz="2000" dirty="0" smtClean="0"/>
              <a:t>CG+:	Vancomycine</a:t>
            </a:r>
            <a:r>
              <a:rPr lang="fr-FR" sz="2000" dirty="0"/>
              <a:t> : 3 </a:t>
            </a:r>
            <a:r>
              <a:rPr lang="fr-FR" sz="2000" dirty="0" err="1"/>
              <a:t>mL</a:t>
            </a:r>
            <a:r>
              <a:rPr lang="fr-FR" sz="2000" dirty="0"/>
              <a:t> à 12,5 mg/</a:t>
            </a:r>
            <a:r>
              <a:rPr lang="fr-FR" sz="2000" dirty="0" err="1"/>
              <a:t>mL</a:t>
            </a:r>
            <a:endParaRPr lang="fr-FR" sz="2000" dirty="0"/>
          </a:p>
          <a:p>
            <a:pPr lvl="1"/>
            <a:r>
              <a:rPr lang="fr-FR" sz="2000" dirty="0" smtClean="0"/>
              <a:t>BGN: </a:t>
            </a:r>
            <a:r>
              <a:rPr lang="fr-FR" sz="2000" dirty="0"/>
              <a:t>	Amikacine </a:t>
            </a:r>
            <a:r>
              <a:rPr lang="fr-FR" sz="2000" dirty="0" smtClean="0"/>
              <a:t>S: </a:t>
            </a:r>
            <a:r>
              <a:rPr lang="fr-FR" sz="2000" dirty="0"/>
              <a:t>	Amikacine : 3 </a:t>
            </a:r>
            <a:r>
              <a:rPr lang="fr-FR" sz="2000" dirty="0" err="1"/>
              <a:t>mL</a:t>
            </a:r>
            <a:r>
              <a:rPr lang="fr-FR" sz="2000" dirty="0"/>
              <a:t> à 5 mg/</a:t>
            </a:r>
            <a:r>
              <a:rPr lang="fr-FR" sz="2000" dirty="0" err="1"/>
              <a:t>mL</a:t>
            </a:r>
            <a:endParaRPr lang="fr-FR" sz="2000" dirty="0"/>
          </a:p>
          <a:p>
            <a:pPr lvl="1"/>
            <a:r>
              <a:rPr lang="fr-FR" sz="2000" dirty="0"/>
              <a:t>		Amikacine R/</a:t>
            </a:r>
            <a:r>
              <a:rPr lang="fr-FR" sz="2000" dirty="0" err="1"/>
              <a:t>genta</a:t>
            </a:r>
            <a:r>
              <a:rPr lang="fr-FR" sz="2000" dirty="0"/>
              <a:t> </a:t>
            </a:r>
            <a:r>
              <a:rPr lang="fr-FR" sz="2000" dirty="0" smtClean="0"/>
              <a:t>S:</a:t>
            </a:r>
            <a:r>
              <a:rPr lang="fr-FR" sz="2000" dirty="0"/>
              <a:t>	Gentamicine : 3 </a:t>
            </a:r>
            <a:r>
              <a:rPr lang="fr-FR" sz="2000" dirty="0" err="1"/>
              <a:t>mL</a:t>
            </a:r>
            <a:r>
              <a:rPr lang="fr-FR" sz="2000" dirty="0"/>
              <a:t> à 5 mg/</a:t>
            </a:r>
            <a:r>
              <a:rPr lang="fr-FR" sz="2000" dirty="0" err="1"/>
              <a:t>mL</a:t>
            </a:r>
            <a:endParaRPr lang="fr-FR" sz="2000" dirty="0"/>
          </a:p>
          <a:p>
            <a:r>
              <a:rPr lang="fr-FR" sz="2400" dirty="0" smtClean="0"/>
              <a:t>Autre molécules citées par l’IDSA</a:t>
            </a:r>
            <a:endParaRPr lang="fr-FR" sz="2400" dirty="0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067944" y="6467475"/>
            <a:ext cx="3455987" cy="390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en-GB" sz="2000" b="1" dirty="0" smtClean="0">
                <a:solidFill>
                  <a:srgbClr val="0000CC"/>
                </a:solidFill>
                <a:latin typeface="Calibri" pitchFamily="34" charset="0"/>
              </a:rPr>
              <a:t>Albert et al ID Now 2021</a:t>
            </a:r>
            <a:endParaRPr lang="en-GB" sz="2000" b="1" dirty="0">
              <a:solidFill>
                <a:srgbClr val="0000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 faire devant une culture de KT+ à l’ablation ?</a:t>
            </a:r>
          </a:p>
        </p:txBody>
      </p:sp>
      <p:sp>
        <p:nvSpPr>
          <p:cNvPr id="74754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92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81502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48038" y="6457950"/>
            <a:ext cx="5795962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fr-FR" sz="2000" b="1">
                <a:solidFill>
                  <a:srgbClr val="0000CC"/>
                </a:solidFill>
                <a:latin typeface="Calibri" pitchFamily="34" charset="0"/>
              </a:rPr>
              <a:t>Mermel et al. IDSA guidelines. CID 2009</a:t>
            </a:r>
          </a:p>
        </p:txBody>
      </p:sp>
      <p:sp>
        <p:nvSpPr>
          <p:cNvPr id="75779" name="Rectangle 7"/>
          <p:cNvSpPr>
            <a:spLocks noChangeArrowheads="1"/>
          </p:cNvSpPr>
          <p:nvPr/>
        </p:nvSpPr>
        <p:spPr bwMode="auto">
          <a:xfrm>
            <a:off x="4500563" y="4797425"/>
            <a:ext cx="1439862" cy="1655763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ILC non bactériémiques: </a:t>
            </a:r>
            <a:r>
              <a:rPr lang="fr-FR" i="1" smtClean="0"/>
              <a:t>S. aureus</a:t>
            </a:r>
          </a:p>
        </p:txBody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mtClean="0"/>
              <a:t>Revue 2001-2006</a:t>
            </a:r>
          </a:p>
          <a:p>
            <a:pPr>
              <a:lnSpc>
                <a:spcPct val="90000"/>
              </a:lnSpc>
            </a:pPr>
            <a:r>
              <a:rPr lang="fr-FR" smtClean="0"/>
              <a:t>Cathéters + (Maki) à SA  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48h&lt;HC négatives&lt;24h</a:t>
            </a:r>
          </a:p>
          <a:p>
            <a:pPr>
              <a:lnSpc>
                <a:spcPct val="90000"/>
              </a:lnSpc>
            </a:pPr>
            <a:r>
              <a:rPr lang="fr-FR" smtClean="0"/>
              <a:t>Suivi à 6 mois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50 patients avec ATB &lt;24h de l’ablation</a:t>
            </a:r>
          </a:p>
          <a:p>
            <a:pPr lvl="2">
              <a:lnSpc>
                <a:spcPct val="90000"/>
              </a:lnSpc>
            </a:pPr>
            <a:r>
              <a:rPr lang="fr-FR" smtClean="0"/>
              <a:t>2 bactériémies à SA (4%) – survie globale: 84%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49 patients sans ATB</a:t>
            </a:r>
          </a:p>
          <a:p>
            <a:pPr lvl="2">
              <a:lnSpc>
                <a:spcPct val="90000"/>
              </a:lnSpc>
            </a:pPr>
            <a:r>
              <a:rPr lang="fr-FR" smtClean="0"/>
              <a:t>12 bactériémies à SA (24%) – survie globale: 79,6%</a:t>
            </a:r>
          </a:p>
          <a:p>
            <a:pPr>
              <a:lnSpc>
                <a:spcPct val="90000"/>
              </a:lnSpc>
            </a:pPr>
            <a:r>
              <a:rPr lang="fr-FR" smtClean="0"/>
              <a:t>ATB et protection bactériémie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OR, 0.13; 95% CI, 0.02–0.61)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6011863" y="6092825"/>
            <a:ext cx="2670175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fr-FR" sz="2000" b="1">
                <a:solidFill>
                  <a:srgbClr val="0000CC"/>
                </a:solidFill>
                <a:latin typeface="Calibri" pitchFamily="34" charset="0"/>
              </a:rPr>
              <a:t>Ekkelenkamp, CID 2008</a:t>
            </a:r>
          </a:p>
        </p:txBody>
      </p:sp>
    </p:spTree>
    <p:extLst>
      <p:ext uri="{BB962C8B-B14F-4D97-AF65-F5344CB8AC3E}">
        <p14:creationId xmlns:p14="http://schemas.microsoft.com/office/powerpoint/2010/main" val="33715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ILC non bactériémiques: </a:t>
            </a:r>
            <a:r>
              <a:rPr lang="fr-FR" i="1" smtClean="0"/>
              <a:t>S. aureus</a:t>
            </a:r>
          </a:p>
        </p:txBody>
      </p:sp>
      <p:sp>
        <p:nvSpPr>
          <p:cNvPr id="78850" name="Rectangle 7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500" smtClean="0"/>
              <a:t>Revue 2003-2008</a:t>
            </a:r>
          </a:p>
          <a:p>
            <a:pPr>
              <a:lnSpc>
                <a:spcPct val="90000"/>
              </a:lnSpc>
            </a:pPr>
            <a:r>
              <a:rPr lang="fr-FR" sz="2500" smtClean="0"/>
              <a:t>Cathéters + (Maki) à SA  </a:t>
            </a:r>
          </a:p>
          <a:p>
            <a:pPr lvl="1">
              <a:lnSpc>
                <a:spcPct val="90000"/>
              </a:lnSpc>
            </a:pPr>
            <a:r>
              <a:rPr lang="fr-FR" sz="2200" smtClean="0"/>
              <a:t>7j&lt;pas d’HC&lt;7j</a:t>
            </a:r>
          </a:p>
          <a:p>
            <a:pPr>
              <a:lnSpc>
                <a:spcPct val="90000"/>
              </a:lnSpc>
            </a:pPr>
            <a:r>
              <a:rPr lang="fr-FR" sz="2500" smtClean="0"/>
              <a:t>Suivi à 3 mois: infections à SA ou DC sans autre cause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67 patients: 5 évolutions défavorables</a:t>
            </a:r>
          </a:p>
          <a:p>
            <a:pPr lvl="2">
              <a:lnSpc>
                <a:spcPct val="90000"/>
              </a:lnSpc>
            </a:pPr>
            <a:r>
              <a:rPr lang="fr-FR" sz="1900" smtClean="0"/>
              <a:t>1 bactériémie J8</a:t>
            </a:r>
          </a:p>
          <a:p>
            <a:pPr lvl="2">
              <a:lnSpc>
                <a:spcPct val="90000"/>
              </a:lnSpc>
            </a:pPr>
            <a:r>
              <a:rPr lang="fr-FR" sz="1900" smtClean="0"/>
              <a:t>1 abcess sous phrénique J51</a:t>
            </a:r>
          </a:p>
          <a:p>
            <a:pPr lvl="2">
              <a:lnSpc>
                <a:spcPct val="90000"/>
              </a:lnSpc>
            </a:pPr>
            <a:r>
              <a:rPr lang="fr-FR" sz="1900" smtClean="0"/>
              <a:t>1 ostéomyelite J80</a:t>
            </a:r>
          </a:p>
          <a:p>
            <a:pPr>
              <a:lnSpc>
                <a:spcPct val="90000"/>
              </a:lnSpc>
            </a:pPr>
            <a:r>
              <a:rPr lang="fr-FR" sz="2500" smtClean="0"/>
              <a:t>Pas d’association entre ATB anti staph et survie (p=0.99)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Seul élément en MV: signes de sepsis à l’ablation  </a:t>
            </a:r>
          </a:p>
          <a:p>
            <a:pPr lvl="2">
              <a:lnSpc>
                <a:spcPct val="90000"/>
              </a:lnSpc>
            </a:pPr>
            <a:r>
              <a:rPr lang="fr-FR" sz="1900" smtClean="0"/>
              <a:t>OR 20.8; 95% CI 2.0–206.1; p 0.009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11863" y="6092825"/>
            <a:ext cx="2117725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fr-FR" sz="2000" b="1">
                <a:solidFill>
                  <a:srgbClr val="0000CC"/>
                </a:solidFill>
                <a:latin typeface="Calibri" pitchFamily="34" charset="0"/>
                <a:cs typeface="Arial" charset="0"/>
              </a:rPr>
              <a:t>Munoz, CMI, 2012</a:t>
            </a:r>
          </a:p>
        </p:txBody>
      </p:sp>
    </p:spTree>
    <p:extLst>
      <p:ext uri="{BB962C8B-B14F-4D97-AF65-F5344CB8AC3E}">
        <p14:creationId xmlns:p14="http://schemas.microsoft.com/office/powerpoint/2010/main" val="11805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ILC non bactériémiques: toutes espèces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r>
              <a:rPr lang="fr-FR" smtClean="0"/>
              <a:t>Revue 2000-2007. Clermont Ferrand</a:t>
            </a:r>
          </a:p>
          <a:p>
            <a:r>
              <a:rPr lang="fr-FR" smtClean="0"/>
              <a:t>Cathéters +  (Brun Buisson)</a:t>
            </a:r>
          </a:p>
          <a:p>
            <a:pPr lvl="1"/>
            <a:r>
              <a:rPr lang="fr-FR" smtClean="0"/>
              <a:t>48h&lt;HC négatives&lt;24h</a:t>
            </a:r>
          </a:p>
          <a:p>
            <a:r>
              <a:rPr lang="fr-FR" smtClean="0"/>
              <a:t>Suivi à J30</a:t>
            </a:r>
          </a:p>
          <a:p>
            <a:pPr lvl="1"/>
            <a:r>
              <a:rPr lang="fr-FR" smtClean="0"/>
              <a:t>149 pathogènes / 138 cathéters / 105 patients</a:t>
            </a:r>
          </a:p>
          <a:p>
            <a:pPr lvl="1"/>
            <a:r>
              <a:rPr lang="fr-FR" smtClean="0"/>
              <a:t>23 pathogènes avec ATB &lt;24h de l’ablation</a:t>
            </a:r>
          </a:p>
          <a:p>
            <a:pPr lvl="2"/>
            <a:r>
              <a:rPr lang="fr-FR" smtClean="0"/>
              <a:t>0 bactériémie</a:t>
            </a:r>
          </a:p>
          <a:p>
            <a:pPr lvl="1"/>
            <a:r>
              <a:rPr lang="fr-FR" smtClean="0"/>
              <a:t>121 pathogènes sans ATB</a:t>
            </a:r>
          </a:p>
          <a:p>
            <a:pPr lvl="2"/>
            <a:r>
              <a:rPr lang="fr-FR" smtClean="0"/>
              <a:t>2 bactériémies à </a:t>
            </a:r>
            <a:r>
              <a:rPr lang="fr-FR" i="1" smtClean="0"/>
              <a:t>S. epidermidis </a:t>
            </a:r>
            <a:r>
              <a:rPr lang="fr-FR" smtClean="0"/>
              <a:t>(J4) et </a:t>
            </a:r>
            <a:r>
              <a:rPr lang="fr-FR" i="1" smtClean="0"/>
              <a:t>E. coli</a:t>
            </a:r>
            <a:r>
              <a:rPr lang="fr-FR" smtClean="0"/>
              <a:t> (J5)</a:t>
            </a:r>
          </a:p>
          <a:p>
            <a:pPr lvl="1"/>
            <a:endParaRPr lang="fr-FR" smtClean="0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6659563" y="6237288"/>
            <a:ext cx="2181225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fr-FR" sz="2000" b="1">
                <a:solidFill>
                  <a:srgbClr val="0000CC"/>
                </a:solidFill>
                <a:latin typeface="Calibri" pitchFamily="34" charset="0"/>
              </a:rPr>
              <a:t>Mrozek, CCM 2011</a:t>
            </a:r>
          </a:p>
        </p:txBody>
      </p:sp>
    </p:spTree>
    <p:extLst>
      <p:ext uri="{BB962C8B-B14F-4D97-AF65-F5344CB8AC3E}">
        <p14:creationId xmlns:p14="http://schemas.microsoft.com/office/powerpoint/2010/main" val="8433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ce réservé du contenu 1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4090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100" smtClean="0"/>
              <a:t>Colonisation à </a:t>
            </a:r>
            <a:r>
              <a:rPr lang="fr-FR" sz="2100" i="1" smtClean="0"/>
              <a:t>Candida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40% (8/20) de complications si pas d’ATF vs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44% (13/38) si ATF</a:t>
            </a:r>
          </a:p>
          <a:p>
            <a:pPr lvl="1">
              <a:lnSpc>
                <a:spcPct val="80000"/>
              </a:lnSpc>
            </a:pPr>
            <a:endParaRPr lang="fr-FR" sz="1800" smtClean="0"/>
          </a:p>
          <a:p>
            <a:pPr lvl="1">
              <a:lnSpc>
                <a:spcPct val="80000"/>
              </a:lnSpc>
            </a:pPr>
            <a:endParaRPr lang="fr-FR" sz="1800" smtClean="0"/>
          </a:p>
          <a:p>
            <a:pPr>
              <a:lnSpc>
                <a:spcPct val="80000"/>
              </a:lnSpc>
            </a:pPr>
            <a:r>
              <a:rPr lang="fr-FR" sz="2100" smtClean="0"/>
              <a:t>Tous microorganismes 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8 bactériémies/fongémies / 312 cultures (2.6%)</a:t>
            </a:r>
          </a:p>
          <a:p>
            <a:pPr lvl="2">
              <a:lnSpc>
                <a:spcPct val="80000"/>
              </a:lnSpc>
            </a:pPr>
            <a:r>
              <a:rPr lang="fr-FR" sz="1600" smtClean="0"/>
              <a:t>7 sans ATB (12.3% vs 1 avec ATB (1,5%)</a:t>
            </a:r>
            <a:endParaRPr lang="fr-FR" sz="1800" smtClean="0"/>
          </a:p>
        </p:txBody>
      </p:sp>
      <p:sp>
        <p:nvSpPr>
          <p:cNvPr id="5017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ILC non bactériémiques: autres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4427538" y="2781300"/>
            <a:ext cx="2613025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fr-FR" sz="2000" b="1">
                <a:solidFill>
                  <a:srgbClr val="0000CC"/>
                </a:solidFill>
                <a:latin typeface="Calibri" pitchFamily="34" charset="0"/>
              </a:rPr>
              <a:t>Perez-Parra ICM 2009</a:t>
            </a: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4356100" y="4652963"/>
            <a:ext cx="1787525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fr-FR" sz="2000" b="1">
                <a:solidFill>
                  <a:srgbClr val="0000CC"/>
                </a:solidFill>
                <a:latin typeface="Calibri" pitchFamily="34" charset="0"/>
              </a:rPr>
              <a:t>Park, CMI 2009</a:t>
            </a:r>
          </a:p>
        </p:txBody>
      </p:sp>
    </p:spTree>
    <p:extLst>
      <p:ext uri="{BB962C8B-B14F-4D97-AF65-F5344CB8AC3E}">
        <p14:creationId xmlns:p14="http://schemas.microsoft.com/office/powerpoint/2010/main" val="2906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2" descr="b172db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850" y="152400"/>
            <a:ext cx="58356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ZoneTexte 5"/>
          <p:cNvSpPr txBox="1">
            <a:spLocks noChangeArrowheads="1"/>
          </p:cNvSpPr>
          <p:nvPr/>
        </p:nvSpPr>
        <p:spPr bwMode="auto">
          <a:xfrm>
            <a:off x="185738" y="203200"/>
            <a:ext cx="1357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800080"/>
                </a:solidFill>
                <a:latin typeface="+mj-lt"/>
              </a:rPr>
              <a:t>Evolution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08688" y="4483100"/>
            <a:ext cx="18478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800080"/>
                </a:solidFill>
                <a:latin typeface="+mj-lt"/>
              </a:rPr>
              <a:t>→ Diffusion</a:t>
            </a:r>
          </a:p>
          <a:p>
            <a:pPr>
              <a:defRPr/>
            </a:pPr>
            <a:r>
              <a:rPr lang="fr-FR" sz="2400" dirty="0">
                <a:solidFill>
                  <a:srgbClr val="800080"/>
                </a:solidFill>
                <a:latin typeface="+mj-lt"/>
              </a:rPr>
              <a:t>→ Résistance</a:t>
            </a:r>
          </a:p>
          <a:p>
            <a:pPr>
              <a:defRPr/>
            </a:pPr>
            <a:endParaRPr lang="fr-FR" sz="2400" dirty="0">
              <a:latin typeface="+mj-lt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3248025"/>
            <a:ext cx="5545138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0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r-FR" sz="2500" b="1" dirty="0" smtClean="0"/>
              <a:t>Prévention</a:t>
            </a:r>
            <a:r>
              <a:rPr lang="fr-FR" sz="2500" dirty="0" smtClean="0"/>
              <a:t>: m</a:t>
            </a:r>
            <a:r>
              <a:rPr lang="fr-FR" sz="2100" dirty="0" smtClean="0"/>
              <a:t>oins </a:t>
            </a:r>
            <a:r>
              <a:rPr lang="fr-FR" sz="2100" dirty="0"/>
              <a:t>de 1 BLC/1000JKT est un minimum</a:t>
            </a:r>
          </a:p>
          <a:p>
            <a:r>
              <a:rPr lang="fr-FR" dirty="0" smtClean="0"/>
              <a:t>3 questions pour une infection de cathéter central</a:t>
            </a:r>
          </a:p>
          <a:p>
            <a:pPr lvl="1"/>
            <a:r>
              <a:rPr lang="fr-FR" dirty="0" smtClean="0"/>
              <a:t>Faut il une ablation immédiate ou un TT conservateur ?</a:t>
            </a:r>
          </a:p>
          <a:p>
            <a:pPr lvl="1"/>
            <a:r>
              <a:rPr lang="fr-FR" dirty="0" smtClean="0"/>
              <a:t>Choix de l’ATB probabiliste selon les données locales</a:t>
            </a:r>
          </a:p>
          <a:p>
            <a:pPr lvl="1"/>
            <a:r>
              <a:rPr lang="fr-FR" dirty="0" smtClean="0"/>
              <a:t>Durée de traitement</a:t>
            </a:r>
          </a:p>
          <a:p>
            <a:pPr>
              <a:lnSpc>
                <a:spcPct val="90000"/>
              </a:lnSpc>
            </a:pPr>
            <a:r>
              <a:rPr lang="fr-FR" sz="2500" dirty="0" smtClean="0"/>
              <a:t>Traitement</a:t>
            </a:r>
            <a:endParaRPr lang="fr-FR" sz="2500" dirty="0"/>
          </a:p>
          <a:p>
            <a:pPr lvl="1">
              <a:lnSpc>
                <a:spcPct val="90000"/>
              </a:lnSpc>
            </a:pPr>
            <a:r>
              <a:rPr lang="fr-FR" sz="2100" dirty="0"/>
              <a:t>Infections sévères, à risque de </a:t>
            </a:r>
            <a:r>
              <a:rPr lang="fr-FR" sz="2100" dirty="0" smtClean="0"/>
              <a:t>complication:  </a:t>
            </a:r>
            <a:r>
              <a:rPr lang="fr-FR" sz="1900" dirty="0" smtClean="0"/>
              <a:t>Ablation </a:t>
            </a:r>
            <a:r>
              <a:rPr lang="fr-FR" sz="1900" dirty="0"/>
              <a:t>rapide + ATB</a:t>
            </a:r>
          </a:p>
          <a:p>
            <a:pPr lvl="1">
              <a:lnSpc>
                <a:spcPct val="90000"/>
              </a:lnSpc>
            </a:pPr>
            <a:r>
              <a:rPr lang="fr-FR" sz="2100" dirty="0"/>
              <a:t>Infections peu sévères, germes peu pathogènes</a:t>
            </a:r>
          </a:p>
          <a:p>
            <a:pPr lvl="2">
              <a:lnSpc>
                <a:spcPct val="90000"/>
              </a:lnSpc>
            </a:pPr>
            <a:r>
              <a:rPr lang="fr-FR" sz="1900" dirty="0"/>
              <a:t>Les méthodes conservatoires se </a:t>
            </a:r>
            <a:r>
              <a:rPr lang="fr-FR" sz="1900" dirty="0" smtClean="0"/>
              <a:t>discutent: ATB </a:t>
            </a:r>
            <a:r>
              <a:rPr lang="fr-FR" sz="1900" dirty="0"/>
              <a:t>+ verrou</a:t>
            </a:r>
          </a:p>
          <a:p>
            <a:pPr lvl="1">
              <a:lnSpc>
                <a:spcPct val="90000"/>
              </a:lnSpc>
            </a:pPr>
            <a:r>
              <a:rPr lang="fr-FR" sz="2100" dirty="0"/>
              <a:t>Cathéter positif isolé</a:t>
            </a:r>
          </a:p>
          <a:p>
            <a:pPr lvl="2">
              <a:lnSpc>
                <a:spcPct val="90000"/>
              </a:lnSpc>
            </a:pPr>
            <a:r>
              <a:rPr lang="fr-FR" sz="1900" dirty="0"/>
              <a:t>Symptomatique : ATB</a:t>
            </a:r>
          </a:p>
          <a:p>
            <a:pPr lvl="2">
              <a:lnSpc>
                <a:spcPct val="90000"/>
              </a:lnSpc>
            </a:pPr>
            <a:r>
              <a:rPr lang="fr-FR" sz="1900" dirty="0"/>
              <a:t>Asymptomatique : abstention</a:t>
            </a:r>
          </a:p>
          <a:p>
            <a:pPr lvl="2">
              <a:lnSpc>
                <a:spcPct val="90000"/>
              </a:lnSpc>
            </a:pPr>
            <a:r>
              <a:rPr lang="fr-FR" sz="1900" i="1" dirty="0"/>
              <a:t>S. </a:t>
            </a:r>
            <a:r>
              <a:rPr lang="fr-FR" sz="1900" i="1" dirty="0" smtClean="0"/>
              <a:t>aureus,</a:t>
            </a:r>
            <a:r>
              <a:rPr lang="fr-FR" sz="1900" dirty="0" smtClean="0"/>
              <a:t> </a:t>
            </a:r>
            <a:r>
              <a:rPr lang="fr-FR" sz="1900" i="1" dirty="0" smtClean="0"/>
              <a:t>Candida,</a:t>
            </a:r>
            <a:r>
              <a:rPr lang="fr-FR" sz="1900" dirty="0" smtClean="0"/>
              <a:t> non fermentant: </a:t>
            </a:r>
            <a:r>
              <a:rPr lang="fr-FR" sz="1900" smtClean="0"/>
              <a:t>ATB le temps d’avoir l’HC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5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Diagnostic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fr-FR" smtClean="0"/>
              <a:t>Méthodes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03350" y="5516563"/>
            <a:ext cx="198437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Maki, NEJM, 1977</a:t>
            </a:r>
            <a:endParaRPr lang="fr-FR">
              <a:solidFill>
                <a:srgbClr val="0000CC"/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5435600" y="4221163"/>
            <a:ext cx="2847975" cy="2087562"/>
            <a:chOff x="1416" y="960"/>
            <a:chExt cx="4177" cy="2348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420" y="1684"/>
              <a:ext cx="2680" cy="1624"/>
            </a:xfrm>
            <a:prstGeom prst="ellipse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3C000A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2" name="Oval 5"/>
            <p:cNvSpPr>
              <a:spLocks noChangeArrowheads="1"/>
            </p:cNvSpPr>
            <p:nvPr/>
          </p:nvSpPr>
          <p:spPr bwMode="auto">
            <a:xfrm>
              <a:off x="1420" y="1444"/>
              <a:ext cx="2680" cy="1624"/>
            </a:xfrm>
            <a:prstGeom prst="ellipse">
              <a:avLst/>
            </a:prstGeom>
            <a:solidFill>
              <a:srgbClr val="3F000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3" name="Oval 6"/>
            <p:cNvSpPr>
              <a:spLocks noChangeArrowheads="1"/>
            </p:cNvSpPr>
            <p:nvPr/>
          </p:nvSpPr>
          <p:spPr bwMode="auto">
            <a:xfrm>
              <a:off x="1468" y="1492"/>
              <a:ext cx="2584" cy="1528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4" name="Line 7"/>
            <p:cNvSpPr>
              <a:spLocks noChangeShapeType="1"/>
            </p:cNvSpPr>
            <p:nvPr/>
          </p:nvSpPr>
          <p:spPr bwMode="auto">
            <a:xfrm>
              <a:off x="1416" y="2304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>
              <a:off x="4104" y="2256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>
              <a:off x="2232" y="2016"/>
              <a:ext cx="1008" cy="624"/>
            </a:xfrm>
            <a:prstGeom prst="line">
              <a:avLst/>
            </a:prstGeom>
            <a:noFill/>
            <a:ln w="47625" cmpd="thinThick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 flipV="1">
              <a:off x="2712" y="2064"/>
              <a:ext cx="384" cy="28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8" name="Line 11"/>
            <p:cNvSpPr>
              <a:spLocks noChangeShapeType="1"/>
            </p:cNvSpPr>
            <p:nvPr/>
          </p:nvSpPr>
          <p:spPr bwMode="auto">
            <a:xfrm flipV="1">
              <a:off x="3096" y="1584"/>
              <a:ext cx="1056" cy="48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9" name="Line 12"/>
            <p:cNvSpPr>
              <a:spLocks noChangeShapeType="1"/>
            </p:cNvSpPr>
            <p:nvPr/>
          </p:nvSpPr>
          <p:spPr bwMode="auto">
            <a:xfrm flipV="1">
              <a:off x="2712" y="2160"/>
              <a:ext cx="432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0" name="Line 13"/>
            <p:cNvSpPr>
              <a:spLocks noChangeShapeType="1"/>
            </p:cNvSpPr>
            <p:nvPr/>
          </p:nvSpPr>
          <p:spPr bwMode="auto">
            <a:xfrm flipV="1">
              <a:off x="3144" y="1584"/>
              <a:ext cx="1008" cy="5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1" name="Line 14"/>
            <p:cNvSpPr>
              <a:spLocks noChangeShapeType="1"/>
            </p:cNvSpPr>
            <p:nvPr/>
          </p:nvSpPr>
          <p:spPr bwMode="auto">
            <a:xfrm flipV="1">
              <a:off x="2712" y="2016"/>
              <a:ext cx="336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2" name="Line 15"/>
            <p:cNvSpPr>
              <a:spLocks noChangeShapeType="1"/>
            </p:cNvSpPr>
            <p:nvPr/>
          </p:nvSpPr>
          <p:spPr bwMode="auto">
            <a:xfrm flipV="1">
              <a:off x="3048" y="1584"/>
              <a:ext cx="1104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3" name="Oval 16"/>
            <p:cNvSpPr>
              <a:spLocks noChangeArrowheads="1"/>
            </p:cNvSpPr>
            <p:nvPr/>
          </p:nvSpPr>
          <p:spPr bwMode="auto">
            <a:xfrm>
              <a:off x="2236" y="2020"/>
              <a:ext cx="40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4" name="Oval 17"/>
            <p:cNvSpPr>
              <a:spLocks noChangeArrowheads="1"/>
            </p:cNvSpPr>
            <p:nvPr/>
          </p:nvSpPr>
          <p:spPr bwMode="auto">
            <a:xfrm>
              <a:off x="3196" y="2596"/>
              <a:ext cx="40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>
              <a:off x="5016" y="1920"/>
              <a:ext cx="432" cy="192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6" name="Freeform 19"/>
            <p:cNvSpPr>
              <a:spLocks/>
            </p:cNvSpPr>
            <p:nvPr/>
          </p:nvSpPr>
          <p:spPr bwMode="auto">
            <a:xfrm>
              <a:off x="3996" y="1116"/>
              <a:ext cx="709" cy="193"/>
            </a:xfrm>
            <a:custGeom>
              <a:avLst/>
              <a:gdLst>
                <a:gd name="T0" fmla="*/ 12 w 709"/>
                <a:gd name="T1" fmla="*/ 180 h 193"/>
                <a:gd name="T2" fmla="*/ 0 w 709"/>
                <a:gd name="T3" fmla="*/ 156 h 193"/>
                <a:gd name="T4" fmla="*/ 24 w 709"/>
                <a:gd name="T5" fmla="*/ 132 h 193"/>
                <a:gd name="T6" fmla="*/ 24 w 709"/>
                <a:gd name="T7" fmla="*/ 108 h 193"/>
                <a:gd name="T8" fmla="*/ 48 w 709"/>
                <a:gd name="T9" fmla="*/ 96 h 193"/>
                <a:gd name="T10" fmla="*/ 48 w 709"/>
                <a:gd name="T11" fmla="*/ 72 h 193"/>
                <a:gd name="T12" fmla="*/ 72 w 709"/>
                <a:gd name="T13" fmla="*/ 60 h 193"/>
                <a:gd name="T14" fmla="*/ 84 w 709"/>
                <a:gd name="T15" fmla="*/ 36 h 193"/>
                <a:gd name="T16" fmla="*/ 108 w 709"/>
                <a:gd name="T17" fmla="*/ 24 h 193"/>
                <a:gd name="T18" fmla="*/ 132 w 709"/>
                <a:gd name="T19" fmla="*/ 12 h 193"/>
                <a:gd name="T20" fmla="*/ 156 w 709"/>
                <a:gd name="T21" fmla="*/ 0 h 193"/>
                <a:gd name="T22" fmla="*/ 180 w 709"/>
                <a:gd name="T23" fmla="*/ 0 h 193"/>
                <a:gd name="T24" fmla="*/ 204 w 709"/>
                <a:gd name="T25" fmla="*/ 12 h 193"/>
                <a:gd name="T26" fmla="*/ 228 w 709"/>
                <a:gd name="T27" fmla="*/ 12 h 193"/>
                <a:gd name="T28" fmla="*/ 252 w 709"/>
                <a:gd name="T29" fmla="*/ 24 h 193"/>
                <a:gd name="T30" fmla="*/ 276 w 709"/>
                <a:gd name="T31" fmla="*/ 24 h 193"/>
                <a:gd name="T32" fmla="*/ 300 w 709"/>
                <a:gd name="T33" fmla="*/ 36 h 193"/>
                <a:gd name="T34" fmla="*/ 324 w 709"/>
                <a:gd name="T35" fmla="*/ 48 h 193"/>
                <a:gd name="T36" fmla="*/ 348 w 709"/>
                <a:gd name="T37" fmla="*/ 60 h 193"/>
                <a:gd name="T38" fmla="*/ 372 w 709"/>
                <a:gd name="T39" fmla="*/ 60 h 193"/>
                <a:gd name="T40" fmla="*/ 396 w 709"/>
                <a:gd name="T41" fmla="*/ 84 h 193"/>
                <a:gd name="T42" fmla="*/ 420 w 709"/>
                <a:gd name="T43" fmla="*/ 84 h 193"/>
                <a:gd name="T44" fmla="*/ 444 w 709"/>
                <a:gd name="T45" fmla="*/ 96 h 193"/>
                <a:gd name="T46" fmla="*/ 468 w 709"/>
                <a:gd name="T47" fmla="*/ 108 h 193"/>
                <a:gd name="T48" fmla="*/ 492 w 709"/>
                <a:gd name="T49" fmla="*/ 108 h 193"/>
                <a:gd name="T50" fmla="*/ 516 w 709"/>
                <a:gd name="T51" fmla="*/ 120 h 193"/>
                <a:gd name="T52" fmla="*/ 540 w 709"/>
                <a:gd name="T53" fmla="*/ 132 h 193"/>
                <a:gd name="T54" fmla="*/ 564 w 709"/>
                <a:gd name="T55" fmla="*/ 144 h 193"/>
                <a:gd name="T56" fmla="*/ 588 w 709"/>
                <a:gd name="T57" fmla="*/ 144 h 193"/>
                <a:gd name="T58" fmla="*/ 612 w 709"/>
                <a:gd name="T59" fmla="*/ 156 h 193"/>
                <a:gd name="T60" fmla="*/ 636 w 709"/>
                <a:gd name="T61" fmla="*/ 168 h 193"/>
                <a:gd name="T62" fmla="*/ 660 w 709"/>
                <a:gd name="T63" fmla="*/ 168 h 193"/>
                <a:gd name="T64" fmla="*/ 684 w 709"/>
                <a:gd name="T65" fmla="*/ 180 h 193"/>
                <a:gd name="T66" fmla="*/ 708 w 709"/>
                <a:gd name="T67" fmla="*/ 192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193"/>
                <a:gd name="T104" fmla="*/ 709 w 709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193">
                  <a:moveTo>
                    <a:pt x="12" y="180"/>
                  </a:moveTo>
                  <a:lnTo>
                    <a:pt x="0" y="156"/>
                  </a:lnTo>
                  <a:lnTo>
                    <a:pt x="24" y="132"/>
                  </a:lnTo>
                  <a:lnTo>
                    <a:pt x="24" y="108"/>
                  </a:lnTo>
                  <a:lnTo>
                    <a:pt x="48" y="96"/>
                  </a:lnTo>
                  <a:lnTo>
                    <a:pt x="48" y="72"/>
                  </a:lnTo>
                  <a:lnTo>
                    <a:pt x="72" y="60"/>
                  </a:lnTo>
                  <a:lnTo>
                    <a:pt x="84" y="36"/>
                  </a:lnTo>
                  <a:lnTo>
                    <a:pt x="108" y="24"/>
                  </a:lnTo>
                  <a:lnTo>
                    <a:pt x="132" y="12"/>
                  </a:lnTo>
                  <a:lnTo>
                    <a:pt x="156" y="0"/>
                  </a:lnTo>
                  <a:lnTo>
                    <a:pt x="180" y="0"/>
                  </a:lnTo>
                  <a:lnTo>
                    <a:pt x="204" y="12"/>
                  </a:lnTo>
                  <a:lnTo>
                    <a:pt x="228" y="12"/>
                  </a:lnTo>
                  <a:lnTo>
                    <a:pt x="252" y="24"/>
                  </a:lnTo>
                  <a:lnTo>
                    <a:pt x="276" y="24"/>
                  </a:lnTo>
                  <a:lnTo>
                    <a:pt x="300" y="36"/>
                  </a:lnTo>
                  <a:lnTo>
                    <a:pt x="324" y="48"/>
                  </a:lnTo>
                  <a:lnTo>
                    <a:pt x="348" y="60"/>
                  </a:lnTo>
                  <a:lnTo>
                    <a:pt x="372" y="60"/>
                  </a:lnTo>
                  <a:lnTo>
                    <a:pt x="396" y="84"/>
                  </a:lnTo>
                  <a:lnTo>
                    <a:pt x="420" y="84"/>
                  </a:lnTo>
                  <a:lnTo>
                    <a:pt x="444" y="96"/>
                  </a:lnTo>
                  <a:lnTo>
                    <a:pt x="468" y="108"/>
                  </a:lnTo>
                  <a:lnTo>
                    <a:pt x="492" y="108"/>
                  </a:lnTo>
                  <a:lnTo>
                    <a:pt x="516" y="120"/>
                  </a:lnTo>
                  <a:lnTo>
                    <a:pt x="540" y="132"/>
                  </a:lnTo>
                  <a:lnTo>
                    <a:pt x="564" y="144"/>
                  </a:lnTo>
                  <a:lnTo>
                    <a:pt x="588" y="144"/>
                  </a:lnTo>
                  <a:lnTo>
                    <a:pt x="612" y="156"/>
                  </a:lnTo>
                  <a:lnTo>
                    <a:pt x="636" y="168"/>
                  </a:lnTo>
                  <a:lnTo>
                    <a:pt x="660" y="168"/>
                  </a:lnTo>
                  <a:lnTo>
                    <a:pt x="684" y="180"/>
                  </a:lnTo>
                  <a:lnTo>
                    <a:pt x="708" y="192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7" name="Freeform 20"/>
            <p:cNvSpPr>
              <a:spLocks/>
            </p:cNvSpPr>
            <p:nvPr/>
          </p:nvSpPr>
          <p:spPr bwMode="auto">
            <a:xfrm>
              <a:off x="4176" y="1020"/>
              <a:ext cx="601" cy="145"/>
            </a:xfrm>
            <a:custGeom>
              <a:avLst/>
              <a:gdLst>
                <a:gd name="T0" fmla="*/ 24 w 601"/>
                <a:gd name="T1" fmla="*/ 84 h 145"/>
                <a:gd name="T2" fmla="*/ 0 w 601"/>
                <a:gd name="T3" fmla="*/ 96 h 145"/>
                <a:gd name="T4" fmla="*/ 24 w 601"/>
                <a:gd name="T5" fmla="*/ 84 h 145"/>
                <a:gd name="T6" fmla="*/ 36 w 601"/>
                <a:gd name="T7" fmla="*/ 60 h 145"/>
                <a:gd name="T8" fmla="*/ 48 w 601"/>
                <a:gd name="T9" fmla="*/ 36 h 145"/>
                <a:gd name="T10" fmla="*/ 72 w 601"/>
                <a:gd name="T11" fmla="*/ 24 h 145"/>
                <a:gd name="T12" fmla="*/ 96 w 601"/>
                <a:gd name="T13" fmla="*/ 12 h 145"/>
                <a:gd name="T14" fmla="*/ 120 w 601"/>
                <a:gd name="T15" fmla="*/ 0 h 145"/>
                <a:gd name="T16" fmla="*/ 144 w 601"/>
                <a:gd name="T17" fmla="*/ 0 h 145"/>
                <a:gd name="T18" fmla="*/ 168 w 601"/>
                <a:gd name="T19" fmla="*/ 0 h 145"/>
                <a:gd name="T20" fmla="*/ 192 w 601"/>
                <a:gd name="T21" fmla="*/ 0 h 145"/>
                <a:gd name="T22" fmla="*/ 216 w 601"/>
                <a:gd name="T23" fmla="*/ 0 h 145"/>
                <a:gd name="T24" fmla="*/ 240 w 601"/>
                <a:gd name="T25" fmla="*/ 0 h 145"/>
                <a:gd name="T26" fmla="*/ 264 w 601"/>
                <a:gd name="T27" fmla="*/ 0 h 145"/>
                <a:gd name="T28" fmla="*/ 288 w 601"/>
                <a:gd name="T29" fmla="*/ 12 h 145"/>
                <a:gd name="T30" fmla="*/ 312 w 601"/>
                <a:gd name="T31" fmla="*/ 24 h 145"/>
                <a:gd name="T32" fmla="*/ 336 w 601"/>
                <a:gd name="T33" fmla="*/ 36 h 145"/>
                <a:gd name="T34" fmla="*/ 360 w 601"/>
                <a:gd name="T35" fmla="*/ 48 h 145"/>
                <a:gd name="T36" fmla="*/ 384 w 601"/>
                <a:gd name="T37" fmla="*/ 60 h 145"/>
                <a:gd name="T38" fmla="*/ 408 w 601"/>
                <a:gd name="T39" fmla="*/ 72 h 145"/>
                <a:gd name="T40" fmla="*/ 432 w 601"/>
                <a:gd name="T41" fmla="*/ 84 h 145"/>
                <a:gd name="T42" fmla="*/ 456 w 601"/>
                <a:gd name="T43" fmla="*/ 84 h 145"/>
                <a:gd name="T44" fmla="*/ 480 w 601"/>
                <a:gd name="T45" fmla="*/ 96 h 145"/>
                <a:gd name="T46" fmla="*/ 504 w 601"/>
                <a:gd name="T47" fmla="*/ 108 h 145"/>
                <a:gd name="T48" fmla="*/ 528 w 601"/>
                <a:gd name="T49" fmla="*/ 108 h 145"/>
                <a:gd name="T50" fmla="*/ 552 w 601"/>
                <a:gd name="T51" fmla="*/ 120 h 145"/>
                <a:gd name="T52" fmla="*/ 576 w 601"/>
                <a:gd name="T53" fmla="*/ 132 h 145"/>
                <a:gd name="T54" fmla="*/ 600 w 601"/>
                <a:gd name="T55" fmla="*/ 144 h 1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1"/>
                <a:gd name="T85" fmla="*/ 0 h 145"/>
                <a:gd name="T86" fmla="*/ 601 w 601"/>
                <a:gd name="T87" fmla="*/ 145 h 1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1" h="145">
                  <a:moveTo>
                    <a:pt x="24" y="84"/>
                  </a:moveTo>
                  <a:lnTo>
                    <a:pt x="0" y="96"/>
                  </a:lnTo>
                  <a:lnTo>
                    <a:pt x="24" y="84"/>
                  </a:lnTo>
                  <a:lnTo>
                    <a:pt x="36" y="60"/>
                  </a:lnTo>
                  <a:lnTo>
                    <a:pt x="48" y="36"/>
                  </a:lnTo>
                  <a:lnTo>
                    <a:pt x="72" y="24"/>
                  </a:lnTo>
                  <a:lnTo>
                    <a:pt x="96" y="12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12"/>
                  </a:lnTo>
                  <a:lnTo>
                    <a:pt x="312" y="24"/>
                  </a:lnTo>
                  <a:lnTo>
                    <a:pt x="336" y="36"/>
                  </a:lnTo>
                  <a:lnTo>
                    <a:pt x="360" y="48"/>
                  </a:lnTo>
                  <a:lnTo>
                    <a:pt x="384" y="60"/>
                  </a:lnTo>
                  <a:lnTo>
                    <a:pt x="408" y="72"/>
                  </a:lnTo>
                  <a:lnTo>
                    <a:pt x="432" y="84"/>
                  </a:lnTo>
                  <a:lnTo>
                    <a:pt x="456" y="84"/>
                  </a:lnTo>
                  <a:lnTo>
                    <a:pt x="480" y="96"/>
                  </a:lnTo>
                  <a:lnTo>
                    <a:pt x="504" y="108"/>
                  </a:lnTo>
                  <a:lnTo>
                    <a:pt x="528" y="108"/>
                  </a:lnTo>
                  <a:lnTo>
                    <a:pt x="552" y="120"/>
                  </a:lnTo>
                  <a:lnTo>
                    <a:pt x="576" y="132"/>
                  </a:lnTo>
                  <a:lnTo>
                    <a:pt x="600" y="144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8" name="Freeform 21"/>
            <p:cNvSpPr>
              <a:spLocks/>
            </p:cNvSpPr>
            <p:nvPr/>
          </p:nvSpPr>
          <p:spPr bwMode="auto">
            <a:xfrm>
              <a:off x="3912" y="1728"/>
              <a:ext cx="1093" cy="241"/>
            </a:xfrm>
            <a:custGeom>
              <a:avLst/>
              <a:gdLst>
                <a:gd name="T0" fmla="*/ 48 w 1093"/>
                <a:gd name="T1" fmla="*/ 0 h 241"/>
                <a:gd name="T2" fmla="*/ 24 w 1093"/>
                <a:gd name="T3" fmla="*/ 12 h 241"/>
                <a:gd name="T4" fmla="*/ 12 w 1093"/>
                <a:gd name="T5" fmla="*/ 36 h 241"/>
                <a:gd name="T6" fmla="*/ 0 w 1093"/>
                <a:gd name="T7" fmla="*/ 60 h 241"/>
                <a:gd name="T8" fmla="*/ 0 w 1093"/>
                <a:gd name="T9" fmla="*/ 84 h 241"/>
                <a:gd name="T10" fmla="*/ 0 w 1093"/>
                <a:gd name="T11" fmla="*/ 108 h 241"/>
                <a:gd name="T12" fmla="*/ 12 w 1093"/>
                <a:gd name="T13" fmla="*/ 132 h 241"/>
                <a:gd name="T14" fmla="*/ 36 w 1093"/>
                <a:gd name="T15" fmla="*/ 144 h 241"/>
                <a:gd name="T16" fmla="*/ 36 w 1093"/>
                <a:gd name="T17" fmla="*/ 168 h 241"/>
                <a:gd name="T18" fmla="*/ 60 w 1093"/>
                <a:gd name="T19" fmla="*/ 168 h 241"/>
                <a:gd name="T20" fmla="*/ 84 w 1093"/>
                <a:gd name="T21" fmla="*/ 180 h 241"/>
                <a:gd name="T22" fmla="*/ 108 w 1093"/>
                <a:gd name="T23" fmla="*/ 180 h 241"/>
                <a:gd name="T24" fmla="*/ 132 w 1093"/>
                <a:gd name="T25" fmla="*/ 180 h 241"/>
                <a:gd name="T26" fmla="*/ 156 w 1093"/>
                <a:gd name="T27" fmla="*/ 180 h 241"/>
                <a:gd name="T28" fmla="*/ 180 w 1093"/>
                <a:gd name="T29" fmla="*/ 168 h 241"/>
                <a:gd name="T30" fmla="*/ 204 w 1093"/>
                <a:gd name="T31" fmla="*/ 168 h 241"/>
                <a:gd name="T32" fmla="*/ 228 w 1093"/>
                <a:gd name="T33" fmla="*/ 168 h 241"/>
                <a:gd name="T34" fmla="*/ 252 w 1093"/>
                <a:gd name="T35" fmla="*/ 168 h 241"/>
                <a:gd name="T36" fmla="*/ 276 w 1093"/>
                <a:gd name="T37" fmla="*/ 168 h 241"/>
                <a:gd name="T38" fmla="*/ 300 w 1093"/>
                <a:gd name="T39" fmla="*/ 156 h 241"/>
                <a:gd name="T40" fmla="*/ 324 w 1093"/>
                <a:gd name="T41" fmla="*/ 156 h 241"/>
                <a:gd name="T42" fmla="*/ 348 w 1093"/>
                <a:gd name="T43" fmla="*/ 156 h 241"/>
                <a:gd name="T44" fmla="*/ 372 w 1093"/>
                <a:gd name="T45" fmla="*/ 156 h 241"/>
                <a:gd name="T46" fmla="*/ 396 w 1093"/>
                <a:gd name="T47" fmla="*/ 168 h 241"/>
                <a:gd name="T48" fmla="*/ 420 w 1093"/>
                <a:gd name="T49" fmla="*/ 168 h 241"/>
                <a:gd name="T50" fmla="*/ 444 w 1093"/>
                <a:gd name="T51" fmla="*/ 168 h 241"/>
                <a:gd name="T52" fmla="*/ 468 w 1093"/>
                <a:gd name="T53" fmla="*/ 180 h 241"/>
                <a:gd name="T54" fmla="*/ 492 w 1093"/>
                <a:gd name="T55" fmla="*/ 180 h 241"/>
                <a:gd name="T56" fmla="*/ 516 w 1093"/>
                <a:gd name="T57" fmla="*/ 180 h 241"/>
                <a:gd name="T58" fmla="*/ 540 w 1093"/>
                <a:gd name="T59" fmla="*/ 192 h 241"/>
                <a:gd name="T60" fmla="*/ 564 w 1093"/>
                <a:gd name="T61" fmla="*/ 192 h 241"/>
                <a:gd name="T62" fmla="*/ 588 w 1093"/>
                <a:gd name="T63" fmla="*/ 204 h 241"/>
                <a:gd name="T64" fmla="*/ 612 w 1093"/>
                <a:gd name="T65" fmla="*/ 216 h 241"/>
                <a:gd name="T66" fmla="*/ 636 w 1093"/>
                <a:gd name="T67" fmla="*/ 228 h 241"/>
                <a:gd name="T68" fmla="*/ 660 w 1093"/>
                <a:gd name="T69" fmla="*/ 228 h 241"/>
                <a:gd name="T70" fmla="*/ 684 w 1093"/>
                <a:gd name="T71" fmla="*/ 240 h 241"/>
                <a:gd name="T72" fmla="*/ 708 w 1093"/>
                <a:gd name="T73" fmla="*/ 240 h 241"/>
                <a:gd name="T74" fmla="*/ 732 w 1093"/>
                <a:gd name="T75" fmla="*/ 228 h 241"/>
                <a:gd name="T76" fmla="*/ 756 w 1093"/>
                <a:gd name="T77" fmla="*/ 228 h 241"/>
                <a:gd name="T78" fmla="*/ 780 w 1093"/>
                <a:gd name="T79" fmla="*/ 216 h 241"/>
                <a:gd name="T80" fmla="*/ 804 w 1093"/>
                <a:gd name="T81" fmla="*/ 216 h 241"/>
                <a:gd name="T82" fmla="*/ 828 w 1093"/>
                <a:gd name="T83" fmla="*/ 204 h 241"/>
                <a:gd name="T84" fmla="*/ 852 w 1093"/>
                <a:gd name="T85" fmla="*/ 192 h 241"/>
                <a:gd name="T86" fmla="*/ 876 w 1093"/>
                <a:gd name="T87" fmla="*/ 192 h 241"/>
                <a:gd name="T88" fmla="*/ 900 w 1093"/>
                <a:gd name="T89" fmla="*/ 192 h 241"/>
                <a:gd name="T90" fmla="*/ 924 w 1093"/>
                <a:gd name="T91" fmla="*/ 192 h 241"/>
                <a:gd name="T92" fmla="*/ 948 w 1093"/>
                <a:gd name="T93" fmla="*/ 192 h 241"/>
                <a:gd name="T94" fmla="*/ 972 w 1093"/>
                <a:gd name="T95" fmla="*/ 192 h 241"/>
                <a:gd name="T96" fmla="*/ 996 w 1093"/>
                <a:gd name="T97" fmla="*/ 192 h 241"/>
                <a:gd name="T98" fmla="*/ 1020 w 1093"/>
                <a:gd name="T99" fmla="*/ 192 h 241"/>
                <a:gd name="T100" fmla="*/ 1044 w 1093"/>
                <a:gd name="T101" fmla="*/ 192 h 241"/>
                <a:gd name="T102" fmla="*/ 1068 w 1093"/>
                <a:gd name="T103" fmla="*/ 192 h 241"/>
                <a:gd name="T104" fmla="*/ 1092 w 1093"/>
                <a:gd name="T105" fmla="*/ 192 h 2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3"/>
                <a:gd name="T160" fmla="*/ 0 h 241"/>
                <a:gd name="T161" fmla="*/ 1093 w 1093"/>
                <a:gd name="T162" fmla="*/ 241 h 2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3" h="241">
                  <a:moveTo>
                    <a:pt x="48" y="0"/>
                  </a:moveTo>
                  <a:lnTo>
                    <a:pt x="24" y="12"/>
                  </a:lnTo>
                  <a:lnTo>
                    <a:pt x="12" y="36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32"/>
                  </a:lnTo>
                  <a:lnTo>
                    <a:pt x="36" y="144"/>
                  </a:lnTo>
                  <a:lnTo>
                    <a:pt x="36" y="168"/>
                  </a:lnTo>
                  <a:lnTo>
                    <a:pt x="60" y="168"/>
                  </a:lnTo>
                  <a:lnTo>
                    <a:pt x="84" y="180"/>
                  </a:lnTo>
                  <a:lnTo>
                    <a:pt x="108" y="180"/>
                  </a:lnTo>
                  <a:lnTo>
                    <a:pt x="132" y="180"/>
                  </a:lnTo>
                  <a:lnTo>
                    <a:pt x="156" y="180"/>
                  </a:lnTo>
                  <a:lnTo>
                    <a:pt x="180" y="168"/>
                  </a:lnTo>
                  <a:lnTo>
                    <a:pt x="204" y="168"/>
                  </a:lnTo>
                  <a:lnTo>
                    <a:pt x="228" y="168"/>
                  </a:lnTo>
                  <a:lnTo>
                    <a:pt x="252" y="168"/>
                  </a:lnTo>
                  <a:lnTo>
                    <a:pt x="276" y="168"/>
                  </a:lnTo>
                  <a:lnTo>
                    <a:pt x="300" y="156"/>
                  </a:lnTo>
                  <a:lnTo>
                    <a:pt x="324" y="156"/>
                  </a:lnTo>
                  <a:lnTo>
                    <a:pt x="348" y="156"/>
                  </a:lnTo>
                  <a:lnTo>
                    <a:pt x="372" y="156"/>
                  </a:lnTo>
                  <a:lnTo>
                    <a:pt x="396" y="168"/>
                  </a:lnTo>
                  <a:lnTo>
                    <a:pt x="420" y="168"/>
                  </a:lnTo>
                  <a:lnTo>
                    <a:pt x="444" y="168"/>
                  </a:lnTo>
                  <a:lnTo>
                    <a:pt x="468" y="180"/>
                  </a:lnTo>
                  <a:lnTo>
                    <a:pt x="492" y="180"/>
                  </a:lnTo>
                  <a:lnTo>
                    <a:pt x="516" y="180"/>
                  </a:lnTo>
                  <a:lnTo>
                    <a:pt x="540" y="192"/>
                  </a:lnTo>
                  <a:lnTo>
                    <a:pt x="564" y="192"/>
                  </a:lnTo>
                  <a:lnTo>
                    <a:pt x="588" y="204"/>
                  </a:lnTo>
                  <a:lnTo>
                    <a:pt x="612" y="216"/>
                  </a:lnTo>
                  <a:lnTo>
                    <a:pt x="636" y="228"/>
                  </a:lnTo>
                  <a:lnTo>
                    <a:pt x="660" y="228"/>
                  </a:lnTo>
                  <a:lnTo>
                    <a:pt x="684" y="240"/>
                  </a:lnTo>
                  <a:lnTo>
                    <a:pt x="708" y="240"/>
                  </a:lnTo>
                  <a:lnTo>
                    <a:pt x="732" y="228"/>
                  </a:lnTo>
                  <a:lnTo>
                    <a:pt x="756" y="228"/>
                  </a:lnTo>
                  <a:lnTo>
                    <a:pt x="780" y="216"/>
                  </a:lnTo>
                  <a:lnTo>
                    <a:pt x="804" y="216"/>
                  </a:lnTo>
                  <a:lnTo>
                    <a:pt x="828" y="204"/>
                  </a:lnTo>
                  <a:lnTo>
                    <a:pt x="852" y="192"/>
                  </a:lnTo>
                  <a:lnTo>
                    <a:pt x="876" y="192"/>
                  </a:lnTo>
                  <a:lnTo>
                    <a:pt x="900" y="192"/>
                  </a:lnTo>
                  <a:lnTo>
                    <a:pt x="924" y="192"/>
                  </a:lnTo>
                  <a:lnTo>
                    <a:pt x="948" y="192"/>
                  </a:lnTo>
                  <a:lnTo>
                    <a:pt x="972" y="192"/>
                  </a:lnTo>
                  <a:lnTo>
                    <a:pt x="996" y="192"/>
                  </a:lnTo>
                  <a:lnTo>
                    <a:pt x="1020" y="192"/>
                  </a:lnTo>
                  <a:lnTo>
                    <a:pt x="1044" y="192"/>
                  </a:lnTo>
                  <a:lnTo>
                    <a:pt x="1068" y="192"/>
                  </a:lnTo>
                  <a:lnTo>
                    <a:pt x="1092" y="192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9" name="Freeform 22"/>
            <p:cNvSpPr>
              <a:spLocks/>
            </p:cNvSpPr>
            <p:nvPr/>
          </p:nvSpPr>
          <p:spPr bwMode="auto">
            <a:xfrm>
              <a:off x="3960" y="1620"/>
              <a:ext cx="457" cy="121"/>
            </a:xfrm>
            <a:custGeom>
              <a:avLst/>
              <a:gdLst>
                <a:gd name="T0" fmla="*/ 0 w 457"/>
                <a:gd name="T1" fmla="*/ 108 h 121"/>
                <a:gd name="T2" fmla="*/ 24 w 457"/>
                <a:gd name="T3" fmla="*/ 84 h 121"/>
                <a:gd name="T4" fmla="*/ 48 w 457"/>
                <a:gd name="T5" fmla="*/ 84 h 121"/>
                <a:gd name="T6" fmla="*/ 72 w 457"/>
                <a:gd name="T7" fmla="*/ 84 h 121"/>
                <a:gd name="T8" fmla="*/ 96 w 457"/>
                <a:gd name="T9" fmla="*/ 84 h 121"/>
                <a:gd name="T10" fmla="*/ 120 w 457"/>
                <a:gd name="T11" fmla="*/ 84 h 121"/>
                <a:gd name="T12" fmla="*/ 144 w 457"/>
                <a:gd name="T13" fmla="*/ 84 h 121"/>
                <a:gd name="T14" fmla="*/ 168 w 457"/>
                <a:gd name="T15" fmla="*/ 84 h 121"/>
                <a:gd name="T16" fmla="*/ 192 w 457"/>
                <a:gd name="T17" fmla="*/ 72 h 121"/>
                <a:gd name="T18" fmla="*/ 216 w 457"/>
                <a:gd name="T19" fmla="*/ 72 h 121"/>
                <a:gd name="T20" fmla="*/ 240 w 457"/>
                <a:gd name="T21" fmla="*/ 84 h 121"/>
                <a:gd name="T22" fmla="*/ 264 w 457"/>
                <a:gd name="T23" fmla="*/ 84 h 121"/>
                <a:gd name="T24" fmla="*/ 288 w 457"/>
                <a:gd name="T25" fmla="*/ 84 h 121"/>
                <a:gd name="T26" fmla="*/ 312 w 457"/>
                <a:gd name="T27" fmla="*/ 84 h 121"/>
                <a:gd name="T28" fmla="*/ 336 w 457"/>
                <a:gd name="T29" fmla="*/ 84 h 121"/>
                <a:gd name="T30" fmla="*/ 360 w 457"/>
                <a:gd name="T31" fmla="*/ 96 h 121"/>
                <a:gd name="T32" fmla="*/ 384 w 457"/>
                <a:gd name="T33" fmla="*/ 96 h 121"/>
                <a:gd name="T34" fmla="*/ 408 w 457"/>
                <a:gd name="T35" fmla="*/ 96 h 121"/>
                <a:gd name="T36" fmla="*/ 432 w 457"/>
                <a:gd name="T37" fmla="*/ 108 h 121"/>
                <a:gd name="T38" fmla="*/ 456 w 457"/>
                <a:gd name="T39" fmla="*/ 120 h 121"/>
                <a:gd name="T40" fmla="*/ 432 w 457"/>
                <a:gd name="T41" fmla="*/ 108 h 121"/>
                <a:gd name="T42" fmla="*/ 408 w 457"/>
                <a:gd name="T43" fmla="*/ 96 h 121"/>
                <a:gd name="T44" fmla="*/ 396 w 457"/>
                <a:gd name="T45" fmla="*/ 72 h 121"/>
                <a:gd name="T46" fmla="*/ 384 w 457"/>
                <a:gd name="T47" fmla="*/ 48 h 121"/>
                <a:gd name="T48" fmla="*/ 372 w 457"/>
                <a:gd name="T49" fmla="*/ 24 h 121"/>
                <a:gd name="T50" fmla="*/ 360 w 457"/>
                <a:gd name="T51" fmla="*/ 0 h 1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7"/>
                <a:gd name="T79" fmla="*/ 0 h 121"/>
                <a:gd name="T80" fmla="*/ 457 w 457"/>
                <a:gd name="T81" fmla="*/ 121 h 1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7" h="121">
                  <a:moveTo>
                    <a:pt x="0" y="108"/>
                  </a:moveTo>
                  <a:lnTo>
                    <a:pt x="24" y="84"/>
                  </a:lnTo>
                  <a:lnTo>
                    <a:pt x="48" y="84"/>
                  </a:lnTo>
                  <a:lnTo>
                    <a:pt x="72" y="84"/>
                  </a:lnTo>
                  <a:lnTo>
                    <a:pt x="96" y="84"/>
                  </a:lnTo>
                  <a:lnTo>
                    <a:pt x="120" y="84"/>
                  </a:lnTo>
                  <a:lnTo>
                    <a:pt x="144" y="84"/>
                  </a:lnTo>
                  <a:lnTo>
                    <a:pt x="168" y="84"/>
                  </a:lnTo>
                  <a:lnTo>
                    <a:pt x="192" y="72"/>
                  </a:lnTo>
                  <a:lnTo>
                    <a:pt x="216" y="72"/>
                  </a:lnTo>
                  <a:lnTo>
                    <a:pt x="240" y="84"/>
                  </a:lnTo>
                  <a:lnTo>
                    <a:pt x="264" y="84"/>
                  </a:lnTo>
                  <a:lnTo>
                    <a:pt x="288" y="84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60" y="96"/>
                  </a:lnTo>
                  <a:lnTo>
                    <a:pt x="384" y="96"/>
                  </a:lnTo>
                  <a:lnTo>
                    <a:pt x="408" y="96"/>
                  </a:lnTo>
                  <a:lnTo>
                    <a:pt x="432" y="108"/>
                  </a:lnTo>
                  <a:lnTo>
                    <a:pt x="456" y="120"/>
                  </a:lnTo>
                  <a:lnTo>
                    <a:pt x="432" y="108"/>
                  </a:lnTo>
                  <a:lnTo>
                    <a:pt x="408" y="96"/>
                  </a:lnTo>
                  <a:lnTo>
                    <a:pt x="396" y="72"/>
                  </a:lnTo>
                  <a:lnTo>
                    <a:pt x="384" y="48"/>
                  </a:lnTo>
                  <a:lnTo>
                    <a:pt x="372" y="24"/>
                  </a:lnTo>
                  <a:lnTo>
                    <a:pt x="360" y="0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0" name="Freeform 23"/>
            <p:cNvSpPr>
              <a:spLocks/>
            </p:cNvSpPr>
            <p:nvPr/>
          </p:nvSpPr>
          <p:spPr bwMode="auto">
            <a:xfrm>
              <a:off x="3876" y="1272"/>
              <a:ext cx="637" cy="337"/>
            </a:xfrm>
            <a:custGeom>
              <a:avLst/>
              <a:gdLst>
                <a:gd name="T0" fmla="*/ 468 w 637"/>
                <a:gd name="T1" fmla="*/ 312 h 337"/>
                <a:gd name="T2" fmla="*/ 444 w 637"/>
                <a:gd name="T3" fmla="*/ 336 h 337"/>
                <a:gd name="T4" fmla="*/ 420 w 637"/>
                <a:gd name="T5" fmla="*/ 324 h 337"/>
                <a:gd name="T6" fmla="*/ 396 w 637"/>
                <a:gd name="T7" fmla="*/ 324 h 337"/>
                <a:gd name="T8" fmla="*/ 372 w 637"/>
                <a:gd name="T9" fmla="*/ 312 h 337"/>
                <a:gd name="T10" fmla="*/ 348 w 637"/>
                <a:gd name="T11" fmla="*/ 312 h 337"/>
                <a:gd name="T12" fmla="*/ 324 w 637"/>
                <a:gd name="T13" fmla="*/ 300 h 337"/>
                <a:gd name="T14" fmla="*/ 300 w 637"/>
                <a:gd name="T15" fmla="*/ 288 h 337"/>
                <a:gd name="T16" fmla="*/ 276 w 637"/>
                <a:gd name="T17" fmla="*/ 288 h 337"/>
                <a:gd name="T18" fmla="*/ 252 w 637"/>
                <a:gd name="T19" fmla="*/ 276 h 337"/>
                <a:gd name="T20" fmla="*/ 228 w 637"/>
                <a:gd name="T21" fmla="*/ 276 h 337"/>
                <a:gd name="T22" fmla="*/ 204 w 637"/>
                <a:gd name="T23" fmla="*/ 276 h 337"/>
                <a:gd name="T24" fmla="*/ 180 w 637"/>
                <a:gd name="T25" fmla="*/ 276 h 337"/>
                <a:gd name="T26" fmla="*/ 156 w 637"/>
                <a:gd name="T27" fmla="*/ 264 h 337"/>
                <a:gd name="T28" fmla="*/ 132 w 637"/>
                <a:gd name="T29" fmla="*/ 264 h 337"/>
                <a:gd name="T30" fmla="*/ 108 w 637"/>
                <a:gd name="T31" fmla="*/ 252 h 337"/>
                <a:gd name="T32" fmla="*/ 84 w 637"/>
                <a:gd name="T33" fmla="*/ 240 h 337"/>
                <a:gd name="T34" fmla="*/ 60 w 637"/>
                <a:gd name="T35" fmla="*/ 240 h 337"/>
                <a:gd name="T36" fmla="*/ 36 w 637"/>
                <a:gd name="T37" fmla="*/ 228 h 337"/>
                <a:gd name="T38" fmla="*/ 12 w 637"/>
                <a:gd name="T39" fmla="*/ 216 h 337"/>
                <a:gd name="T40" fmla="*/ 0 w 637"/>
                <a:gd name="T41" fmla="*/ 192 h 337"/>
                <a:gd name="T42" fmla="*/ 0 w 637"/>
                <a:gd name="T43" fmla="*/ 168 h 337"/>
                <a:gd name="T44" fmla="*/ 0 w 637"/>
                <a:gd name="T45" fmla="*/ 144 h 337"/>
                <a:gd name="T46" fmla="*/ 0 w 637"/>
                <a:gd name="T47" fmla="*/ 120 h 337"/>
                <a:gd name="T48" fmla="*/ 12 w 637"/>
                <a:gd name="T49" fmla="*/ 96 h 337"/>
                <a:gd name="T50" fmla="*/ 12 w 637"/>
                <a:gd name="T51" fmla="*/ 72 h 337"/>
                <a:gd name="T52" fmla="*/ 36 w 637"/>
                <a:gd name="T53" fmla="*/ 60 h 337"/>
                <a:gd name="T54" fmla="*/ 36 w 637"/>
                <a:gd name="T55" fmla="*/ 36 h 337"/>
                <a:gd name="T56" fmla="*/ 60 w 637"/>
                <a:gd name="T57" fmla="*/ 24 h 337"/>
                <a:gd name="T58" fmla="*/ 84 w 637"/>
                <a:gd name="T59" fmla="*/ 12 h 337"/>
                <a:gd name="T60" fmla="*/ 108 w 637"/>
                <a:gd name="T61" fmla="*/ 12 h 337"/>
                <a:gd name="T62" fmla="*/ 132 w 637"/>
                <a:gd name="T63" fmla="*/ 0 h 337"/>
                <a:gd name="T64" fmla="*/ 156 w 637"/>
                <a:gd name="T65" fmla="*/ 12 h 337"/>
                <a:gd name="T66" fmla="*/ 180 w 637"/>
                <a:gd name="T67" fmla="*/ 12 h 337"/>
                <a:gd name="T68" fmla="*/ 204 w 637"/>
                <a:gd name="T69" fmla="*/ 12 h 337"/>
                <a:gd name="T70" fmla="*/ 228 w 637"/>
                <a:gd name="T71" fmla="*/ 24 h 337"/>
                <a:gd name="T72" fmla="*/ 252 w 637"/>
                <a:gd name="T73" fmla="*/ 24 h 337"/>
                <a:gd name="T74" fmla="*/ 276 w 637"/>
                <a:gd name="T75" fmla="*/ 36 h 337"/>
                <a:gd name="T76" fmla="*/ 300 w 637"/>
                <a:gd name="T77" fmla="*/ 36 h 337"/>
                <a:gd name="T78" fmla="*/ 324 w 637"/>
                <a:gd name="T79" fmla="*/ 48 h 337"/>
                <a:gd name="T80" fmla="*/ 348 w 637"/>
                <a:gd name="T81" fmla="*/ 60 h 337"/>
                <a:gd name="T82" fmla="*/ 372 w 637"/>
                <a:gd name="T83" fmla="*/ 72 h 337"/>
                <a:gd name="T84" fmla="*/ 396 w 637"/>
                <a:gd name="T85" fmla="*/ 84 h 337"/>
                <a:gd name="T86" fmla="*/ 420 w 637"/>
                <a:gd name="T87" fmla="*/ 96 h 337"/>
                <a:gd name="T88" fmla="*/ 444 w 637"/>
                <a:gd name="T89" fmla="*/ 108 h 337"/>
                <a:gd name="T90" fmla="*/ 468 w 637"/>
                <a:gd name="T91" fmla="*/ 108 h 337"/>
                <a:gd name="T92" fmla="*/ 492 w 637"/>
                <a:gd name="T93" fmla="*/ 120 h 337"/>
                <a:gd name="T94" fmla="*/ 516 w 637"/>
                <a:gd name="T95" fmla="*/ 132 h 337"/>
                <a:gd name="T96" fmla="*/ 540 w 637"/>
                <a:gd name="T97" fmla="*/ 132 h 337"/>
                <a:gd name="T98" fmla="*/ 564 w 637"/>
                <a:gd name="T99" fmla="*/ 144 h 337"/>
                <a:gd name="T100" fmla="*/ 588 w 637"/>
                <a:gd name="T101" fmla="*/ 156 h 337"/>
                <a:gd name="T102" fmla="*/ 612 w 637"/>
                <a:gd name="T103" fmla="*/ 156 h 337"/>
                <a:gd name="T104" fmla="*/ 636 w 637"/>
                <a:gd name="T105" fmla="*/ 168 h 3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7"/>
                <a:gd name="T160" fmla="*/ 0 h 337"/>
                <a:gd name="T161" fmla="*/ 637 w 637"/>
                <a:gd name="T162" fmla="*/ 337 h 3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7" h="337">
                  <a:moveTo>
                    <a:pt x="468" y="312"/>
                  </a:moveTo>
                  <a:lnTo>
                    <a:pt x="444" y="336"/>
                  </a:lnTo>
                  <a:lnTo>
                    <a:pt x="420" y="324"/>
                  </a:lnTo>
                  <a:lnTo>
                    <a:pt x="396" y="324"/>
                  </a:lnTo>
                  <a:lnTo>
                    <a:pt x="372" y="312"/>
                  </a:lnTo>
                  <a:lnTo>
                    <a:pt x="348" y="312"/>
                  </a:lnTo>
                  <a:lnTo>
                    <a:pt x="324" y="300"/>
                  </a:lnTo>
                  <a:lnTo>
                    <a:pt x="300" y="288"/>
                  </a:lnTo>
                  <a:lnTo>
                    <a:pt x="276" y="288"/>
                  </a:lnTo>
                  <a:lnTo>
                    <a:pt x="252" y="276"/>
                  </a:lnTo>
                  <a:lnTo>
                    <a:pt x="228" y="276"/>
                  </a:lnTo>
                  <a:lnTo>
                    <a:pt x="204" y="276"/>
                  </a:lnTo>
                  <a:lnTo>
                    <a:pt x="180" y="276"/>
                  </a:lnTo>
                  <a:lnTo>
                    <a:pt x="156" y="264"/>
                  </a:lnTo>
                  <a:lnTo>
                    <a:pt x="132" y="264"/>
                  </a:lnTo>
                  <a:lnTo>
                    <a:pt x="108" y="252"/>
                  </a:lnTo>
                  <a:lnTo>
                    <a:pt x="84" y="240"/>
                  </a:lnTo>
                  <a:lnTo>
                    <a:pt x="60" y="240"/>
                  </a:lnTo>
                  <a:lnTo>
                    <a:pt x="36" y="228"/>
                  </a:lnTo>
                  <a:lnTo>
                    <a:pt x="12" y="216"/>
                  </a:lnTo>
                  <a:lnTo>
                    <a:pt x="0" y="192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12" y="9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36" y="36"/>
                  </a:lnTo>
                  <a:lnTo>
                    <a:pt x="60" y="24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32" y="0"/>
                  </a:lnTo>
                  <a:lnTo>
                    <a:pt x="156" y="12"/>
                  </a:lnTo>
                  <a:lnTo>
                    <a:pt x="180" y="12"/>
                  </a:lnTo>
                  <a:lnTo>
                    <a:pt x="204" y="12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76" y="36"/>
                  </a:lnTo>
                  <a:lnTo>
                    <a:pt x="300" y="36"/>
                  </a:lnTo>
                  <a:lnTo>
                    <a:pt x="324" y="48"/>
                  </a:lnTo>
                  <a:lnTo>
                    <a:pt x="348" y="60"/>
                  </a:lnTo>
                  <a:lnTo>
                    <a:pt x="372" y="72"/>
                  </a:lnTo>
                  <a:lnTo>
                    <a:pt x="396" y="84"/>
                  </a:lnTo>
                  <a:lnTo>
                    <a:pt x="420" y="96"/>
                  </a:lnTo>
                  <a:lnTo>
                    <a:pt x="444" y="108"/>
                  </a:lnTo>
                  <a:lnTo>
                    <a:pt x="468" y="108"/>
                  </a:lnTo>
                  <a:lnTo>
                    <a:pt x="492" y="120"/>
                  </a:lnTo>
                  <a:lnTo>
                    <a:pt x="516" y="132"/>
                  </a:lnTo>
                  <a:lnTo>
                    <a:pt x="540" y="132"/>
                  </a:lnTo>
                  <a:lnTo>
                    <a:pt x="564" y="144"/>
                  </a:lnTo>
                  <a:lnTo>
                    <a:pt x="588" y="156"/>
                  </a:lnTo>
                  <a:lnTo>
                    <a:pt x="612" y="156"/>
                  </a:lnTo>
                  <a:lnTo>
                    <a:pt x="636" y="168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1" name="Freeform 24"/>
            <p:cNvSpPr>
              <a:spLocks/>
            </p:cNvSpPr>
            <p:nvPr/>
          </p:nvSpPr>
          <p:spPr bwMode="auto">
            <a:xfrm>
              <a:off x="4032" y="1536"/>
              <a:ext cx="37" cy="97"/>
            </a:xfrm>
            <a:custGeom>
              <a:avLst/>
              <a:gdLst>
                <a:gd name="T0" fmla="*/ 24 w 37"/>
                <a:gd name="T1" fmla="*/ 0 h 97"/>
                <a:gd name="T2" fmla="*/ 36 w 37"/>
                <a:gd name="T3" fmla="*/ 24 h 97"/>
                <a:gd name="T4" fmla="*/ 24 w 37"/>
                <a:gd name="T5" fmla="*/ 48 h 97"/>
                <a:gd name="T6" fmla="*/ 12 w 37"/>
                <a:gd name="T7" fmla="*/ 72 h 97"/>
                <a:gd name="T8" fmla="*/ 0 w 37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97"/>
                <a:gd name="T17" fmla="*/ 37 w 3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97">
                  <a:moveTo>
                    <a:pt x="24" y="0"/>
                  </a:moveTo>
                  <a:lnTo>
                    <a:pt x="36" y="24"/>
                  </a:lnTo>
                  <a:lnTo>
                    <a:pt x="24" y="48"/>
                  </a:lnTo>
                  <a:lnTo>
                    <a:pt x="12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2" name="Freeform 25"/>
            <p:cNvSpPr>
              <a:spLocks/>
            </p:cNvSpPr>
            <p:nvPr/>
          </p:nvSpPr>
          <p:spPr bwMode="auto">
            <a:xfrm>
              <a:off x="3936" y="1824"/>
              <a:ext cx="121" cy="49"/>
            </a:xfrm>
            <a:custGeom>
              <a:avLst/>
              <a:gdLst>
                <a:gd name="T0" fmla="*/ 22 w 121"/>
                <a:gd name="T1" fmla="*/ 0 h 49"/>
                <a:gd name="T2" fmla="*/ 0 w 121"/>
                <a:gd name="T3" fmla="*/ 48 h 49"/>
                <a:gd name="T4" fmla="*/ 11 w 121"/>
                <a:gd name="T5" fmla="*/ 0 h 49"/>
                <a:gd name="T6" fmla="*/ 33 w 121"/>
                <a:gd name="T7" fmla="*/ 0 h 49"/>
                <a:gd name="T8" fmla="*/ 55 w 121"/>
                <a:gd name="T9" fmla="*/ 0 h 49"/>
                <a:gd name="T10" fmla="*/ 76 w 121"/>
                <a:gd name="T11" fmla="*/ 0 h 49"/>
                <a:gd name="T12" fmla="*/ 98 w 121"/>
                <a:gd name="T13" fmla="*/ 0 h 49"/>
                <a:gd name="T14" fmla="*/ 120 w 121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49"/>
                <a:gd name="T26" fmla="*/ 121 w 121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49">
                  <a:moveTo>
                    <a:pt x="22" y="0"/>
                  </a:moveTo>
                  <a:lnTo>
                    <a:pt x="0" y="48"/>
                  </a:lnTo>
                  <a:lnTo>
                    <a:pt x="11" y="0"/>
                  </a:lnTo>
                  <a:lnTo>
                    <a:pt x="33" y="0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98" y="0"/>
                  </a:lnTo>
                  <a:lnTo>
                    <a:pt x="120" y="0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3" name="Freeform 26"/>
            <p:cNvSpPr>
              <a:spLocks/>
            </p:cNvSpPr>
            <p:nvPr/>
          </p:nvSpPr>
          <p:spPr bwMode="auto">
            <a:xfrm>
              <a:off x="3912" y="1488"/>
              <a:ext cx="61" cy="157"/>
            </a:xfrm>
            <a:custGeom>
              <a:avLst/>
              <a:gdLst>
                <a:gd name="T0" fmla="*/ 0 w 61"/>
                <a:gd name="T1" fmla="*/ 0 h 157"/>
                <a:gd name="T2" fmla="*/ 0 w 61"/>
                <a:gd name="T3" fmla="*/ 24 h 157"/>
                <a:gd name="T4" fmla="*/ 12 w 61"/>
                <a:gd name="T5" fmla="*/ 48 h 157"/>
                <a:gd name="T6" fmla="*/ 12 w 61"/>
                <a:gd name="T7" fmla="*/ 72 h 157"/>
                <a:gd name="T8" fmla="*/ 36 w 61"/>
                <a:gd name="T9" fmla="*/ 84 h 157"/>
                <a:gd name="T10" fmla="*/ 36 w 61"/>
                <a:gd name="T11" fmla="*/ 108 h 157"/>
                <a:gd name="T12" fmla="*/ 48 w 61"/>
                <a:gd name="T13" fmla="*/ 132 h 157"/>
                <a:gd name="T14" fmla="*/ 60 w 61"/>
                <a:gd name="T15" fmla="*/ 156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57"/>
                <a:gd name="T26" fmla="*/ 61 w 61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57">
                  <a:moveTo>
                    <a:pt x="0" y="0"/>
                  </a:moveTo>
                  <a:lnTo>
                    <a:pt x="0" y="24"/>
                  </a:lnTo>
                  <a:lnTo>
                    <a:pt x="12" y="48"/>
                  </a:lnTo>
                  <a:lnTo>
                    <a:pt x="12" y="72"/>
                  </a:lnTo>
                  <a:lnTo>
                    <a:pt x="36" y="84"/>
                  </a:lnTo>
                  <a:lnTo>
                    <a:pt x="36" y="108"/>
                  </a:lnTo>
                  <a:lnTo>
                    <a:pt x="48" y="132"/>
                  </a:lnTo>
                  <a:lnTo>
                    <a:pt x="60" y="15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4" name="Freeform 27"/>
            <p:cNvSpPr>
              <a:spLocks/>
            </p:cNvSpPr>
            <p:nvPr/>
          </p:nvSpPr>
          <p:spPr bwMode="auto">
            <a:xfrm>
              <a:off x="4440" y="960"/>
              <a:ext cx="1153" cy="637"/>
            </a:xfrm>
            <a:custGeom>
              <a:avLst/>
              <a:gdLst>
                <a:gd name="T0" fmla="*/ 0 w 1153"/>
                <a:gd name="T1" fmla="*/ 48 h 637"/>
                <a:gd name="T2" fmla="*/ 12 w 1153"/>
                <a:gd name="T3" fmla="*/ 24 h 637"/>
                <a:gd name="T4" fmla="*/ 36 w 1153"/>
                <a:gd name="T5" fmla="*/ 0 h 637"/>
                <a:gd name="T6" fmla="*/ 60 w 1153"/>
                <a:gd name="T7" fmla="*/ 0 h 637"/>
                <a:gd name="T8" fmla="*/ 84 w 1153"/>
                <a:gd name="T9" fmla="*/ 0 h 637"/>
                <a:gd name="T10" fmla="*/ 108 w 1153"/>
                <a:gd name="T11" fmla="*/ 0 h 637"/>
                <a:gd name="T12" fmla="*/ 132 w 1153"/>
                <a:gd name="T13" fmla="*/ 12 h 637"/>
                <a:gd name="T14" fmla="*/ 156 w 1153"/>
                <a:gd name="T15" fmla="*/ 12 h 637"/>
                <a:gd name="T16" fmla="*/ 180 w 1153"/>
                <a:gd name="T17" fmla="*/ 24 h 637"/>
                <a:gd name="T18" fmla="*/ 204 w 1153"/>
                <a:gd name="T19" fmla="*/ 24 h 637"/>
                <a:gd name="T20" fmla="*/ 228 w 1153"/>
                <a:gd name="T21" fmla="*/ 36 h 637"/>
                <a:gd name="T22" fmla="*/ 252 w 1153"/>
                <a:gd name="T23" fmla="*/ 36 h 637"/>
                <a:gd name="T24" fmla="*/ 276 w 1153"/>
                <a:gd name="T25" fmla="*/ 48 h 637"/>
                <a:gd name="T26" fmla="*/ 300 w 1153"/>
                <a:gd name="T27" fmla="*/ 48 h 637"/>
                <a:gd name="T28" fmla="*/ 324 w 1153"/>
                <a:gd name="T29" fmla="*/ 60 h 637"/>
                <a:gd name="T30" fmla="*/ 348 w 1153"/>
                <a:gd name="T31" fmla="*/ 84 h 637"/>
                <a:gd name="T32" fmla="*/ 372 w 1153"/>
                <a:gd name="T33" fmla="*/ 96 h 637"/>
                <a:gd name="T34" fmla="*/ 396 w 1153"/>
                <a:gd name="T35" fmla="*/ 108 h 637"/>
                <a:gd name="T36" fmla="*/ 420 w 1153"/>
                <a:gd name="T37" fmla="*/ 120 h 637"/>
                <a:gd name="T38" fmla="*/ 444 w 1153"/>
                <a:gd name="T39" fmla="*/ 132 h 637"/>
                <a:gd name="T40" fmla="*/ 468 w 1153"/>
                <a:gd name="T41" fmla="*/ 132 h 637"/>
                <a:gd name="T42" fmla="*/ 492 w 1153"/>
                <a:gd name="T43" fmla="*/ 156 h 637"/>
                <a:gd name="T44" fmla="*/ 516 w 1153"/>
                <a:gd name="T45" fmla="*/ 168 h 637"/>
                <a:gd name="T46" fmla="*/ 540 w 1153"/>
                <a:gd name="T47" fmla="*/ 180 h 637"/>
                <a:gd name="T48" fmla="*/ 564 w 1153"/>
                <a:gd name="T49" fmla="*/ 192 h 637"/>
                <a:gd name="T50" fmla="*/ 576 w 1153"/>
                <a:gd name="T51" fmla="*/ 216 h 637"/>
                <a:gd name="T52" fmla="*/ 600 w 1153"/>
                <a:gd name="T53" fmla="*/ 228 h 637"/>
                <a:gd name="T54" fmla="*/ 612 w 1153"/>
                <a:gd name="T55" fmla="*/ 252 h 637"/>
                <a:gd name="T56" fmla="*/ 624 w 1153"/>
                <a:gd name="T57" fmla="*/ 276 h 637"/>
                <a:gd name="T58" fmla="*/ 636 w 1153"/>
                <a:gd name="T59" fmla="*/ 300 h 637"/>
                <a:gd name="T60" fmla="*/ 636 w 1153"/>
                <a:gd name="T61" fmla="*/ 324 h 637"/>
                <a:gd name="T62" fmla="*/ 648 w 1153"/>
                <a:gd name="T63" fmla="*/ 348 h 637"/>
                <a:gd name="T64" fmla="*/ 660 w 1153"/>
                <a:gd name="T65" fmla="*/ 372 h 637"/>
                <a:gd name="T66" fmla="*/ 660 w 1153"/>
                <a:gd name="T67" fmla="*/ 396 h 637"/>
                <a:gd name="T68" fmla="*/ 672 w 1153"/>
                <a:gd name="T69" fmla="*/ 420 h 637"/>
                <a:gd name="T70" fmla="*/ 696 w 1153"/>
                <a:gd name="T71" fmla="*/ 444 h 637"/>
                <a:gd name="T72" fmla="*/ 708 w 1153"/>
                <a:gd name="T73" fmla="*/ 468 h 637"/>
                <a:gd name="T74" fmla="*/ 720 w 1153"/>
                <a:gd name="T75" fmla="*/ 492 h 637"/>
                <a:gd name="T76" fmla="*/ 744 w 1153"/>
                <a:gd name="T77" fmla="*/ 504 h 637"/>
                <a:gd name="T78" fmla="*/ 756 w 1153"/>
                <a:gd name="T79" fmla="*/ 528 h 637"/>
                <a:gd name="T80" fmla="*/ 780 w 1153"/>
                <a:gd name="T81" fmla="*/ 528 h 637"/>
                <a:gd name="T82" fmla="*/ 804 w 1153"/>
                <a:gd name="T83" fmla="*/ 540 h 637"/>
                <a:gd name="T84" fmla="*/ 828 w 1153"/>
                <a:gd name="T85" fmla="*/ 552 h 637"/>
                <a:gd name="T86" fmla="*/ 852 w 1153"/>
                <a:gd name="T87" fmla="*/ 564 h 637"/>
                <a:gd name="T88" fmla="*/ 876 w 1153"/>
                <a:gd name="T89" fmla="*/ 564 h 637"/>
                <a:gd name="T90" fmla="*/ 900 w 1153"/>
                <a:gd name="T91" fmla="*/ 576 h 637"/>
                <a:gd name="T92" fmla="*/ 924 w 1153"/>
                <a:gd name="T93" fmla="*/ 588 h 637"/>
                <a:gd name="T94" fmla="*/ 948 w 1153"/>
                <a:gd name="T95" fmla="*/ 588 h 637"/>
                <a:gd name="T96" fmla="*/ 972 w 1153"/>
                <a:gd name="T97" fmla="*/ 600 h 637"/>
                <a:gd name="T98" fmla="*/ 996 w 1153"/>
                <a:gd name="T99" fmla="*/ 600 h 637"/>
                <a:gd name="T100" fmla="*/ 1032 w 1153"/>
                <a:gd name="T101" fmla="*/ 612 h 637"/>
                <a:gd name="T102" fmla="*/ 1056 w 1153"/>
                <a:gd name="T103" fmla="*/ 612 h 637"/>
                <a:gd name="T104" fmla="*/ 1080 w 1153"/>
                <a:gd name="T105" fmla="*/ 624 h 637"/>
                <a:gd name="T106" fmla="*/ 1104 w 1153"/>
                <a:gd name="T107" fmla="*/ 624 h 637"/>
                <a:gd name="T108" fmla="*/ 1128 w 1153"/>
                <a:gd name="T109" fmla="*/ 636 h 637"/>
                <a:gd name="T110" fmla="*/ 1152 w 1153"/>
                <a:gd name="T111" fmla="*/ 636 h 6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3"/>
                <a:gd name="T169" fmla="*/ 0 h 637"/>
                <a:gd name="T170" fmla="*/ 1153 w 1153"/>
                <a:gd name="T171" fmla="*/ 637 h 6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3" h="637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108" y="0"/>
                  </a:lnTo>
                  <a:lnTo>
                    <a:pt x="132" y="12"/>
                  </a:lnTo>
                  <a:lnTo>
                    <a:pt x="156" y="12"/>
                  </a:lnTo>
                  <a:lnTo>
                    <a:pt x="180" y="24"/>
                  </a:lnTo>
                  <a:lnTo>
                    <a:pt x="204" y="24"/>
                  </a:lnTo>
                  <a:lnTo>
                    <a:pt x="228" y="36"/>
                  </a:lnTo>
                  <a:lnTo>
                    <a:pt x="252" y="36"/>
                  </a:lnTo>
                  <a:lnTo>
                    <a:pt x="276" y="48"/>
                  </a:lnTo>
                  <a:lnTo>
                    <a:pt x="300" y="48"/>
                  </a:lnTo>
                  <a:lnTo>
                    <a:pt x="324" y="60"/>
                  </a:lnTo>
                  <a:lnTo>
                    <a:pt x="348" y="84"/>
                  </a:lnTo>
                  <a:lnTo>
                    <a:pt x="372" y="96"/>
                  </a:lnTo>
                  <a:lnTo>
                    <a:pt x="396" y="108"/>
                  </a:lnTo>
                  <a:lnTo>
                    <a:pt x="420" y="120"/>
                  </a:lnTo>
                  <a:lnTo>
                    <a:pt x="444" y="132"/>
                  </a:lnTo>
                  <a:lnTo>
                    <a:pt x="468" y="132"/>
                  </a:lnTo>
                  <a:lnTo>
                    <a:pt x="492" y="156"/>
                  </a:lnTo>
                  <a:lnTo>
                    <a:pt x="516" y="168"/>
                  </a:lnTo>
                  <a:lnTo>
                    <a:pt x="540" y="180"/>
                  </a:lnTo>
                  <a:lnTo>
                    <a:pt x="564" y="192"/>
                  </a:lnTo>
                  <a:lnTo>
                    <a:pt x="576" y="216"/>
                  </a:lnTo>
                  <a:lnTo>
                    <a:pt x="600" y="228"/>
                  </a:lnTo>
                  <a:lnTo>
                    <a:pt x="612" y="252"/>
                  </a:lnTo>
                  <a:lnTo>
                    <a:pt x="624" y="276"/>
                  </a:lnTo>
                  <a:lnTo>
                    <a:pt x="636" y="300"/>
                  </a:lnTo>
                  <a:lnTo>
                    <a:pt x="636" y="324"/>
                  </a:lnTo>
                  <a:lnTo>
                    <a:pt x="648" y="348"/>
                  </a:lnTo>
                  <a:lnTo>
                    <a:pt x="660" y="372"/>
                  </a:lnTo>
                  <a:lnTo>
                    <a:pt x="660" y="396"/>
                  </a:lnTo>
                  <a:lnTo>
                    <a:pt x="672" y="420"/>
                  </a:lnTo>
                  <a:lnTo>
                    <a:pt x="696" y="444"/>
                  </a:lnTo>
                  <a:lnTo>
                    <a:pt x="708" y="468"/>
                  </a:lnTo>
                  <a:lnTo>
                    <a:pt x="720" y="492"/>
                  </a:lnTo>
                  <a:lnTo>
                    <a:pt x="744" y="504"/>
                  </a:lnTo>
                  <a:lnTo>
                    <a:pt x="756" y="528"/>
                  </a:lnTo>
                  <a:lnTo>
                    <a:pt x="780" y="528"/>
                  </a:lnTo>
                  <a:lnTo>
                    <a:pt x="804" y="540"/>
                  </a:lnTo>
                  <a:lnTo>
                    <a:pt x="828" y="552"/>
                  </a:lnTo>
                  <a:lnTo>
                    <a:pt x="852" y="564"/>
                  </a:lnTo>
                  <a:lnTo>
                    <a:pt x="876" y="564"/>
                  </a:lnTo>
                  <a:lnTo>
                    <a:pt x="900" y="576"/>
                  </a:lnTo>
                  <a:lnTo>
                    <a:pt x="924" y="588"/>
                  </a:lnTo>
                  <a:lnTo>
                    <a:pt x="948" y="588"/>
                  </a:lnTo>
                  <a:lnTo>
                    <a:pt x="972" y="600"/>
                  </a:lnTo>
                  <a:lnTo>
                    <a:pt x="996" y="600"/>
                  </a:lnTo>
                  <a:lnTo>
                    <a:pt x="1032" y="612"/>
                  </a:lnTo>
                  <a:lnTo>
                    <a:pt x="1056" y="612"/>
                  </a:lnTo>
                  <a:lnTo>
                    <a:pt x="1080" y="624"/>
                  </a:lnTo>
                  <a:lnTo>
                    <a:pt x="1104" y="624"/>
                  </a:lnTo>
                  <a:lnTo>
                    <a:pt x="1128" y="636"/>
                  </a:lnTo>
                  <a:lnTo>
                    <a:pt x="1152" y="636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5" name="Freeform 28"/>
            <p:cNvSpPr>
              <a:spLocks/>
            </p:cNvSpPr>
            <p:nvPr/>
          </p:nvSpPr>
          <p:spPr bwMode="auto">
            <a:xfrm>
              <a:off x="4200" y="1824"/>
              <a:ext cx="37" cy="61"/>
            </a:xfrm>
            <a:custGeom>
              <a:avLst/>
              <a:gdLst>
                <a:gd name="T0" fmla="*/ 0 w 37"/>
                <a:gd name="T1" fmla="*/ 0 h 61"/>
                <a:gd name="T2" fmla="*/ 24 w 37"/>
                <a:gd name="T3" fmla="*/ 12 h 61"/>
                <a:gd name="T4" fmla="*/ 24 w 37"/>
                <a:gd name="T5" fmla="*/ 36 h 61"/>
                <a:gd name="T6" fmla="*/ 36 w 37"/>
                <a:gd name="T7" fmla="*/ 60 h 61"/>
                <a:gd name="T8" fmla="*/ 0 w 3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1"/>
                <a:gd name="T17" fmla="*/ 37 w 3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1">
                  <a:moveTo>
                    <a:pt x="0" y="0"/>
                  </a:moveTo>
                  <a:lnTo>
                    <a:pt x="24" y="12"/>
                  </a:lnTo>
                  <a:lnTo>
                    <a:pt x="24" y="36"/>
                  </a:lnTo>
                  <a:lnTo>
                    <a:pt x="36" y="6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F39FD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6" name="Freeform 29"/>
            <p:cNvSpPr>
              <a:spLocks/>
            </p:cNvSpPr>
            <p:nvPr/>
          </p:nvSpPr>
          <p:spPr bwMode="auto">
            <a:xfrm>
              <a:off x="4248" y="1824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24 h 49"/>
                <a:gd name="T4" fmla="*/ 48 w 49"/>
                <a:gd name="T5" fmla="*/ 48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0" y="24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rgbClr val="FDC0E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7" name="Freeform 30"/>
            <p:cNvSpPr>
              <a:spLocks/>
            </p:cNvSpPr>
            <p:nvPr/>
          </p:nvSpPr>
          <p:spPr bwMode="auto">
            <a:xfrm>
              <a:off x="3960" y="1440"/>
              <a:ext cx="17" cy="97"/>
            </a:xfrm>
            <a:custGeom>
              <a:avLst/>
              <a:gdLst>
                <a:gd name="T0" fmla="*/ 0 w 17"/>
                <a:gd name="T1" fmla="*/ 0 h 97"/>
                <a:gd name="T2" fmla="*/ 0 w 17"/>
                <a:gd name="T3" fmla="*/ 24 h 97"/>
                <a:gd name="T4" fmla="*/ 0 w 17"/>
                <a:gd name="T5" fmla="*/ 48 h 97"/>
                <a:gd name="T6" fmla="*/ 16 w 17"/>
                <a:gd name="T7" fmla="*/ 72 h 97"/>
                <a:gd name="T8" fmla="*/ 0 w 17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7"/>
                <a:gd name="T17" fmla="*/ 17 w 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7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16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 flipV="1">
              <a:off x="2232" y="2352"/>
              <a:ext cx="240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9" name="Line 32"/>
            <p:cNvSpPr>
              <a:spLocks noChangeShapeType="1"/>
            </p:cNvSpPr>
            <p:nvPr/>
          </p:nvSpPr>
          <p:spPr bwMode="auto">
            <a:xfrm flipV="1">
              <a:off x="2088" y="2544"/>
              <a:ext cx="384" cy="1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0" name="Line 33"/>
            <p:cNvSpPr>
              <a:spLocks noChangeShapeType="1"/>
            </p:cNvSpPr>
            <p:nvPr/>
          </p:nvSpPr>
          <p:spPr bwMode="auto">
            <a:xfrm flipV="1">
              <a:off x="232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1" name="Line 34"/>
            <p:cNvSpPr>
              <a:spLocks noChangeShapeType="1"/>
            </p:cNvSpPr>
            <p:nvPr/>
          </p:nvSpPr>
          <p:spPr bwMode="auto">
            <a:xfrm flipV="1">
              <a:off x="1992" y="2592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2" name="Line 35"/>
            <p:cNvSpPr>
              <a:spLocks noChangeShapeType="1"/>
            </p:cNvSpPr>
            <p:nvPr/>
          </p:nvSpPr>
          <p:spPr bwMode="auto">
            <a:xfrm flipV="1">
              <a:off x="2328" y="2640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3" name="Line 36"/>
            <p:cNvSpPr>
              <a:spLocks noChangeShapeType="1"/>
            </p:cNvSpPr>
            <p:nvPr/>
          </p:nvSpPr>
          <p:spPr bwMode="auto">
            <a:xfrm flipV="1">
              <a:off x="3336" y="2256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4" name="Line 37"/>
            <p:cNvSpPr>
              <a:spLocks noChangeShapeType="1"/>
            </p:cNvSpPr>
            <p:nvPr/>
          </p:nvSpPr>
          <p:spPr bwMode="auto">
            <a:xfrm flipV="1">
              <a:off x="2664" y="2640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5" name="Line 38"/>
            <p:cNvSpPr>
              <a:spLocks noChangeShapeType="1"/>
            </p:cNvSpPr>
            <p:nvPr/>
          </p:nvSpPr>
          <p:spPr bwMode="auto">
            <a:xfrm flipV="1">
              <a:off x="2568" y="2544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6" name="Line 39"/>
            <p:cNvSpPr>
              <a:spLocks noChangeShapeType="1"/>
            </p:cNvSpPr>
            <p:nvPr/>
          </p:nvSpPr>
          <p:spPr bwMode="auto">
            <a:xfrm flipV="1">
              <a:off x="2664" y="2064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7" name="Line 40"/>
            <p:cNvSpPr>
              <a:spLocks noChangeShapeType="1"/>
            </p:cNvSpPr>
            <p:nvPr/>
          </p:nvSpPr>
          <p:spPr bwMode="auto">
            <a:xfrm flipV="1">
              <a:off x="2280" y="225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8" name="Line 41"/>
            <p:cNvSpPr>
              <a:spLocks noChangeShapeType="1"/>
            </p:cNvSpPr>
            <p:nvPr/>
          </p:nvSpPr>
          <p:spPr bwMode="auto">
            <a:xfrm flipV="1">
              <a:off x="1848" y="2448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9" name="Line 42"/>
            <p:cNvSpPr>
              <a:spLocks noChangeShapeType="1"/>
            </p:cNvSpPr>
            <p:nvPr/>
          </p:nvSpPr>
          <p:spPr bwMode="auto">
            <a:xfrm flipV="1">
              <a:off x="1752" y="2592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0" name="Line 43"/>
            <p:cNvSpPr>
              <a:spLocks noChangeShapeType="1"/>
            </p:cNvSpPr>
            <p:nvPr/>
          </p:nvSpPr>
          <p:spPr bwMode="auto">
            <a:xfrm flipV="1">
              <a:off x="3048" y="225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1" name="Line 44"/>
            <p:cNvSpPr>
              <a:spLocks noChangeShapeType="1"/>
            </p:cNvSpPr>
            <p:nvPr/>
          </p:nvSpPr>
          <p:spPr bwMode="auto">
            <a:xfrm>
              <a:off x="1848" y="1872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2" name="Line 45"/>
            <p:cNvSpPr>
              <a:spLocks noChangeShapeType="1"/>
            </p:cNvSpPr>
            <p:nvPr/>
          </p:nvSpPr>
          <p:spPr bwMode="auto">
            <a:xfrm>
              <a:off x="1656" y="1872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3" name="Line 46"/>
            <p:cNvSpPr>
              <a:spLocks noChangeShapeType="1"/>
            </p:cNvSpPr>
            <p:nvPr/>
          </p:nvSpPr>
          <p:spPr bwMode="auto">
            <a:xfrm>
              <a:off x="1992" y="1728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4" name="Line 47"/>
            <p:cNvSpPr>
              <a:spLocks noChangeShapeType="1"/>
            </p:cNvSpPr>
            <p:nvPr/>
          </p:nvSpPr>
          <p:spPr bwMode="auto">
            <a:xfrm>
              <a:off x="1608" y="2112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5" name="Line 48"/>
            <p:cNvSpPr>
              <a:spLocks noChangeShapeType="1"/>
            </p:cNvSpPr>
            <p:nvPr/>
          </p:nvSpPr>
          <p:spPr bwMode="auto">
            <a:xfrm>
              <a:off x="2280" y="1584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6" name="Line 49"/>
            <p:cNvSpPr>
              <a:spLocks noChangeShapeType="1"/>
            </p:cNvSpPr>
            <p:nvPr/>
          </p:nvSpPr>
          <p:spPr bwMode="auto">
            <a:xfrm>
              <a:off x="2184" y="1680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7" name="Line 50"/>
            <p:cNvSpPr>
              <a:spLocks noChangeShapeType="1"/>
            </p:cNvSpPr>
            <p:nvPr/>
          </p:nvSpPr>
          <p:spPr bwMode="auto">
            <a:xfrm>
              <a:off x="2472" y="153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8" name="Freeform 51"/>
            <p:cNvSpPr>
              <a:spLocks/>
            </p:cNvSpPr>
            <p:nvPr/>
          </p:nvSpPr>
          <p:spPr bwMode="auto">
            <a:xfrm>
              <a:off x="4380" y="1200"/>
              <a:ext cx="61" cy="97"/>
            </a:xfrm>
            <a:custGeom>
              <a:avLst/>
              <a:gdLst>
                <a:gd name="T0" fmla="*/ 60 w 61"/>
                <a:gd name="T1" fmla="*/ 0 h 97"/>
                <a:gd name="T2" fmla="*/ 36 w 61"/>
                <a:gd name="T3" fmla="*/ 12 h 97"/>
                <a:gd name="T4" fmla="*/ 12 w 61"/>
                <a:gd name="T5" fmla="*/ 24 h 97"/>
                <a:gd name="T6" fmla="*/ 12 w 61"/>
                <a:gd name="T7" fmla="*/ 48 h 97"/>
                <a:gd name="T8" fmla="*/ 0 w 61"/>
                <a:gd name="T9" fmla="*/ 72 h 97"/>
                <a:gd name="T10" fmla="*/ 0 w 61"/>
                <a:gd name="T11" fmla="*/ 96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97"/>
                <a:gd name="T20" fmla="*/ 61 w 61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97">
                  <a:moveTo>
                    <a:pt x="60" y="0"/>
                  </a:moveTo>
                  <a:lnTo>
                    <a:pt x="36" y="12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29" name="Freeform 52"/>
            <p:cNvSpPr>
              <a:spLocks/>
            </p:cNvSpPr>
            <p:nvPr/>
          </p:nvSpPr>
          <p:spPr bwMode="auto">
            <a:xfrm>
              <a:off x="4536" y="1104"/>
              <a:ext cx="97" cy="49"/>
            </a:xfrm>
            <a:custGeom>
              <a:avLst/>
              <a:gdLst>
                <a:gd name="T0" fmla="*/ 96 w 97"/>
                <a:gd name="T1" fmla="*/ 0 h 49"/>
                <a:gd name="T2" fmla="*/ 72 w 97"/>
                <a:gd name="T3" fmla="*/ 0 h 49"/>
                <a:gd name="T4" fmla="*/ 48 w 97"/>
                <a:gd name="T5" fmla="*/ 0 h 49"/>
                <a:gd name="T6" fmla="*/ 24 w 97"/>
                <a:gd name="T7" fmla="*/ 12 h 49"/>
                <a:gd name="T8" fmla="*/ 0 w 97"/>
                <a:gd name="T9" fmla="*/ 24 h 49"/>
                <a:gd name="T10" fmla="*/ 0 w 97"/>
                <a:gd name="T11" fmla="*/ 4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49"/>
                <a:gd name="T20" fmla="*/ 97 w 97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49">
                  <a:moveTo>
                    <a:pt x="96" y="0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24" y="12"/>
                  </a:lnTo>
                  <a:lnTo>
                    <a:pt x="0" y="24"/>
                  </a:ln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0" name="Freeform 53"/>
            <p:cNvSpPr>
              <a:spLocks/>
            </p:cNvSpPr>
            <p:nvPr/>
          </p:nvSpPr>
          <p:spPr bwMode="auto">
            <a:xfrm>
              <a:off x="4404" y="1200"/>
              <a:ext cx="49" cy="109"/>
            </a:xfrm>
            <a:custGeom>
              <a:avLst/>
              <a:gdLst>
                <a:gd name="T0" fmla="*/ 36 w 49"/>
                <a:gd name="T1" fmla="*/ 0 h 109"/>
                <a:gd name="T2" fmla="*/ 48 w 49"/>
                <a:gd name="T3" fmla="*/ 24 h 109"/>
                <a:gd name="T4" fmla="*/ 24 w 49"/>
                <a:gd name="T5" fmla="*/ 36 h 109"/>
                <a:gd name="T6" fmla="*/ 12 w 49"/>
                <a:gd name="T7" fmla="*/ 60 h 109"/>
                <a:gd name="T8" fmla="*/ 12 w 49"/>
                <a:gd name="T9" fmla="*/ 84 h 109"/>
                <a:gd name="T10" fmla="*/ 0 w 49"/>
                <a:gd name="T11" fmla="*/ 108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09"/>
                <a:gd name="T20" fmla="*/ 49 w 49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09">
                  <a:moveTo>
                    <a:pt x="36" y="0"/>
                  </a:moveTo>
                  <a:lnTo>
                    <a:pt x="48" y="24"/>
                  </a:lnTo>
                  <a:lnTo>
                    <a:pt x="24" y="36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0" y="10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1" name="Freeform 54"/>
            <p:cNvSpPr>
              <a:spLocks/>
            </p:cNvSpPr>
            <p:nvPr/>
          </p:nvSpPr>
          <p:spPr bwMode="auto">
            <a:xfrm>
              <a:off x="4632" y="1008"/>
              <a:ext cx="97" cy="73"/>
            </a:xfrm>
            <a:custGeom>
              <a:avLst/>
              <a:gdLst>
                <a:gd name="T0" fmla="*/ 96 w 97"/>
                <a:gd name="T1" fmla="*/ 0 h 73"/>
                <a:gd name="T2" fmla="*/ 84 w 97"/>
                <a:gd name="T3" fmla="*/ 24 h 73"/>
                <a:gd name="T4" fmla="*/ 60 w 97"/>
                <a:gd name="T5" fmla="*/ 24 h 73"/>
                <a:gd name="T6" fmla="*/ 36 w 97"/>
                <a:gd name="T7" fmla="*/ 36 h 73"/>
                <a:gd name="T8" fmla="*/ 12 w 97"/>
                <a:gd name="T9" fmla="*/ 48 h 73"/>
                <a:gd name="T10" fmla="*/ 12 w 97"/>
                <a:gd name="T11" fmla="*/ 72 h 73"/>
                <a:gd name="T12" fmla="*/ 0 w 97"/>
                <a:gd name="T13" fmla="*/ 48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73"/>
                <a:gd name="T23" fmla="*/ 97 w 97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73">
                  <a:moveTo>
                    <a:pt x="96" y="0"/>
                  </a:moveTo>
                  <a:lnTo>
                    <a:pt x="84" y="24"/>
                  </a:lnTo>
                  <a:lnTo>
                    <a:pt x="60" y="24"/>
                  </a:lnTo>
                  <a:lnTo>
                    <a:pt x="36" y="36"/>
                  </a:lnTo>
                  <a:lnTo>
                    <a:pt x="12" y="48"/>
                  </a:lnTo>
                  <a:lnTo>
                    <a:pt x="12" y="72"/>
                  </a:ln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2" name="Freeform 55"/>
            <p:cNvSpPr>
              <a:spLocks/>
            </p:cNvSpPr>
            <p:nvPr/>
          </p:nvSpPr>
          <p:spPr bwMode="auto">
            <a:xfrm>
              <a:off x="5232" y="1536"/>
              <a:ext cx="49" cy="205"/>
            </a:xfrm>
            <a:custGeom>
              <a:avLst/>
              <a:gdLst>
                <a:gd name="T0" fmla="*/ 24 w 49"/>
                <a:gd name="T1" fmla="*/ 0 h 205"/>
                <a:gd name="T2" fmla="*/ 24 w 49"/>
                <a:gd name="T3" fmla="*/ 24 h 205"/>
                <a:gd name="T4" fmla="*/ 36 w 49"/>
                <a:gd name="T5" fmla="*/ 48 h 205"/>
                <a:gd name="T6" fmla="*/ 48 w 49"/>
                <a:gd name="T7" fmla="*/ 72 h 205"/>
                <a:gd name="T8" fmla="*/ 48 w 49"/>
                <a:gd name="T9" fmla="*/ 96 h 205"/>
                <a:gd name="T10" fmla="*/ 48 w 49"/>
                <a:gd name="T11" fmla="*/ 120 h 205"/>
                <a:gd name="T12" fmla="*/ 48 w 49"/>
                <a:gd name="T13" fmla="*/ 144 h 205"/>
                <a:gd name="T14" fmla="*/ 36 w 49"/>
                <a:gd name="T15" fmla="*/ 168 h 205"/>
                <a:gd name="T16" fmla="*/ 12 w 49"/>
                <a:gd name="T17" fmla="*/ 180 h 205"/>
                <a:gd name="T18" fmla="*/ 0 w 49"/>
                <a:gd name="T19" fmla="*/ 204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05"/>
                <a:gd name="T32" fmla="*/ 49 w 49"/>
                <a:gd name="T33" fmla="*/ 205 h 2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05">
                  <a:moveTo>
                    <a:pt x="24" y="0"/>
                  </a:moveTo>
                  <a:lnTo>
                    <a:pt x="24" y="24"/>
                  </a:lnTo>
                  <a:lnTo>
                    <a:pt x="36" y="48"/>
                  </a:lnTo>
                  <a:lnTo>
                    <a:pt x="48" y="72"/>
                  </a:lnTo>
                  <a:lnTo>
                    <a:pt x="48" y="96"/>
                  </a:lnTo>
                  <a:lnTo>
                    <a:pt x="48" y="120"/>
                  </a:lnTo>
                  <a:lnTo>
                    <a:pt x="48" y="144"/>
                  </a:lnTo>
                  <a:lnTo>
                    <a:pt x="36" y="168"/>
                  </a:lnTo>
                  <a:lnTo>
                    <a:pt x="12" y="180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3" name="Freeform 56"/>
            <p:cNvSpPr>
              <a:spLocks/>
            </p:cNvSpPr>
            <p:nvPr/>
          </p:nvSpPr>
          <p:spPr bwMode="auto">
            <a:xfrm>
              <a:off x="4200" y="1344"/>
              <a:ext cx="49" cy="121"/>
            </a:xfrm>
            <a:custGeom>
              <a:avLst/>
              <a:gdLst>
                <a:gd name="T0" fmla="*/ 48 w 49"/>
                <a:gd name="T1" fmla="*/ 0 h 121"/>
                <a:gd name="T2" fmla="*/ 24 w 49"/>
                <a:gd name="T3" fmla="*/ 0 h 121"/>
                <a:gd name="T4" fmla="*/ 12 w 49"/>
                <a:gd name="T5" fmla="*/ 24 h 121"/>
                <a:gd name="T6" fmla="*/ 12 w 49"/>
                <a:gd name="T7" fmla="*/ 48 h 121"/>
                <a:gd name="T8" fmla="*/ 0 w 49"/>
                <a:gd name="T9" fmla="*/ 72 h 121"/>
                <a:gd name="T10" fmla="*/ 0 w 49"/>
                <a:gd name="T11" fmla="*/ 96 h 121"/>
                <a:gd name="T12" fmla="*/ 0 w 49"/>
                <a:gd name="T13" fmla="*/ 12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21"/>
                <a:gd name="T23" fmla="*/ 49 w 49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21">
                  <a:moveTo>
                    <a:pt x="48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20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4" name="Freeform 57"/>
            <p:cNvSpPr>
              <a:spLocks/>
            </p:cNvSpPr>
            <p:nvPr/>
          </p:nvSpPr>
          <p:spPr bwMode="auto">
            <a:xfrm>
              <a:off x="4260" y="1392"/>
              <a:ext cx="37" cy="133"/>
            </a:xfrm>
            <a:custGeom>
              <a:avLst/>
              <a:gdLst>
                <a:gd name="T0" fmla="*/ 36 w 37"/>
                <a:gd name="T1" fmla="*/ 0 h 133"/>
                <a:gd name="T2" fmla="*/ 12 w 37"/>
                <a:gd name="T3" fmla="*/ 12 h 133"/>
                <a:gd name="T4" fmla="*/ 12 w 37"/>
                <a:gd name="T5" fmla="*/ 36 h 133"/>
                <a:gd name="T6" fmla="*/ 12 w 37"/>
                <a:gd name="T7" fmla="*/ 60 h 133"/>
                <a:gd name="T8" fmla="*/ 12 w 37"/>
                <a:gd name="T9" fmla="*/ 84 h 133"/>
                <a:gd name="T10" fmla="*/ 0 w 37"/>
                <a:gd name="T11" fmla="*/ 108 h 133"/>
                <a:gd name="T12" fmla="*/ 0 w 37"/>
                <a:gd name="T13" fmla="*/ 132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33"/>
                <a:gd name="T23" fmla="*/ 37 w 37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33">
                  <a:moveTo>
                    <a:pt x="36" y="0"/>
                  </a:moveTo>
                  <a:lnTo>
                    <a:pt x="12" y="12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0" y="108"/>
                  </a:lnTo>
                  <a:lnTo>
                    <a:pt x="0" y="132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5" name="Line 58"/>
            <p:cNvSpPr>
              <a:spLocks noChangeShapeType="1"/>
            </p:cNvSpPr>
            <p:nvPr/>
          </p:nvSpPr>
          <p:spPr bwMode="auto">
            <a:xfrm>
              <a:off x="3624" y="1680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6" name="Line 59"/>
            <p:cNvSpPr>
              <a:spLocks noChangeShapeType="1"/>
            </p:cNvSpPr>
            <p:nvPr/>
          </p:nvSpPr>
          <p:spPr bwMode="auto">
            <a:xfrm>
              <a:off x="3240" y="158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7" name="Line 60"/>
            <p:cNvSpPr>
              <a:spLocks noChangeShapeType="1"/>
            </p:cNvSpPr>
            <p:nvPr/>
          </p:nvSpPr>
          <p:spPr bwMode="auto">
            <a:xfrm>
              <a:off x="2712" y="2928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8" name="Line 61"/>
            <p:cNvSpPr>
              <a:spLocks noChangeShapeType="1"/>
            </p:cNvSpPr>
            <p:nvPr/>
          </p:nvSpPr>
          <p:spPr bwMode="auto">
            <a:xfrm>
              <a:off x="3576" y="278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9" name="Line 62"/>
            <p:cNvSpPr>
              <a:spLocks noChangeShapeType="1"/>
            </p:cNvSpPr>
            <p:nvPr/>
          </p:nvSpPr>
          <p:spPr bwMode="auto">
            <a:xfrm>
              <a:off x="3768" y="2592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40" name="Line 63"/>
            <p:cNvSpPr>
              <a:spLocks noChangeShapeType="1"/>
            </p:cNvSpPr>
            <p:nvPr/>
          </p:nvSpPr>
          <p:spPr bwMode="auto">
            <a:xfrm>
              <a:off x="2088" y="182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41" name="Line 64"/>
            <p:cNvSpPr>
              <a:spLocks noChangeShapeType="1"/>
            </p:cNvSpPr>
            <p:nvPr/>
          </p:nvSpPr>
          <p:spPr bwMode="auto">
            <a:xfrm>
              <a:off x="2904" y="1536"/>
              <a:ext cx="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42" name="Line 65"/>
            <p:cNvSpPr>
              <a:spLocks noChangeShapeType="1"/>
            </p:cNvSpPr>
            <p:nvPr/>
          </p:nvSpPr>
          <p:spPr bwMode="auto">
            <a:xfrm>
              <a:off x="2280" y="2016"/>
              <a:ext cx="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506" name="Rectangle 6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Culture semi-quantitative</a:t>
            </a:r>
            <a:endParaRPr lang="fr-FR" smtClean="0"/>
          </a:p>
        </p:txBody>
      </p:sp>
      <p:sp>
        <p:nvSpPr>
          <p:cNvPr id="24580" name="Rectangle 6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b="1" dirty="0" smtClean="0">
                <a:solidFill>
                  <a:srgbClr val="FF0000"/>
                </a:solidFill>
              </a:rPr>
              <a:t>Ablation aseptique du KT</a:t>
            </a:r>
            <a:endParaRPr lang="fr-FR" sz="2600" dirty="0" smtClean="0"/>
          </a:p>
          <a:p>
            <a:pPr eaLnBrk="1" hangingPunct="1"/>
            <a:r>
              <a:rPr lang="fr-FR" sz="2600" dirty="0" smtClean="0"/>
              <a:t>Seuil: &gt; 15 UFC</a:t>
            </a:r>
          </a:p>
          <a:p>
            <a:pPr eaLnBrk="1" hangingPunct="1"/>
            <a:r>
              <a:rPr lang="fr-FR" sz="2600" dirty="0" smtClean="0"/>
              <a:t>n’explore que la portion extra </a:t>
            </a:r>
            <a:r>
              <a:rPr lang="fr-FR" sz="2600" dirty="0" err="1" smtClean="0"/>
              <a:t>luminale</a:t>
            </a:r>
            <a:r>
              <a:rPr lang="fr-FR" sz="2600" dirty="0" smtClean="0"/>
              <a:t> de cathéters </a:t>
            </a:r>
          </a:p>
          <a:p>
            <a:pPr eaLnBrk="1" hangingPunct="1"/>
            <a:r>
              <a:rPr lang="fr-FR" sz="2600" dirty="0" smtClean="0"/>
              <a:t>Se:60-100% -Sp:20-50%</a:t>
            </a:r>
          </a:p>
          <a:p>
            <a:pPr eaLnBrk="1" hangingPunct="1"/>
            <a:endParaRPr lang="fr-FR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619250" y="5516563"/>
            <a:ext cx="268922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Brun-Buisson, AIM, 1987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Culture quantitative</a:t>
            </a:r>
            <a:endParaRPr lang="fr-FR" smtClean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b="1" smtClean="0">
                <a:solidFill>
                  <a:srgbClr val="FF0000"/>
                </a:solidFill>
              </a:rPr>
              <a:t>Ablation aseptique du KT</a:t>
            </a:r>
          </a:p>
          <a:p>
            <a:pPr eaLnBrk="1" hangingPunct="1"/>
            <a:r>
              <a:rPr lang="fr-FR" sz="2600" smtClean="0"/>
              <a:t>Section de l’extrémité distale (5-6 cm)</a:t>
            </a:r>
          </a:p>
          <a:p>
            <a:pPr eaLnBrk="1" hangingPunct="1"/>
            <a:r>
              <a:rPr lang="fr-FR" sz="2600" smtClean="0"/>
              <a:t>Ajout d’1 ml eau stérile et « vortexage »</a:t>
            </a:r>
          </a:p>
          <a:p>
            <a:pPr eaLnBrk="1" hangingPunct="1"/>
            <a:r>
              <a:rPr lang="fr-FR" sz="2600" smtClean="0"/>
              <a:t>Mise en culture de 0,1 ml sur gélose</a:t>
            </a:r>
          </a:p>
          <a:p>
            <a:pPr eaLnBrk="1" hangingPunct="1"/>
            <a:r>
              <a:rPr lang="fr-FR" sz="2600" smtClean="0"/>
              <a:t>Quantification en cfu/ml, après correction de la dilution initiale (1/10)</a:t>
            </a:r>
          </a:p>
          <a:p>
            <a:pPr eaLnBrk="1" hangingPunct="1"/>
            <a:r>
              <a:rPr lang="fr-FR" sz="2600" smtClean="0"/>
              <a:t>Seuil: 1000 UFC/ml</a:t>
            </a:r>
          </a:p>
          <a:p>
            <a:pPr lvl="1" eaLnBrk="1" hangingPunct="1"/>
            <a:r>
              <a:rPr lang="fr-FR" sz="2200" smtClean="0"/>
              <a:t>Se:88%, Sp:97%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7161</TotalTime>
  <Words>2292</Words>
  <Application>Microsoft Office PowerPoint</Application>
  <PresentationFormat>Affichage à l'écran (4:3)</PresentationFormat>
  <Paragraphs>604</Paragraphs>
  <Slides>60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1" baseType="lpstr">
      <vt:lpstr>Concourse</vt:lpstr>
      <vt:lpstr>Infections sur cathéter vasculaire</vt:lpstr>
      <vt:lpstr>On va parler de: </vt:lpstr>
      <vt:lpstr>Les cathéters</vt:lpstr>
      <vt:lpstr>Pathogenèse de l’infection de KT</vt:lpstr>
      <vt:lpstr>Biofilm</vt:lpstr>
      <vt:lpstr>Présentation PowerPoint</vt:lpstr>
      <vt:lpstr>Diagnostic</vt:lpstr>
      <vt:lpstr>Culture semi-quantitative</vt:lpstr>
      <vt:lpstr>Culture quantitative</vt:lpstr>
      <vt:lpstr>Hémocultures différentielles</vt:lpstr>
      <vt:lpstr>HC différentielles Type de KT &amp; ATB préalable</vt:lpstr>
      <vt:lpstr>Diagnostic</vt:lpstr>
      <vt:lpstr>Les définitions importantes</vt:lpstr>
      <vt:lpstr>Présentation PowerPoint</vt:lpstr>
      <vt:lpstr>Surveillance des ILC</vt:lpstr>
      <vt:lpstr>Bactériémies / KT</vt:lpstr>
      <vt:lpstr>2 réseaux de surveillance avec données sur cathéters</vt:lpstr>
      <vt:lpstr>Réseau REA-Raisin/Rezo</vt:lpstr>
      <vt:lpstr>Résultats de la surveillance</vt:lpstr>
      <vt:lpstr>Compliqué 2020…. Rea-rezo</vt:lpstr>
      <vt:lpstr>SPIADI 2020</vt:lpstr>
      <vt:lpstr>Exemple de courbes de suivi</vt:lpstr>
      <vt:lpstr>Comparaison aux autres services</vt:lpstr>
      <vt:lpstr>Microbiologie des BLC Chiffres réseaux et chiffres locaux</vt:lpstr>
      <vt:lpstr>Conséquences</vt:lpstr>
      <vt:lpstr>Facteurs de risques</vt:lpstr>
      <vt:lpstr>Prévention des infections de CVC</vt:lpstr>
      <vt:lpstr>Mesures recommandées en France</vt:lpstr>
      <vt:lpstr>Entretien et manipulations</vt:lpstr>
      <vt:lpstr>Eponges/pansements à la chlorexhidine</vt:lpstr>
      <vt:lpstr>Chlorhexidine à 2%</vt:lpstr>
      <vt:lpstr>KT central: antisepsie pour les cathéters</vt:lpstr>
      <vt:lpstr>Antibiotiques et prévention des IC</vt:lpstr>
      <vt:lpstr>Quels objectifs chiffrés ?</vt:lpstr>
      <vt:lpstr>Quels objectifs chiffrés ?</vt:lpstr>
      <vt:lpstr>Evolution en France </vt:lpstr>
      <vt:lpstr>Traitement des infections de CVC</vt:lpstr>
      <vt:lpstr>Conduite à tenir en cas de suspicion d’infection sur KT</vt:lpstr>
      <vt:lpstr>CAT vis-à-vis du cathéter (AE)</vt:lpstr>
      <vt:lpstr>KT positif: ≥ 103ufc/ml  (AE)</vt:lpstr>
      <vt:lpstr>Bilan d’extension</vt:lpstr>
      <vt:lpstr>Antibiothérapie probabiliste</vt:lpstr>
      <vt:lpstr>Quel anti Gram + en probabiliste ?</vt:lpstr>
      <vt:lpstr>Durée de l’antibiothérapie</vt:lpstr>
      <vt:lpstr>Ce qu’il n’y a pas dans ces recos</vt:lpstr>
      <vt:lpstr>Cathéter et neutropénie</vt:lpstr>
      <vt:lpstr>Cathéter longue durée/CI</vt:lpstr>
      <vt:lpstr>Les situations devant faire enlever un KT</vt:lpstr>
      <vt:lpstr>Contraintes d’un traitement conservateur</vt:lpstr>
      <vt:lpstr>Peut on conserver un KT avec BLC ?</vt:lpstr>
      <vt:lpstr>Peut on conserver un KT avec BLC ?</vt:lpstr>
      <vt:lpstr>Durées: les propositions de la SPILF </vt:lpstr>
      <vt:lpstr>Verrou antibiotique pratique</vt:lpstr>
      <vt:lpstr>Que faire devant une culture de KT+ à l’ablation ?</vt:lpstr>
      <vt:lpstr>Présentation PowerPoint</vt:lpstr>
      <vt:lpstr>ILC non bactériémiques: S. aureus</vt:lpstr>
      <vt:lpstr>ILC non bactériémiques: S. aureus</vt:lpstr>
      <vt:lpstr>ILC non bactériémiques: toutes espèces</vt:lpstr>
      <vt:lpstr>ILC non bactériémiques: autres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528</cp:revision>
  <dcterms:created xsi:type="dcterms:W3CDTF">2010-11-21T17:00:31Z</dcterms:created>
  <dcterms:modified xsi:type="dcterms:W3CDTF">2021-12-15T23:09:36Z</dcterms:modified>
</cp:coreProperties>
</file>