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1"/>
  </p:notesMasterIdLst>
  <p:handoutMasterIdLst>
    <p:handoutMasterId r:id="rId92"/>
  </p:handoutMasterIdLst>
  <p:sldIdLst>
    <p:sldId id="256" r:id="rId2"/>
    <p:sldId id="516" r:id="rId3"/>
    <p:sldId id="616" r:id="rId4"/>
    <p:sldId id="617" r:id="rId5"/>
    <p:sldId id="665" r:id="rId6"/>
    <p:sldId id="691" r:id="rId7"/>
    <p:sldId id="690" r:id="rId8"/>
    <p:sldId id="618" r:id="rId9"/>
    <p:sldId id="619" r:id="rId10"/>
    <p:sldId id="620" r:id="rId11"/>
    <p:sldId id="621" r:id="rId12"/>
    <p:sldId id="622" r:id="rId13"/>
    <p:sldId id="623" r:id="rId14"/>
    <p:sldId id="666" r:id="rId15"/>
    <p:sldId id="626" r:id="rId16"/>
    <p:sldId id="610" r:id="rId17"/>
    <p:sldId id="508" r:id="rId18"/>
    <p:sldId id="612" r:id="rId19"/>
    <p:sldId id="627" r:id="rId20"/>
    <p:sldId id="667" r:id="rId21"/>
    <p:sldId id="668" r:id="rId22"/>
    <p:sldId id="669" r:id="rId23"/>
    <p:sldId id="510" r:id="rId24"/>
    <p:sldId id="517" r:id="rId25"/>
    <p:sldId id="512" r:id="rId26"/>
    <p:sldId id="446" r:id="rId27"/>
    <p:sldId id="447" r:id="rId28"/>
    <p:sldId id="424" r:id="rId29"/>
    <p:sldId id="625" r:id="rId30"/>
    <p:sldId id="598" r:id="rId31"/>
    <p:sldId id="674" r:id="rId32"/>
    <p:sldId id="675" r:id="rId33"/>
    <p:sldId id="628" r:id="rId34"/>
    <p:sldId id="629" r:id="rId35"/>
    <p:sldId id="630" r:id="rId36"/>
    <p:sldId id="631" r:id="rId37"/>
    <p:sldId id="676" r:id="rId38"/>
    <p:sldId id="633" r:id="rId39"/>
    <p:sldId id="634" r:id="rId40"/>
    <p:sldId id="604" r:id="rId41"/>
    <p:sldId id="672" r:id="rId42"/>
    <p:sldId id="673" r:id="rId43"/>
    <p:sldId id="635" r:id="rId44"/>
    <p:sldId id="520" r:id="rId45"/>
    <p:sldId id="640" r:id="rId46"/>
    <p:sldId id="639" r:id="rId47"/>
    <p:sldId id="641" r:id="rId48"/>
    <p:sldId id="642" r:id="rId49"/>
    <p:sldId id="518" r:id="rId50"/>
    <p:sldId id="521" r:id="rId51"/>
    <p:sldId id="692" r:id="rId52"/>
    <p:sldId id="645" r:id="rId53"/>
    <p:sldId id="693" r:id="rId54"/>
    <p:sldId id="694" r:id="rId55"/>
    <p:sldId id="646" r:id="rId56"/>
    <p:sldId id="593" r:id="rId57"/>
    <p:sldId id="677" r:id="rId58"/>
    <p:sldId id="678" r:id="rId59"/>
    <p:sldId id="524" r:id="rId60"/>
    <p:sldId id="525" r:id="rId61"/>
    <p:sldId id="475" r:id="rId62"/>
    <p:sldId id="679" r:id="rId63"/>
    <p:sldId id="595" r:id="rId64"/>
    <p:sldId id="680" r:id="rId65"/>
    <p:sldId id="655" r:id="rId66"/>
    <p:sldId id="681" r:id="rId67"/>
    <p:sldId id="437" r:id="rId68"/>
    <p:sldId id="438" r:id="rId69"/>
    <p:sldId id="682" r:id="rId70"/>
    <p:sldId id="683" r:id="rId71"/>
    <p:sldId id="439" r:id="rId72"/>
    <p:sldId id="670" r:id="rId73"/>
    <p:sldId id="597" r:id="rId74"/>
    <p:sldId id="659" r:id="rId75"/>
    <p:sldId id="698" r:id="rId76"/>
    <p:sldId id="671" r:id="rId77"/>
    <p:sldId id="651" r:id="rId78"/>
    <p:sldId id="661" r:id="rId79"/>
    <p:sldId id="658" r:id="rId80"/>
    <p:sldId id="662" r:id="rId81"/>
    <p:sldId id="696" r:id="rId82"/>
    <p:sldId id="689" r:id="rId83"/>
    <p:sldId id="695" r:id="rId84"/>
    <p:sldId id="470" r:id="rId85"/>
    <p:sldId id="471" r:id="rId86"/>
    <p:sldId id="472" r:id="rId87"/>
    <p:sldId id="687" r:id="rId88"/>
    <p:sldId id="441" r:id="rId89"/>
    <p:sldId id="587" r:id="rId9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33CC"/>
    <a:srgbClr val="FFFF99"/>
    <a:srgbClr val="66FF33"/>
    <a:srgbClr val="FF0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0" autoAdjust="0"/>
    <p:restoredTop sz="94717" autoAdjust="0"/>
  </p:normalViewPr>
  <p:slideViewPr>
    <p:cSldViewPr>
      <p:cViewPr>
        <p:scale>
          <a:sx n="98" d="100"/>
          <a:sy n="98" d="100"/>
        </p:scale>
        <p:origin x="-10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"/>
    </p:cViewPr>
  </p:sorterViewPr>
  <p:notesViewPr>
    <p:cSldViewPr>
      <p:cViewPr varScale="1">
        <p:scale>
          <a:sx n="78" d="100"/>
          <a:sy n="78" d="100"/>
        </p:scale>
        <p:origin x="-24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</c:v>
                </c:pt>
              </c:strCache>
            </c:strRef>
          </c:tx>
          <c:invertIfNegative val="0"/>
          <c:cat>
            <c:strRef>
              <c:f>Feuil1!$A$2:$A$14</c:f>
              <c:strCache>
                <c:ptCount val="13"/>
                <c:pt idx="0">
                  <c:v>Poumon</c:v>
                </c:pt>
                <c:pt idx="1">
                  <c:v>Sein</c:v>
                </c:pt>
                <c:pt idx="2">
                  <c:v>LNH</c:v>
                </c:pt>
                <c:pt idx="3">
                  <c:v>Autre hémato</c:v>
                </c:pt>
                <c:pt idx="4">
                  <c:v>Dig</c:v>
                </c:pt>
                <c:pt idx="5">
                  <c:v>Os</c:v>
                </c:pt>
                <c:pt idx="6">
                  <c:v>Autres</c:v>
                </c:pt>
                <c:pt idx="7">
                  <c:v>Colon</c:v>
                </c:pt>
                <c:pt idx="8">
                  <c:v>Vessie</c:v>
                </c:pt>
                <c:pt idx="9">
                  <c:v>ORL</c:v>
                </c:pt>
                <c:pt idx="10">
                  <c:v>Gynéco</c:v>
                </c:pt>
                <c:pt idx="11">
                  <c:v>Prostate</c:v>
                </c:pt>
                <c:pt idx="12">
                  <c:v>Ovaire</c:v>
                </c:pt>
              </c:strCache>
            </c:strRef>
          </c:cat>
          <c:val>
            <c:numRef>
              <c:f>Feuil1!$B$2:$B$14</c:f>
              <c:numCache>
                <c:formatCode>General</c:formatCode>
                <c:ptCount val="13"/>
                <c:pt idx="0">
                  <c:v>2699</c:v>
                </c:pt>
                <c:pt idx="1">
                  <c:v>1857</c:v>
                </c:pt>
                <c:pt idx="2">
                  <c:v>1150</c:v>
                </c:pt>
                <c:pt idx="3">
                  <c:v>744</c:v>
                </c:pt>
                <c:pt idx="4">
                  <c:v>638</c:v>
                </c:pt>
                <c:pt idx="5">
                  <c:v>561</c:v>
                </c:pt>
                <c:pt idx="6">
                  <c:v>539</c:v>
                </c:pt>
                <c:pt idx="7">
                  <c:v>531</c:v>
                </c:pt>
                <c:pt idx="8">
                  <c:v>406</c:v>
                </c:pt>
                <c:pt idx="9">
                  <c:v>360</c:v>
                </c:pt>
                <c:pt idx="10">
                  <c:v>327</c:v>
                </c:pt>
                <c:pt idx="11">
                  <c:v>218</c:v>
                </c:pt>
                <c:pt idx="12">
                  <c:v>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BB-401D-89C5-9EF1BCD46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889088"/>
        <c:axId val="158890624"/>
      </c:barChart>
      <c:catAx>
        <c:axId val="1588890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158890624"/>
        <c:crosses val="autoZero"/>
        <c:auto val="1"/>
        <c:lblAlgn val="ctr"/>
        <c:lblOffset val="100"/>
        <c:noMultiLvlLbl val="0"/>
      </c:catAx>
      <c:valAx>
        <c:axId val="1588906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8889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BB3BC6-3785-4430-AE7C-0FE106134C79}" type="datetimeFigureOut">
              <a:rPr lang="fr-FR"/>
              <a:pPr>
                <a:defRPr/>
              </a:pPr>
              <a:t>26/11/2021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C60746-24AE-43A6-848C-B0074F725A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399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32EA7B-ADF8-49A7-B10E-879615868FB3}" type="datetimeFigureOut">
              <a:rPr lang="fr-FR"/>
              <a:pPr>
                <a:defRPr/>
              </a:pPr>
              <a:t>26/11/2021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EA727E-4BED-4307-B301-E741DCD817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61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A0299-38AC-4CA1-8AF8-710D8FF6DACA}" type="slidenum">
              <a:rPr lang="fr-FR" smtClean="0">
                <a:latin typeface="Arial" pitchFamily="34" charset="0"/>
              </a:rPr>
              <a:pPr>
                <a:defRPr/>
              </a:pPr>
              <a:t>11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76275"/>
            <a:ext cx="4618037" cy="346392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163" y="4359275"/>
            <a:ext cx="5018087" cy="4114800"/>
          </a:xfrm>
          <a:noFill/>
        </p:spPr>
        <p:txBody>
          <a:bodyPr wrap="square" lIns="93702" tIns="46851" rIns="93702" bIns="4685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C2277-86B6-4667-B09B-52D4180F89BC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09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2" tIns="46516" rIns="93032" bIns="46516" anchor="b"/>
          <a:lstStyle/>
          <a:p>
            <a:pPr algn="r" defTabSz="930275"/>
            <a:fld id="{F37B24A3-DB10-454A-9E07-C21B7AC728EB}" type="slidenum">
              <a:rPr lang="fr-FR" sz="1200"/>
              <a:pPr algn="r" defTabSz="930275"/>
              <a:t>75</a:t>
            </a:fld>
            <a:endParaRPr lang="fr-FR" sz="120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A0F6F4E-4F70-4839-9790-D19BBD643A99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75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3886200" y="86883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F9152D4-B02C-452C-BE28-9CC19FA76F81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75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0" y="86883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3884613" y="8686800"/>
            <a:ext cx="29686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20" tIns="47160" rIns="90720" bIns="47160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323E75-10F5-4AA6-8CCC-E797559F7934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75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900113" y="685800"/>
            <a:ext cx="50577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imes New Roman" pitchFamily="18" charset="0"/>
              <a:buNone/>
            </a:pPr>
            <a:endParaRPr lang="fr-FR" altLang="fr-FR" sz="180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17418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4988"/>
            <a:ext cx="5486400" cy="4116387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pPr defTabSz="449263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4D1E-4787-474B-8A7F-136B5BFC939B}" type="datetimeFigureOut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C5B4B-AD45-42F0-81E8-AF7E57C318D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9C05-4E50-4EC9-866E-DD1A52C9ACD0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2CCD-FA64-4885-9C54-19C96B109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0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7978F-5894-4D70-9BDF-52775F595A6D}" type="datetimeFigureOut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45514-3DAC-486B-AFCB-5C15BB15036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B2236-2AF8-4AE7-8CE9-CA1C8FF22AE1}" type="datetimeFigureOut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67A3F-1E4C-4C6B-90DB-764C90FCFDB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71C8E-9331-4875-96E4-87704747B956}" type="datetimeFigureOut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F7B9-D4DF-492D-9CE3-A388FF92F2D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EEB6A-D776-410F-B5CA-0C6B71F1E43E}" type="datetimeFigureOut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980C2-393D-4DCD-9435-D10C7226DE7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03D4-7B58-4951-B426-30312C4DA6E1}" type="datetimeFigureOut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5BEE8-E190-4A70-A1BD-7F0464A3DFE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297E8-DA9E-47EB-B108-25F194EE2F6C}" type="datetimeFigureOut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5C58-7B33-4CBE-AB9D-7E60A0A687B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07327-9C6A-4444-889C-82653D347B1F}" type="datetimeFigureOut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B89DD-D744-43F6-A1FF-B73724A8E0F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ECCDB-4582-44EB-9698-7F37ECAB6B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27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en-US" dirty="0" smtClean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663C16D4-6CD8-4F0A-9847-EA3CDC125537}" type="datetimeFigureOut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A86182FD-6846-4CA4-A1F8-9B77F48D4C2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7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"/>
          <p:cNvSpPr>
            <a:spLocks noGrp="1"/>
          </p:cNvSpPr>
          <p:nvPr>
            <p:ph type="ctrTitle"/>
          </p:nvPr>
        </p:nvSpPr>
        <p:spPr>
          <a:xfrm>
            <a:off x="107504" y="1412776"/>
            <a:ext cx="8136582" cy="1296987"/>
          </a:xfrm>
        </p:spPr>
        <p:txBody>
          <a:bodyPr/>
          <a:lstStyle/>
          <a:p>
            <a:pPr>
              <a:defRPr/>
            </a:pPr>
            <a:r>
              <a:rPr lang="fr-FR" sz="3600" smtClean="0"/>
              <a:t>Neutropénie fébrile</a:t>
            </a:r>
            <a:endParaRPr lang="fr-FR" smtClean="0"/>
          </a:p>
        </p:txBody>
      </p:sp>
      <p:sp>
        <p:nvSpPr>
          <p:cNvPr id="7" name="ZoneTexte 6"/>
          <p:cNvSpPr txBox="1"/>
          <p:nvPr/>
        </p:nvSpPr>
        <p:spPr>
          <a:xfrm>
            <a:off x="207963" y="116632"/>
            <a:ext cx="846849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dirty="0" smtClean="0">
                <a:latin typeface="Berlin Sans FB Demi" panose="020E0802020502020306" pitchFamily="34" charset="0"/>
              </a:rPr>
              <a:t>DUACAI 26 Novembre 2021</a:t>
            </a:r>
            <a:endParaRPr lang="fr-FR" dirty="0">
              <a:latin typeface="Berlin Sans FB Demi" panose="020E0802020502020306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14673" y="6192559"/>
            <a:ext cx="2441103" cy="566738"/>
            <a:chOff x="114673" y="6291262"/>
            <a:chExt cx="2441103" cy="566738"/>
          </a:xfrm>
        </p:grpSpPr>
        <p:pic>
          <p:nvPicPr>
            <p:cNvPr id="10" name="Picture 2" descr="GIL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08657" y="4509120"/>
            <a:ext cx="580350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tx1"/>
                </a:solidFill>
                <a:latin typeface="Calibri" pitchFamily="34" charset="0"/>
              </a:rPr>
              <a:t>Dr S. Alfandari</a:t>
            </a:r>
          </a:p>
          <a:p>
            <a:pPr marL="109538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/>
            </a:pPr>
            <a:r>
              <a:rPr lang="fr-FR" dirty="0">
                <a:solidFill>
                  <a:schemeClr val="tx1"/>
                </a:solidFill>
                <a:latin typeface="Calibri" pitchFamily="34" charset="0"/>
              </a:rPr>
              <a:t>Infectiologue et Hygiéniste, CH Tourcoing</a:t>
            </a:r>
          </a:p>
          <a:p>
            <a:pPr marL="109538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/>
            </a:pPr>
            <a:r>
              <a:rPr lang="fr-FR" dirty="0">
                <a:solidFill>
                  <a:schemeClr val="tx1"/>
                </a:solidFill>
                <a:latin typeface="Calibri" pitchFamily="34" charset="0"/>
              </a:rPr>
              <a:t>Infectiologue du Service des Maladies du </a:t>
            </a:r>
            <a:r>
              <a:rPr lang="fr-FR" sz="1600" dirty="0">
                <a:solidFill>
                  <a:schemeClr val="tx1"/>
                </a:solidFill>
                <a:latin typeface="Calibri" pitchFamily="34" charset="0"/>
              </a:rPr>
              <a:t>S</a:t>
            </a:r>
            <a:r>
              <a:rPr lang="fr-FR" sz="1600" dirty="0" smtClean="0">
                <a:solidFill>
                  <a:schemeClr val="tx1"/>
                </a:solidFill>
                <a:latin typeface="Calibri" pitchFamily="34" charset="0"/>
              </a:rPr>
              <a:t>ang</a:t>
            </a:r>
            <a:r>
              <a:rPr lang="fr-FR" dirty="0">
                <a:solidFill>
                  <a:schemeClr val="tx1"/>
                </a:solidFill>
                <a:latin typeface="Calibri" pitchFamily="34" charset="0"/>
              </a:rPr>
              <a:t>, CHRU Lille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Facteurs de risque épisode fébrile</a:t>
            </a:r>
          </a:p>
        </p:txBody>
      </p:sp>
      <p:sp>
        <p:nvSpPr>
          <p:cNvPr id="145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000" b="1" dirty="0" smtClean="0">
                <a:solidFill>
                  <a:srgbClr val="0033CC"/>
                </a:solidFill>
              </a:rPr>
              <a:t>Compétence immunologique de l’hôte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 smtClean="0"/>
              <a:t>Neutropénie: profondeur et durée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 smtClean="0"/>
              <a:t>Immunosuppresseurs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dirty="0" smtClean="0"/>
              <a:t>Cytotoxiques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dirty="0" smtClean="0"/>
              <a:t>Anticorps monoclonaux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dirty="0" err="1" smtClean="0"/>
              <a:t>Corticoides</a:t>
            </a:r>
            <a:endParaRPr lang="fr-FR" sz="1600" dirty="0" smtClean="0"/>
          </a:p>
          <a:p>
            <a:pPr lvl="2" eaLnBrk="1" hangingPunct="1">
              <a:lnSpc>
                <a:spcPct val="80000"/>
              </a:lnSpc>
            </a:pPr>
            <a:r>
              <a:rPr lang="fr-FR" sz="1600" dirty="0" smtClean="0"/>
              <a:t>Immunosuppresseurs (allogreffe)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 smtClean="0"/>
              <a:t>GVH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 smtClean="0"/>
              <a:t>Irradiation corporelle totale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 smtClean="0"/>
              <a:t>Comorbidités</a:t>
            </a:r>
          </a:p>
          <a:p>
            <a:pPr eaLnBrk="1" hangingPunct="1">
              <a:lnSpc>
                <a:spcPct val="80000"/>
              </a:lnSpc>
            </a:pPr>
            <a:r>
              <a:rPr lang="fr-FR" sz="2000" b="1" dirty="0" smtClean="0">
                <a:solidFill>
                  <a:srgbClr val="0033CC"/>
                </a:solidFill>
              </a:rPr>
              <a:t>Altération des barrières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 smtClean="0"/>
              <a:t>Muqueuses :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dirty="0" smtClean="0"/>
              <a:t>agents cytotoxiques: </a:t>
            </a:r>
            <a:r>
              <a:rPr lang="fr-FR" sz="1600" dirty="0" err="1" smtClean="0"/>
              <a:t>Mucite</a:t>
            </a:r>
            <a:endParaRPr lang="fr-FR" sz="1600" dirty="0" smtClean="0"/>
          </a:p>
          <a:p>
            <a:pPr lvl="2" eaLnBrk="1" hangingPunct="1">
              <a:lnSpc>
                <a:spcPct val="80000"/>
              </a:lnSpc>
            </a:pPr>
            <a:r>
              <a:rPr lang="fr-FR" sz="1600" dirty="0" smtClean="0"/>
              <a:t>irradiation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dirty="0" smtClean="0"/>
              <a:t>altération de la flore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 smtClean="0"/>
              <a:t>Dispositifs invasifs : cathéter</a:t>
            </a:r>
          </a:p>
        </p:txBody>
      </p:sp>
    </p:spTree>
    <p:extLst>
      <p:ext uri="{BB962C8B-B14F-4D97-AF65-F5344CB8AC3E}">
        <p14:creationId xmlns:p14="http://schemas.microsoft.com/office/powerpoint/2010/main" val="2129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Infection et greffe de moelle</a:t>
            </a:r>
            <a:br>
              <a:rPr lang="fr-FR" smtClean="0"/>
            </a:br>
            <a:r>
              <a:rPr lang="fr-FR" smtClean="0"/>
              <a:t>ASBMT/EBMT/CDC/IDSA 2009</a:t>
            </a:r>
          </a:p>
        </p:txBody>
      </p:sp>
      <p:pic>
        <p:nvPicPr>
          <p:cNvPr id="146434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628775"/>
            <a:ext cx="794543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5344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3513"/>
            <a:ext cx="9144000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Infection et greffe d’organe</a:t>
            </a:r>
          </a:p>
        </p:txBody>
      </p:sp>
      <p:sp>
        <p:nvSpPr>
          <p:cNvPr id="148483" name="Rectangle 12"/>
          <p:cNvSpPr>
            <a:spLocks noChangeArrowheads="1"/>
          </p:cNvSpPr>
          <p:nvPr/>
        </p:nvSpPr>
        <p:spPr bwMode="auto">
          <a:xfrm>
            <a:off x="6588224" y="6517966"/>
            <a:ext cx="240322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Fishman, NEJM 2007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248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Fièvre au cours des neutropénies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idx="1"/>
          </p:nvPr>
        </p:nvSpPr>
        <p:spPr>
          <a:xfrm>
            <a:off x="949325" y="1981200"/>
            <a:ext cx="7661275" cy="4543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mtClean="0"/>
              <a:t>Fièvre microbiologiquement documentée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smtClean="0"/>
              <a:t>Documentation microbiologique</a:t>
            </a:r>
          </a:p>
          <a:p>
            <a:pPr eaLnBrk="1" hangingPunct="1">
              <a:lnSpc>
                <a:spcPct val="80000"/>
              </a:lnSpc>
            </a:pPr>
            <a:r>
              <a:rPr lang="fr-FR" smtClean="0"/>
              <a:t>Fièvre cliniquement documentée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smtClean="0"/>
              <a:t>Signes cliniques/d’imagerie évoquant l’atteinte d’un site</a:t>
            </a:r>
          </a:p>
          <a:p>
            <a:pPr eaLnBrk="1" hangingPunct="1">
              <a:lnSpc>
                <a:spcPct val="80000"/>
              </a:lnSpc>
            </a:pPr>
            <a:r>
              <a:rPr lang="fr-FR" smtClean="0"/>
              <a:t>Fièvre d’origine inconnue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mtClean="0"/>
              <a:t>Les prélèvements ne poussent pas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mtClean="0"/>
              <a:t>L’examen clinique n’oriente pas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mtClean="0"/>
              <a:t>L’imagerie est normale</a:t>
            </a:r>
          </a:p>
          <a:p>
            <a:pPr eaLnBrk="1" hangingPunct="1">
              <a:lnSpc>
                <a:spcPct val="80000"/>
              </a:lnSpc>
            </a:pPr>
            <a:r>
              <a:rPr lang="fr-FR" sz="2600" smtClean="0"/>
              <a:t>Autres causes possibles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smtClean="0"/>
              <a:t>Pathologie sous-jacente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smtClean="0"/>
              <a:t>Transfusions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smtClean="0"/>
              <a:t>Traitements</a:t>
            </a: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847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Patients immunodéprimés par maladie + traitement</a:t>
            </a:r>
          </a:p>
          <a:p>
            <a:pPr lvl="1"/>
            <a:r>
              <a:rPr lang="fr-FR" dirty="0" smtClean="0"/>
              <a:t>Episodes fébriles fréquents</a:t>
            </a:r>
          </a:p>
          <a:p>
            <a:r>
              <a:rPr lang="fr-FR" dirty="0" smtClean="0"/>
              <a:t>Forte exposition aux antibiotiques</a:t>
            </a:r>
          </a:p>
          <a:p>
            <a:pPr lvl="1"/>
            <a:r>
              <a:rPr lang="fr-FR" dirty="0" smtClean="0"/>
              <a:t>Pression de sélection</a:t>
            </a:r>
          </a:p>
          <a:p>
            <a:r>
              <a:rPr lang="fr-FR" dirty="0" smtClean="0"/>
              <a:t>Changement de l’écologie bactérienne</a:t>
            </a:r>
          </a:p>
          <a:p>
            <a:pPr lvl="1"/>
            <a:r>
              <a:rPr lang="fr-FR" dirty="0" smtClean="0"/>
              <a:t>Rapport CGP/BGN</a:t>
            </a:r>
          </a:p>
          <a:p>
            <a:pPr lvl="1"/>
            <a:r>
              <a:rPr lang="fr-FR" dirty="0" smtClean="0"/>
              <a:t>Niveaux de résistances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Hématologie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0381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Etude multicentrique française &lt; 2003 (n=513)</a:t>
            </a:r>
          </a:p>
          <a:p>
            <a:pPr lvl="1"/>
            <a:r>
              <a:rPr lang="fr-FR" smtClean="0"/>
              <a:t>Fièvre d’origine inconnue: 59%</a:t>
            </a:r>
          </a:p>
          <a:p>
            <a:pPr lvl="1"/>
            <a:r>
              <a:rPr lang="fr-FR" smtClean="0"/>
              <a:t>F cliniquement documentée: 8%</a:t>
            </a:r>
          </a:p>
          <a:p>
            <a:pPr lvl="1"/>
            <a:r>
              <a:rPr lang="fr-FR" smtClean="0"/>
              <a:t>F µbiologiquement documentée: 33% (dont 88% de bactériémies)	</a:t>
            </a:r>
            <a:endParaRPr lang="fr-FR" sz="1400" b="1" smtClean="0">
              <a:solidFill>
                <a:schemeClr val="bg1"/>
              </a:solidFill>
            </a:endParaRPr>
          </a:p>
        </p:txBody>
      </p:sp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Neutropénie fébrile: Epidémiologie</a:t>
            </a:r>
          </a:p>
        </p:txBody>
      </p:sp>
      <p:sp>
        <p:nvSpPr>
          <p:cNvPr id="6" name="Rectangle 5"/>
          <p:cNvSpPr/>
          <p:nvPr/>
        </p:nvSpPr>
        <p:spPr>
          <a:xfrm>
            <a:off x="3492501" y="6381750"/>
            <a:ext cx="4673074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Cordonnier </a:t>
            </a:r>
            <a:r>
              <a:rPr lang="fr-FR" dirty="0" err="1">
                <a:solidFill>
                  <a:schemeClr val="tx1"/>
                </a:solidFill>
                <a:latin typeface="Arial" charset="0"/>
                <a:cs typeface="Arial" charset="0"/>
              </a:rPr>
              <a:t>Haematologica</a:t>
            </a: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 2005 / CID 2003</a:t>
            </a:r>
          </a:p>
        </p:txBody>
      </p:sp>
      <p:sp>
        <p:nvSpPr>
          <p:cNvPr id="7" name="Rectangle 6"/>
          <p:cNvSpPr/>
          <p:nvPr/>
        </p:nvSpPr>
        <p:spPr>
          <a:xfrm>
            <a:off x="3708400" y="3573463"/>
            <a:ext cx="4176713" cy="2092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fr-FR" sz="2000" b="1">
                <a:latin typeface="Calibri" pitchFamily="34" charset="0"/>
                <a:cs typeface="Calibri" pitchFamily="34" charset="0"/>
              </a:rPr>
              <a:t>CG+: 63.9%	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>
                <a:latin typeface="Calibri" pitchFamily="34" charset="0"/>
                <a:cs typeface="Calibri" pitchFamily="34" charset="0"/>
              </a:rPr>
              <a:t>SCN: 30.8%	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>
                <a:latin typeface="Calibri" pitchFamily="34" charset="0"/>
                <a:cs typeface="Calibri" pitchFamily="34" charset="0"/>
              </a:rPr>
              <a:t>Strepto: 23.7%	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i="1">
                <a:latin typeface="Calibri" pitchFamily="34" charset="0"/>
                <a:cs typeface="Calibri" pitchFamily="34" charset="0"/>
              </a:rPr>
              <a:t>S. aureus</a:t>
            </a:r>
            <a:r>
              <a:rPr lang="fr-FR">
                <a:latin typeface="Calibri" pitchFamily="34" charset="0"/>
                <a:cs typeface="Calibri" pitchFamily="34" charset="0"/>
              </a:rPr>
              <a:t>: 8.3%	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fr-FR" sz="2000" b="1">
                <a:latin typeface="Calibri" pitchFamily="34" charset="0"/>
                <a:cs typeface="Calibri" pitchFamily="34" charset="0"/>
              </a:rPr>
              <a:t>BGN: 33.1%	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i="1">
                <a:latin typeface="Calibri" pitchFamily="34" charset="0"/>
                <a:cs typeface="Calibri" pitchFamily="34" charset="0"/>
              </a:rPr>
              <a:t>E. coli</a:t>
            </a:r>
            <a:r>
              <a:rPr lang="fr-FR">
                <a:latin typeface="Calibri" pitchFamily="34" charset="0"/>
                <a:cs typeface="Calibri" pitchFamily="34" charset="0"/>
              </a:rPr>
              <a:t>: 17.7%	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i="1">
                <a:latin typeface="Calibri" pitchFamily="34" charset="0"/>
                <a:cs typeface="Calibri" pitchFamily="34" charset="0"/>
              </a:rPr>
              <a:t>Pseudomonas</a:t>
            </a:r>
            <a:r>
              <a:rPr lang="fr-FR">
                <a:latin typeface="Calibri" pitchFamily="34" charset="0"/>
                <a:cs typeface="Calibri" pitchFamily="34" charset="0"/>
              </a:rPr>
              <a:t>: 7.7%</a:t>
            </a:r>
          </a:p>
        </p:txBody>
      </p:sp>
    </p:spTree>
    <p:extLst>
      <p:ext uri="{BB962C8B-B14F-4D97-AF65-F5344CB8AC3E}">
        <p14:creationId xmlns:p14="http://schemas.microsoft.com/office/powerpoint/2010/main" val="1927650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Fréquence</a:t>
            </a:r>
            <a:r>
              <a:rPr lang="en-US" dirty="0" smtClean="0"/>
              <a:t> </a:t>
            </a:r>
            <a:r>
              <a:rPr lang="en-US" dirty="0" err="1" smtClean="0"/>
              <a:t>épisodes</a:t>
            </a:r>
            <a:r>
              <a:rPr lang="en-US" dirty="0" smtClean="0"/>
              <a:t> </a:t>
            </a:r>
            <a:r>
              <a:rPr lang="en-US" dirty="0" err="1" smtClean="0"/>
              <a:t>fébriles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Etude Italienne prospective, 19 centres – 2007 /2008</a:t>
            </a:r>
          </a:p>
          <a:p>
            <a:pPr lvl="1"/>
            <a:r>
              <a:rPr lang="fr-FR" dirty="0" smtClean="0"/>
              <a:t>Toutes hémopathies, hors greffe</a:t>
            </a:r>
          </a:p>
          <a:p>
            <a:pPr lvl="2"/>
            <a:r>
              <a:rPr lang="fr-FR" dirty="0" smtClean="0"/>
              <a:t>869 NF/3197 patients: 58% de documentation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660232" y="6357291"/>
            <a:ext cx="192879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Pagano AH 2012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52629"/>
              </p:ext>
            </p:extLst>
          </p:nvPr>
        </p:nvGraphicFramePr>
        <p:xfrm>
          <a:off x="827584" y="3212976"/>
          <a:ext cx="6740779" cy="2886839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036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2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02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74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20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42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359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984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5318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</a:rPr>
                        <a:t>Pathologie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Patients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FUO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Bactérien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Fongique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IFI possibles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TT/évolutivité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LNH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953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LAM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861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410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LAL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205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TE/Vaquez</a:t>
                      </a:r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204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SMD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190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LLC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172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MH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LMC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64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</a:rPr>
                        <a:t>3197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386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</a:rPr>
                        <a:t>331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</a:rPr>
                        <a:t>59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62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82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Espace réservé du contenu 1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089400"/>
          </a:xfrm>
        </p:spPr>
        <p:txBody>
          <a:bodyPr/>
          <a:lstStyle/>
          <a:p>
            <a:r>
              <a:rPr lang="fr-FR" sz="2400" dirty="0" smtClean="0"/>
              <a:t>Essai ALFA-9802: 459 pts – 1999-2006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2400" dirty="0" smtClean="0"/>
              <a:t>1369 NF: 77% avec documentation (</a:t>
            </a:r>
            <a:r>
              <a:rPr lang="fr-FR" sz="2000" dirty="0" smtClean="0"/>
              <a:t>58% µbio, 42% clinique)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1800" dirty="0" smtClean="0"/>
              <a:t>8 DC (1,7%) dont 5 à </a:t>
            </a:r>
            <a:r>
              <a:rPr lang="fr-FR" sz="1800" i="1" dirty="0" smtClean="0"/>
              <a:t>Pseudomonas</a:t>
            </a:r>
          </a:p>
        </p:txBody>
      </p:sp>
      <p:sp>
        <p:nvSpPr>
          <p:cNvPr id="25602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smtClean="0"/>
              <a:t>Fréquence des infections dans les LAM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64163" y="6381750"/>
            <a:ext cx="3382080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Cannas. </a:t>
            </a:r>
            <a:r>
              <a:rPr lang="fr-FR" dirty="0" err="1"/>
              <a:t>Leuk</a:t>
            </a:r>
            <a:r>
              <a:rPr lang="fr-FR" dirty="0"/>
              <a:t> </a:t>
            </a:r>
            <a:r>
              <a:rPr lang="fr-FR" dirty="0" err="1"/>
              <a:t>Lymphoma</a:t>
            </a:r>
            <a:r>
              <a:rPr lang="fr-FR" dirty="0"/>
              <a:t> </a:t>
            </a:r>
            <a:r>
              <a:rPr lang="en-US" dirty="0"/>
              <a:t>2012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516688" y="2708275"/>
          <a:ext cx="2120320" cy="3455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6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26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8361">
                <a:tc>
                  <a:txBody>
                    <a:bodyPr/>
                    <a:lstStyle/>
                    <a:p>
                      <a:r>
                        <a:rPr lang="fr-FR" sz="1600" u="none" smtClean="0">
                          <a:latin typeface="Calibri" pitchFamily="34" charset="0"/>
                          <a:cs typeface="Calibri" pitchFamily="34" charset="0"/>
                        </a:rPr>
                        <a:t>Site</a:t>
                      </a:r>
                      <a:endParaRPr lang="fr-FR" sz="160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Bactériémie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314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Poumon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144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pPr lvl="0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Gastro/dig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112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Peau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93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9842">
                <a:tc>
                  <a:txBody>
                    <a:bodyPr/>
                    <a:lstStyle/>
                    <a:p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KT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68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9842">
                <a:tc>
                  <a:txBody>
                    <a:bodyPr/>
                    <a:lstStyle/>
                    <a:p>
                      <a:pPr lvl="0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Urine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45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pPr lvl="0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Foie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pPr lvl="0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SNC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Autre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137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39750" y="2781300"/>
          <a:ext cx="3997003" cy="3859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12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82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7516">
                <a:tc>
                  <a:txBody>
                    <a:bodyPr/>
                    <a:lstStyle/>
                    <a:p>
                      <a:endParaRPr lang="fr-FR" sz="160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Total = 246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smtClean="0"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fr-FR" sz="160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CG+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129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52%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SCN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73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30%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Strepto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8%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pPr lvl="0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SA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5%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Entérocoque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2%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9842">
                <a:tc>
                  <a:txBody>
                    <a:bodyPr/>
                    <a:lstStyle/>
                    <a:p>
                      <a:pPr lvl="0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Autres CG+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4%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9842">
                <a:tc>
                  <a:txBody>
                    <a:bodyPr/>
                    <a:lstStyle/>
                    <a:p>
                      <a:pPr lvl="0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BGN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96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39%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400" b="0" i="1" u="none" smtClean="0">
                          <a:latin typeface="Calibri" pitchFamily="34" charset="0"/>
                          <a:cs typeface="Calibri" pitchFamily="34" charset="0"/>
                        </a:rPr>
                        <a:t>P. aeruginosa</a:t>
                      </a:r>
                      <a:endParaRPr lang="fr-FR" sz="1400" b="0" i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28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11%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pPr lvl="0"/>
                      <a:r>
                        <a:rPr lang="fr-FR" sz="1400" b="0" i="1" u="none" smtClean="0">
                          <a:latin typeface="Calibri" pitchFamily="34" charset="0"/>
                          <a:cs typeface="Calibri" pitchFamily="34" charset="0"/>
                        </a:rPr>
                        <a:t>E. Coli</a:t>
                      </a:r>
                      <a:endParaRPr lang="fr-FR" sz="1400" b="0" i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9%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400" b="0" i="1" u="none" smtClean="0">
                          <a:latin typeface="Calibri" pitchFamily="34" charset="0"/>
                          <a:cs typeface="Calibri" pitchFamily="34" charset="0"/>
                        </a:rPr>
                        <a:t>Klebsiella</a:t>
                      </a:r>
                      <a:endParaRPr lang="fr-FR" sz="1400" b="0" i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2%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Fungi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9%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199 nouveaux diagnostics 2008-2012</a:t>
            </a:r>
          </a:p>
          <a:p>
            <a:pPr lvl="1"/>
            <a:r>
              <a:rPr lang="fr-FR" dirty="0" smtClean="0"/>
              <a:t>771 épisodes (3,8 / patient)</a:t>
            </a:r>
          </a:p>
          <a:p>
            <a:pPr lvl="2"/>
            <a:r>
              <a:rPr lang="fr-FR" dirty="0" smtClean="0"/>
              <a:t>45% cliniques; 35% documentées; 20% fièvre isolée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Myélome multiple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2257" y="3789040"/>
            <a:ext cx="4085796" cy="25143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" y="3645024"/>
            <a:ext cx="4708444" cy="258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4463" y="6303376"/>
            <a:ext cx="1633845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dirty="0" err="1" smtClean="0"/>
              <a:t>Tah</a:t>
            </a:r>
            <a:r>
              <a:rPr lang="fr-FR" dirty="0" smtClean="0"/>
              <a:t> </a:t>
            </a:r>
            <a:r>
              <a:rPr lang="fr-FR" dirty="0"/>
              <a:t>BJH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5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666" y="3789040"/>
            <a:ext cx="714763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dirty="0" smtClean="0"/>
              <a:t>Cohorte 759 allogreffe</a:t>
            </a:r>
            <a:endParaRPr lang="fr-FR" b="1" dirty="0" smtClean="0"/>
          </a:p>
          <a:p>
            <a:pPr lvl="1"/>
            <a:r>
              <a:rPr lang="fr-FR" dirty="0" smtClean="0"/>
              <a:t>1990-2009 USA</a:t>
            </a:r>
          </a:p>
          <a:p>
            <a:pPr lvl="1"/>
            <a:r>
              <a:rPr lang="fr-FR" dirty="0" smtClean="0"/>
              <a:t>Enfants/adolescents</a:t>
            </a:r>
          </a:p>
          <a:p>
            <a:r>
              <a:rPr lang="fr-FR" dirty="0" smtClean="0"/>
              <a:t>De J0 à J30</a:t>
            </a:r>
          </a:p>
          <a:p>
            <a:pPr lvl="1"/>
            <a:r>
              <a:rPr lang="fr-FR" dirty="0" smtClean="0"/>
              <a:t>~8% bactériémies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Infections </a:t>
            </a:r>
            <a:r>
              <a:rPr lang="fr-FR" dirty="0" smtClean="0"/>
              <a:t>et allogreffe</a:t>
            </a:r>
            <a:endParaRPr lang="fr-FR" dirty="0"/>
          </a:p>
        </p:txBody>
      </p:sp>
      <p:sp>
        <p:nvSpPr>
          <p:cNvPr id="6" name="ZoneTexte 4"/>
          <p:cNvSpPr txBox="1"/>
          <p:nvPr/>
        </p:nvSpPr>
        <p:spPr>
          <a:xfrm>
            <a:off x="6084168" y="2132856"/>
            <a:ext cx="260423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dirty="0"/>
              <a:t>Srinivasan BBMT  2013</a:t>
            </a:r>
          </a:p>
        </p:txBody>
      </p:sp>
    </p:spTree>
    <p:extLst>
      <p:ext uri="{BB962C8B-B14F-4D97-AF65-F5344CB8AC3E}">
        <p14:creationId xmlns:p14="http://schemas.microsoft.com/office/powerpoint/2010/main" val="202496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Menu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/>
            <a:r>
              <a:rPr lang="fr-FR" smtClean="0"/>
              <a:t>Définitions</a:t>
            </a:r>
          </a:p>
          <a:p>
            <a:pPr eaLnBrk="1" hangingPunct="1"/>
            <a:r>
              <a:rPr lang="fr-FR" smtClean="0"/>
              <a:t>Epidémiologie bactérienne</a:t>
            </a:r>
          </a:p>
          <a:p>
            <a:pPr eaLnBrk="1" hangingPunct="1"/>
            <a:r>
              <a:rPr lang="fr-FR" smtClean="0"/>
              <a:t>Pronostic</a:t>
            </a:r>
          </a:p>
          <a:p>
            <a:pPr eaLnBrk="1" hangingPunct="1"/>
            <a:r>
              <a:rPr lang="fr-FR" smtClean="0"/>
              <a:t>Principes de prise en charge</a:t>
            </a:r>
          </a:p>
          <a:p>
            <a:pPr eaLnBrk="1" hangingPunct="1"/>
            <a:r>
              <a:rPr lang="fr-FR" smtClean="0"/>
              <a:t>Propositions thérapeutiques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7875587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7885113" y="2420938"/>
            <a:ext cx="287337" cy="2160587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7164388" y="2205038"/>
            <a:ext cx="287337" cy="2376487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6372225" y="2060575"/>
            <a:ext cx="287338" cy="252095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5651500" y="2060575"/>
            <a:ext cx="287338" cy="252095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4932363" y="1557338"/>
            <a:ext cx="287337" cy="3024187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4140200" y="2924175"/>
            <a:ext cx="287338" cy="165735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905" name="Rectangle 9"/>
          <p:cNvSpPr>
            <a:spLocks noChangeArrowheads="1"/>
          </p:cNvSpPr>
          <p:nvPr/>
        </p:nvSpPr>
        <p:spPr bwMode="auto">
          <a:xfrm>
            <a:off x="3419475" y="2924175"/>
            <a:ext cx="287338" cy="165735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906" name="Rectangle 10"/>
          <p:cNvSpPr>
            <a:spLocks noChangeArrowheads="1"/>
          </p:cNvSpPr>
          <p:nvPr/>
        </p:nvSpPr>
        <p:spPr bwMode="auto">
          <a:xfrm>
            <a:off x="2700338" y="3068638"/>
            <a:ext cx="287337" cy="1512887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907" name="Rectangle 11"/>
          <p:cNvSpPr>
            <a:spLocks noChangeArrowheads="1"/>
          </p:cNvSpPr>
          <p:nvPr/>
        </p:nvSpPr>
        <p:spPr bwMode="auto">
          <a:xfrm>
            <a:off x="1979613" y="3429000"/>
            <a:ext cx="287337" cy="1152525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908" name="Rectangle 12"/>
          <p:cNvSpPr>
            <a:spLocks noChangeArrowheads="1"/>
          </p:cNvSpPr>
          <p:nvPr/>
        </p:nvSpPr>
        <p:spPr bwMode="auto">
          <a:xfrm>
            <a:off x="5795963" y="1125538"/>
            <a:ext cx="215900" cy="2159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0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Modification de l’écologie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45" y="2924944"/>
            <a:ext cx="9252287" cy="329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708400" y="6381750"/>
            <a:ext cx="214674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dirty="0" err="1" smtClean="0"/>
              <a:t>Blennow</a:t>
            </a:r>
            <a:r>
              <a:rPr lang="fr-FR" dirty="0" smtClean="0"/>
              <a:t> BJH 2015</a:t>
            </a:r>
            <a:endParaRPr lang="en-US" dirty="0"/>
          </a:p>
        </p:txBody>
      </p:sp>
      <p:sp>
        <p:nvSpPr>
          <p:cNvPr id="4" name="Légende encadrée avec une bordure 1 3"/>
          <p:cNvSpPr/>
          <p:nvPr/>
        </p:nvSpPr>
        <p:spPr>
          <a:xfrm flipH="1">
            <a:off x="683566" y="1628800"/>
            <a:ext cx="1867797" cy="504056"/>
          </a:xfrm>
          <a:prstGeom prst="accentBorderCallout1">
            <a:avLst>
              <a:gd name="adj1" fmla="val 18750"/>
              <a:gd name="adj2" fmla="val -8333"/>
              <a:gd name="adj3" fmla="val 289846"/>
              <a:gd name="adj4" fmla="val -7243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BGN: 35 à 73%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égende encadrée avec une bordure 1 6"/>
          <p:cNvSpPr/>
          <p:nvPr/>
        </p:nvSpPr>
        <p:spPr>
          <a:xfrm>
            <a:off x="6444208" y="1570476"/>
            <a:ext cx="2520280" cy="504056"/>
          </a:xfrm>
          <a:prstGeom prst="accentBorderCallout1">
            <a:avLst>
              <a:gd name="adj1" fmla="val 18750"/>
              <a:gd name="adj2" fmla="val -8333"/>
              <a:gd name="adj3" fmla="val 297968"/>
              <a:gd name="adj4" fmla="val -3248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Pyo: 3 à 30%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03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Résistance </a:t>
            </a:r>
            <a:r>
              <a:rPr lang="fr-FR" dirty="0" err="1" smtClean="0"/>
              <a:t>bactériemies</a:t>
            </a:r>
            <a:r>
              <a:rPr lang="fr-FR" dirty="0" smtClean="0"/>
              <a:t> et hémopathies</a:t>
            </a:r>
            <a:endParaRPr lang="fr-FR" dirty="0"/>
          </a:p>
        </p:txBody>
      </p:sp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dirty="0" smtClean="0"/>
              <a:t>Des chiffres très élevés sont rapportés: biais de publication ?</a:t>
            </a:r>
          </a:p>
        </p:txBody>
      </p:sp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3708400" y="6381750"/>
            <a:ext cx="344196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dirty="0" err="1" smtClean="0"/>
              <a:t>Mikulska</a:t>
            </a:r>
            <a:r>
              <a:rPr lang="fr-FR" dirty="0" smtClean="0"/>
              <a:t> </a:t>
            </a:r>
            <a:r>
              <a:rPr lang="fr-FR" dirty="0"/>
              <a:t>J Infect 2014 (ECIL4)</a:t>
            </a:r>
            <a:endParaRPr lang="en-US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3011512"/>
            <a:ext cx="8923338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/>
          <p:cNvSpPr/>
          <p:nvPr/>
        </p:nvSpPr>
        <p:spPr>
          <a:xfrm>
            <a:off x="4427984" y="4365104"/>
            <a:ext cx="1296144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499992" y="5373216"/>
            <a:ext cx="1296144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499992" y="3789040"/>
            <a:ext cx="1296144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405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Bactériémies: </a:t>
            </a:r>
            <a:r>
              <a:rPr lang="fr-FR" dirty="0" err="1" smtClean="0"/>
              <a:t>MdS</a:t>
            </a:r>
            <a:r>
              <a:rPr lang="fr-FR" dirty="0" smtClean="0"/>
              <a:t> Lille 2010-2019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134868"/>
              </p:ext>
            </p:extLst>
          </p:nvPr>
        </p:nvGraphicFramePr>
        <p:xfrm>
          <a:off x="323528" y="1700806"/>
          <a:ext cx="8208911" cy="4729710"/>
        </p:xfrm>
        <a:graphic>
          <a:graphicData uri="http://schemas.openxmlformats.org/drawingml/2006/table">
            <a:tbl>
              <a:tblPr/>
              <a:tblGrid>
                <a:gridCol w="12940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74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74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74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87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87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87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087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0876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0876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1531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31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531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 (51%)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 (45%)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(37%)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 (47%)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 (40%)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 (46%)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 (50%)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 (47%)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 (50%)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531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SCN (≥ 2 flacons)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531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(2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(6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(2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(1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531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Strepto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531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Entérocoques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531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 (41%)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 (48%)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 (54%)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 (45%)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 (53%)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 (47%)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(41%)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 (43%)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 (40%)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531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Enterobacteries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 (9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(17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 (11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 (15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 (21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 (22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 (14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 (20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 (19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531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E. coli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(4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(3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 (2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 (5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 (5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 (8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(4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 (6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 (4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531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 fermentant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531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 aeruginosa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(2R)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(2R)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(2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(2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(11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(6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(5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(5 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531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Levures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531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531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BGN-R/BGN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(13%)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(20%)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(17%)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(16,2%)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(20,5%)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(24,8%)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(28,6%)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(30,1%)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(26,6%)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500" smtClean="0"/>
              <a:t>Mortalité des infections bactériennes</a:t>
            </a:r>
          </a:p>
        </p:txBody>
      </p:sp>
      <p:sp>
        <p:nvSpPr>
          <p:cNvPr id="155650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81200"/>
            <a:ext cx="7926387" cy="4400550"/>
          </a:xfrm>
        </p:spPr>
        <p:txBody>
          <a:bodyPr/>
          <a:lstStyle/>
          <a:p>
            <a:pPr eaLnBrk="1" hangingPunct="1"/>
            <a:r>
              <a:rPr lang="fr-FR" sz="2600" dirty="0" smtClean="0"/>
              <a:t>Neutropénies fébriles </a:t>
            </a:r>
            <a:endParaRPr lang="fr-FR" sz="1900" dirty="0" smtClean="0"/>
          </a:p>
          <a:p>
            <a:pPr lvl="1" eaLnBrk="1" hangingPunct="1"/>
            <a:r>
              <a:rPr lang="fr-FR" sz="2200" dirty="0" smtClean="0"/>
              <a:t>Enfant (n=759): 1%</a:t>
            </a:r>
          </a:p>
          <a:p>
            <a:pPr lvl="1" eaLnBrk="1" hangingPunct="1"/>
            <a:r>
              <a:rPr lang="fr-FR" sz="2200" dirty="0" smtClean="0"/>
              <a:t>Adulte (n=2321): 4%</a:t>
            </a:r>
          </a:p>
          <a:p>
            <a:pPr eaLnBrk="1" hangingPunct="1"/>
            <a:r>
              <a:rPr lang="fr-FR" sz="2600" dirty="0"/>
              <a:t>Bactériémies (Etudes EORTC)</a:t>
            </a:r>
          </a:p>
          <a:p>
            <a:pPr lvl="1" eaLnBrk="1" hangingPunct="1"/>
            <a:r>
              <a:rPr lang="fr-FR" sz="2200" dirty="0"/>
              <a:t>21% en 1978</a:t>
            </a:r>
          </a:p>
          <a:p>
            <a:pPr lvl="1" eaLnBrk="1" hangingPunct="1"/>
            <a:r>
              <a:rPr lang="fr-FR" sz="2200" dirty="0"/>
              <a:t>7% en 1994</a:t>
            </a:r>
          </a:p>
          <a:p>
            <a:pPr lvl="1" eaLnBrk="1" hangingPunct="1"/>
            <a:r>
              <a:rPr lang="fr-FR" sz="2200" dirty="0"/>
              <a:t>10% si BGN, 6% si Gram</a:t>
            </a:r>
            <a:r>
              <a:rPr lang="fr-FR" sz="2200" dirty="0" smtClean="0"/>
              <a:t>+</a:t>
            </a:r>
          </a:p>
          <a:p>
            <a:r>
              <a:rPr lang="fr-FR" sz="2400" dirty="0"/>
              <a:t>Essai ALFA-9802: 459 pts – 1999-2006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2400" dirty="0"/>
              <a:t>1,7</a:t>
            </a:r>
            <a:r>
              <a:rPr lang="fr-FR" sz="2400" dirty="0" smtClean="0"/>
              <a:t>% DC / </a:t>
            </a:r>
            <a:r>
              <a:rPr lang="fr-FR" sz="2200" dirty="0" smtClean="0"/>
              <a:t>1369</a:t>
            </a:r>
            <a:r>
              <a:rPr lang="fr-FR" sz="2200" dirty="0"/>
              <a:t> </a:t>
            </a:r>
            <a:r>
              <a:rPr lang="fr-FR" sz="2200" dirty="0" smtClean="0"/>
              <a:t>NF</a:t>
            </a:r>
            <a:endParaRPr lang="fr-FR" sz="1800" dirty="0"/>
          </a:p>
          <a:p>
            <a:pPr eaLnBrk="1" hangingPunct="1"/>
            <a:endParaRPr lang="fr-FR" sz="26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75856" y="6073775"/>
            <a:ext cx="3317960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smtClean="0"/>
              <a:t>Cannas </a:t>
            </a:r>
            <a:r>
              <a:rPr lang="fr-FR" dirty="0" err="1"/>
              <a:t>Leuk</a:t>
            </a:r>
            <a:r>
              <a:rPr lang="fr-FR" dirty="0"/>
              <a:t> </a:t>
            </a:r>
            <a:r>
              <a:rPr lang="fr-FR" dirty="0" err="1"/>
              <a:t>Lymphoma</a:t>
            </a:r>
            <a:r>
              <a:rPr lang="fr-FR" dirty="0"/>
              <a:t>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853956" y="2492896"/>
            <a:ext cx="290335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tx1"/>
                </a:solidFill>
                <a:latin typeface="Arial" charset="0"/>
                <a:cs typeface="Arial" charset="0"/>
              </a:rPr>
              <a:t>Hann</a:t>
            </a: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, Br J </a:t>
            </a:r>
            <a:r>
              <a:rPr lang="fr-FR" dirty="0" err="1">
                <a:solidFill>
                  <a:schemeClr val="tx1"/>
                </a:solidFill>
                <a:latin typeface="Arial" charset="0"/>
                <a:cs typeface="Arial" charset="0"/>
              </a:rPr>
              <a:t>Haematol</a:t>
            </a: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1997</a:t>
            </a:r>
            <a:endParaRPr lang="fr-FR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99" name="Rectangle 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Bactériémies </a:t>
            </a:r>
            <a:r>
              <a:rPr lang="fr-FR" dirty="0" err="1" smtClean="0"/>
              <a:t>MdS</a:t>
            </a:r>
            <a:r>
              <a:rPr lang="fr-FR" dirty="0" smtClean="0"/>
              <a:t> Lille 2011: pronostic</a:t>
            </a:r>
          </a:p>
        </p:txBody>
      </p:sp>
      <p:graphicFrame>
        <p:nvGraphicFramePr>
          <p:cNvPr id="149609" name="Group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340250"/>
              </p:ext>
            </p:extLst>
          </p:nvPr>
        </p:nvGraphicFramePr>
        <p:xfrm>
          <a:off x="1691680" y="1556792"/>
          <a:ext cx="5754524" cy="2206860"/>
        </p:xfrm>
        <a:graphic>
          <a:graphicData uri="http://schemas.openxmlformats.org/drawingml/2006/table">
            <a:tbl>
              <a:tblPr/>
              <a:tblGrid>
                <a:gridCol w="47616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7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57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Sévérité/mortalité des épisodes </a:t>
                      </a: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bactériémiques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Sepsis, choc septique ou détresse respiratoire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Prise en charge en réanimation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Décès à J14 liés à l’infection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Décès à J30 toutes causes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Décès à J30 liés à l’infection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923928" y="6255430"/>
            <a:ext cx="3130024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/>
              <a:t>Balkaran S. Thèse Lille 2012</a:t>
            </a:r>
            <a:endParaRPr lang="en-US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270558"/>
              </p:ext>
            </p:extLst>
          </p:nvPr>
        </p:nvGraphicFramePr>
        <p:xfrm>
          <a:off x="323528" y="3943036"/>
          <a:ext cx="3133217" cy="2561273"/>
        </p:xfrm>
        <a:graphic>
          <a:graphicData uri="http://schemas.openxmlformats.org/drawingml/2006/table">
            <a:tbl>
              <a:tblPr/>
              <a:tblGrid>
                <a:gridCol w="24931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Maladie hématologique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LLC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Myélome multiple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11,1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Lymphome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Autogreffe de CSH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5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Allogreffe de CSH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083416"/>
              </p:ext>
            </p:extLst>
          </p:nvPr>
        </p:nvGraphicFramePr>
        <p:xfrm>
          <a:off x="5076056" y="3933056"/>
          <a:ext cx="2366137" cy="2194560"/>
        </p:xfrm>
        <a:graphic>
          <a:graphicData uri="http://schemas.openxmlformats.org/drawingml/2006/table">
            <a:tbl>
              <a:tblPr/>
              <a:tblGrid>
                <a:gridCol w="1841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41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Micro-organisme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P. aeruginosa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6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Streptocoque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0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Entérocoque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3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Entérobactérie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SCN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2075" y="4292600"/>
            <a:ext cx="65119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r-FR" smtClean="0"/>
              <a:t>Etude rétrospective réa St Louis 1998-2008</a:t>
            </a:r>
          </a:p>
          <a:p>
            <a:pPr lvl="1">
              <a:defRPr/>
            </a:pPr>
            <a:r>
              <a:rPr lang="fr-FR" smtClean="0"/>
              <a:t>Comparaison 1998-2003 et 2004-2008</a:t>
            </a:r>
          </a:p>
          <a:p>
            <a:pPr>
              <a:defRPr/>
            </a:pPr>
            <a:r>
              <a:rPr lang="fr-FR" smtClean="0"/>
              <a:t>428 en SS/CS sur 637 admissions de neutropéniques</a:t>
            </a:r>
          </a:p>
          <a:p>
            <a:pPr lvl="1">
              <a:defRPr/>
            </a:pPr>
            <a:r>
              <a:rPr lang="fr-FR" smtClean="0"/>
              <a:t>IGS II: 59 vs 53</a:t>
            </a:r>
          </a:p>
          <a:p>
            <a:pPr lvl="1">
              <a:defRPr/>
            </a:pPr>
            <a:r>
              <a:rPr lang="fr-FR" smtClean="0"/>
              <a:t>SOFA: 10 vs 9</a:t>
            </a:r>
          </a:p>
          <a:p>
            <a:pPr>
              <a:defRPr/>
            </a:pPr>
            <a:r>
              <a:rPr lang="fr-FR" smtClean="0"/>
              <a:t>Hémopathies: 84%</a:t>
            </a:r>
          </a:p>
          <a:p>
            <a:pPr lvl="1">
              <a:defRPr/>
            </a:pPr>
            <a:r>
              <a:rPr lang="fr-FR" smtClean="0"/>
              <a:t>LA:  37,5 vs 35,2%</a:t>
            </a:r>
          </a:p>
          <a:p>
            <a:pPr lvl="1">
              <a:defRPr/>
            </a:pPr>
            <a:r>
              <a:rPr lang="fr-FR" smtClean="0"/>
              <a:t>Lymphome: 29,3 vs 36%</a:t>
            </a:r>
          </a:p>
          <a:p>
            <a:pPr lvl="1">
              <a:defRPr/>
            </a:pPr>
            <a:r>
              <a:rPr lang="fr-FR" smtClean="0"/>
              <a:t>Myélome: 11,9 vs 7,4%</a:t>
            </a:r>
          </a:p>
          <a:p>
            <a:pPr lvl="1">
              <a:defRPr/>
            </a:pPr>
            <a:endParaRPr lang="fr-FR" smtClean="0"/>
          </a:p>
          <a:p>
            <a:pPr>
              <a:defRPr/>
            </a:pPr>
            <a:r>
              <a:rPr lang="fr-FR" smtClean="0"/>
              <a:t>Allogreffe</a:t>
            </a:r>
          </a:p>
          <a:p>
            <a:pPr lvl="1">
              <a:defRPr/>
            </a:pPr>
            <a:r>
              <a:rPr lang="fr-FR" smtClean="0"/>
              <a:t>8,1 vs 10,2%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Neutropénie: sepsis sévère, choc et survie</a:t>
            </a:r>
            <a:endParaRPr lang="fr-FR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6237288"/>
            <a:ext cx="226215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/>
              <a:t>Legrand, CCM 2012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3387" y="2481287"/>
            <a:ext cx="730885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Neutropénie: sepsis sévère, choc et survie</a:t>
            </a:r>
            <a:endParaRPr lang="fr-FR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6237288"/>
            <a:ext cx="226215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/>
              <a:t>Legrand, CCM 2012</a:t>
            </a:r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179512" y="1598469"/>
            <a:ext cx="167387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latin typeface="Calibri" pitchFamily="34" charset="0"/>
              </a:rPr>
              <a:t>Mortalité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dirty="0" smtClean="0">
                <a:latin typeface="Calibri" pitchFamily="34" charset="0"/>
              </a:rPr>
              <a:t>Réa</a:t>
            </a:r>
            <a:r>
              <a:rPr lang="fr-FR" dirty="0">
                <a:latin typeface="Calibri" pitchFamily="34" charset="0"/>
              </a:rPr>
              <a:t>: 40,1%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dirty="0">
                <a:latin typeface="Calibri" pitchFamily="34" charset="0"/>
              </a:rPr>
              <a:t>Hôpital: 49,8%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dirty="0">
                <a:latin typeface="Calibri" pitchFamily="34" charset="0"/>
              </a:rPr>
              <a:t>6 mois: 63,3%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fr-FR" smtClean="0"/>
              <a:t>Prise en charge</a:t>
            </a:r>
            <a:endParaRPr lang="fr-FR"/>
          </a:p>
        </p:txBody>
      </p:sp>
      <p:sp>
        <p:nvSpPr>
          <p:cNvPr id="160771" name="Sous-titre 5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752600"/>
          </a:xfrm>
        </p:spPr>
        <p:txBody>
          <a:bodyPr/>
          <a:lstStyle/>
          <a:p>
            <a:pPr algn="l"/>
            <a:r>
              <a:rPr lang="fr-FR" dirty="0" smtClean="0"/>
              <a:t>Antibioprophylaxie</a:t>
            </a:r>
          </a:p>
          <a:p>
            <a:pPr algn="l"/>
            <a:r>
              <a:rPr lang="fr-FR" dirty="0" smtClean="0"/>
              <a:t>Hospitalisation ou ambulatoire</a:t>
            </a:r>
          </a:p>
          <a:p>
            <a:pPr algn="l"/>
            <a:r>
              <a:rPr lang="fr-FR" dirty="0" smtClean="0"/>
              <a:t>IV ou per os</a:t>
            </a:r>
          </a:p>
          <a:p>
            <a:pPr algn="l"/>
            <a:r>
              <a:rPr lang="fr-FR" dirty="0" smtClean="0"/>
              <a:t>Monothérapie ou association</a:t>
            </a:r>
          </a:p>
          <a:p>
            <a:pPr algn="l"/>
            <a:r>
              <a:rPr lang="fr-FR" dirty="0" smtClean="0"/>
              <a:t>Couverture ou non BGN BMR</a:t>
            </a:r>
          </a:p>
          <a:p>
            <a:pPr algn="l"/>
            <a:r>
              <a:rPr lang="fr-FR" dirty="0" smtClean="0"/>
              <a:t>Couverture ou non SARM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bon traitement au bon moment et avec la bonne durée</a:t>
            </a:r>
          </a:p>
          <a:p>
            <a:r>
              <a:rPr lang="fr-FR" dirty="0" smtClean="0"/>
              <a:t>Minimiser:</a:t>
            </a:r>
          </a:p>
          <a:p>
            <a:pPr lvl="1"/>
            <a:r>
              <a:rPr lang="fr-FR" dirty="0" smtClean="0"/>
              <a:t>L’échec clinique</a:t>
            </a:r>
          </a:p>
          <a:p>
            <a:pPr lvl="1"/>
            <a:r>
              <a:rPr lang="fr-FR" dirty="0" smtClean="0"/>
              <a:t>La toxicité</a:t>
            </a:r>
          </a:p>
          <a:p>
            <a:pPr lvl="1"/>
            <a:r>
              <a:rPr lang="fr-FR" dirty="0" smtClean="0"/>
              <a:t>La sélection de résistances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067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grades OMS de neutropénie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L’avis « hématologique » sur le risque</a:t>
            </a:r>
          </a:p>
          <a:p>
            <a:pPr lvl="1"/>
            <a:r>
              <a:rPr lang="fr-FR" dirty="0" smtClean="0"/>
              <a:t>&lt; 500: +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&lt; 100: +++</a:t>
            </a:r>
          </a:p>
          <a:p>
            <a:r>
              <a:rPr lang="fr-FR" dirty="0" smtClean="0"/>
              <a:t>Importance de la durée de la neutropénie :</a:t>
            </a:r>
          </a:p>
          <a:p>
            <a:pPr lvl="1"/>
            <a:r>
              <a:rPr lang="fr-FR" dirty="0" smtClean="0"/>
              <a:t>Neutropénies courtes vs longues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Durée « critique » = 7 j</a:t>
            </a:r>
          </a:p>
        </p:txBody>
      </p:sp>
      <p:sp>
        <p:nvSpPr>
          <p:cNvPr id="9218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Neutropénie</a:t>
            </a:r>
          </a:p>
        </p:txBody>
      </p:sp>
      <p:graphicFrame>
        <p:nvGraphicFramePr>
          <p:cNvPr id="252957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279480"/>
              </p:ext>
            </p:extLst>
          </p:nvPr>
        </p:nvGraphicFramePr>
        <p:xfrm>
          <a:off x="1600200" y="2492896"/>
          <a:ext cx="4505326" cy="670560"/>
        </p:xfrm>
        <a:graphic>
          <a:graphicData uri="http://schemas.openxmlformats.org/drawingml/2006/table">
            <a:tbl>
              <a:tblPr/>
              <a:tblGrid>
                <a:gridCol w="14131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3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5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34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16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Grade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PNN (giga/L)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1,9-1,5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0,9-0,5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&lt;0,5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29" name="Text Box 26"/>
          <p:cNvSpPr txBox="1">
            <a:spLocks noChangeArrowheads="1"/>
          </p:cNvSpPr>
          <p:nvPr/>
        </p:nvSpPr>
        <p:spPr bwMode="auto">
          <a:xfrm>
            <a:off x="73914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Antibioprophylaxie</a:t>
            </a:r>
          </a:p>
        </p:txBody>
      </p:sp>
      <p:sp>
        <p:nvSpPr>
          <p:cNvPr id="19968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20633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/>
          </a:bodyPr>
          <a:lstStyle/>
          <a:p>
            <a:r>
              <a:rPr lang="fr-FR" dirty="0" smtClean="0"/>
              <a:t>Patiente de 25 ans</a:t>
            </a:r>
          </a:p>
          <a:p>
            <a:pPr lvl="1"/>
            <a:r>
              <a:rPr lang="fr-FR" dirty="0" smtClean="0"/>
              <a:t>Allogreffe de cellules souches hématopoïétiques</a:t>
            </a:r>
          </a:p>
          <a:p>
            <a:pPr lvl="1"/>
            <a:r>
              <a:rPr lang="fr-FR" dirty="0" smtClean="0"/>
              <a:t>Donneur apparenté</a:t>
            </a:r>
            <a:endParaRPr lang="fr-FR" dirty="0"/>
          </a:p>
          <a:p>
            <a:pPr lvl="1"/>
            <a:r>
              <a:rPr lang="fr-FR" dirty="0" smtClean="0"/>
              <a:t>Conditionnement </a:t>
            </a:r>
            <a:r>
              <a:rPr lang="fr-FR" dirty="0" err="1" smtClean="0"/>
              <a:t>myéloablatif</a:t>
            </a:r>
            <a:endParaRPr lang="fr-FR" dirty="0" smtClean="0"/>
          </a:p>
          <a:p>
            <a:pPr lvl="2"/>
            <a:r>
              <a:rPr lang="fr-FR" dirty="0" smtClean="0"/>
              <a:t>Chimiothérapie</a:t>
            </a:r>
          </a:p>
          <a:p>
            <a:pPr lvl="2"/>
            <a:r>
              <a:rPr lang="fr-FR" dirty="0" smtClean="0"/>
              <a:t>Irradiation corporelle totale</a:t>
            </a:r>
          </a:p>
          <a:p>
            <a:pPr lvl="2"/>
            <a:endParaRPr lang="fr-FR" dirty="0" smtClean="0"/>
          </a:p>
        </p:txBody>
      </p:sp>
      <p:sp>
        <p:nvSpPr>
          <p:cNvPr id="14338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  <a:noFill/>
          <a:ln>
            <a:noFill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fr-FR" dirty="0" smtClean="0"/>
              <a:t>Vignette 1</a:t>
            </a:r>
          </a:p>
        </p:txBody>
      </p:sp>
    </p:spTree>
    <p:extLst>
      <p:ext uri="{BB962C8B-B14F-4D97-AF65-F5344CB8AC3E}">
        <p14:creationId xmlns:p14="http://schemas.microsoft.com/office/powerpoint/2010/main" val="958366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marL="623888" indent="-514350"/>
            <a:r>
              <a:rPr lang="fr-FR" dirty="0" smtClean="0"/>
              <a:t>Pensez vous que cette patiente devrait recevoir une prophylaxie antibactérienne ?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 smtClean="0"/>
              <a:t>Fluoroquinolones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 smtClean="0"/>
              <a:t>Décontamination digestive non absorbable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 err="1" smtClean="0"/>
              <a:t>Oracilline</a:t>
            </a:r>
            <a:endParaRPr lang="fr-FR" dirty="0" smtClean="0"/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 smtClean="0"/>
              <a:t>Cotrimoxazole 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 smtClean="0"/>
              <a:t>Aucune</a:t>
            </a:r>
          </a:p>
        </p:txBody>
      </p:sp>
      <p:sp>
        <p:nvSpPr>
          <p:cNvPr id="48129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fr-FR" dirty="0" smtClean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166429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6"/>
          <p:cNvSpPr>
            <a:spLocks noGrp="1" noChangeArrowheads="1"/>
          </p:cNvSpPr>
          <p:nvPr>
            <p:ph idx="1"/>
          </p:nvPr>
        </p:nvSpPr>
        <p:spPr>
          <a:xfrm>
            <a:off x="900113" y="1628775"/>
            <a:ext cx="7993062" cy="46085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600" dirty="0" smtClean="0"/>
              <a:t>1 gros essai randomisé double aveugle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200" dirty="0" smtClean="0"/>
              <a:t>1500 patients, sein, poumon, testicule, lymphome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dirty="0" err="1" smtClean="0"/>
              <a:t>Levofloxacine</a:t>
            </a:r>
            <a:r>
              <a:rPr lang="fr-FR" sz="2200" dirty="0" smtClean="0"/>
              <a:t> vs  placebo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dirty="0" smtClean="0"/>
              <a:t>Diminution absolue du risque de </a:t>
            </a:r>
          </a:p>
          <a:p>
            <a:pPr lvl="2" eaLnBrk="1" hangingPunct="1">
              <a:lnSpc>
                <a:spcPct val="80000"/>
              </a:lnSpc>
            </a:pPr>
            <a:r>
              <a:rPr lang="fr-FR" dirty="0" smtClean="0"/>
              <a:t>Episodes fébriles					4.4%</a:t>
            </a:r>
          </a:p>
          <a:p>
            <a:pPr lvl="2" eaLnBrk="1" hangingPunct="1">
              <a:lnSpc>
                <a:spcPct val="80000"/>
              </a:lnSpc>
            </a:pPr>
            <a:r>
              <a:rPr lang="fr-FR" dirty="0" smtClean="0"/>
              <a:t>Infection probable pendant le premier cycle	5.4%</a:t>
            </a:r>
          </a:p>
          <a:p>
            <a:pPr lvl="2" eaLnBrk="1" hangingPunct="1">
              <a:lnSpc>
                <a:spcPct val="80000"/>
              </a:lnSpc>
            </a:pPr>
            <a:r>
              <a:rPr lang="fr-FR" dirty="0" smtClean="0"/>
              <a:t>Hospitalisation 					3.6%</a:t>
            </a:r>
          </a:p>
          <a:p>
            <a:pPr eaLnBrk="1" hangingPunct="1">
              <a:lnSpc>
                <a:spcPct val="80000"/>
              </a:lnSpc>
            </a:pPr>
            <a:r>
              <a:rPr lang="fr-FR" sz="2100" dirty="0" smtClean="0"/>
              <a:t>35 patients (/750) sous lévofloxacine ont évité 1 épisode fébrile</a:t>
            </a:r>
          </a:p>
          <a:p>
            <a:pPr eaLnBrk="1" hangingPunct="1">
              <a:lnSpc>
                <a:spcPct val="80000"/>
              </a:lnSpc>
            </a:pPr>
            <a:r>
              <a:rPr lang="fr-FR" sz="2600" dirty="0" smtClean="0"/>
              <a:t>Pas de différence significative sur: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dirty="0" smtClean="0"/>
              <a:t>Sepsis: 1% </a:t>
            </a:r>
            <a:r>
              <a:rPr lang="fr-FR" sz="2200" dirty="0" err="1" smtClean="0"/>
              <a:t>Lévo</a:t>
            </a:r>
            <a:r>
              <a:rPr lang="fr-FR" sz="2200" dirty="0" smtClean="0"/>
              <a:t> – 2% PCB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dirty="0" smtClean="0"/>
              <a:t>Décès: 0,5% dans chaque groupe </a:t>
            </a:r>
          </a:p>
          <a:p>
            <a:pPr eaLnBrk="1" hangingPunct="1">
              <a:lnSpc>
                <a:spcPct val="80000"/>
              </a:lnSpc>
            </a:pPr>
            <a:r>
              <a:rPr lang="fr-FR" sz="2100" dirty="0" smtClean="0"/>
              <a:t>Un épisode fébrile est évité en traitant 70 patients (par cycle)</a:t>
            </a:r>
          </a:p>
          <a:p>
            <a:pPr eaLnBrk="1" hangingPunct="1">
              <a:lnSpc>
                <a:spcPct val="80000"/>
              </a:lnSpc>
            </a:pPr>
            <a:r>
              <a:rPr lang="fr-FR" sz="2600" dirty="0" smtClean="0"/>
              <a:t>Pas d’évaluation des résistances</a:t>
            </a:r>
          </a:p>
        </p:txBody>
      </p:sp>
      <p:sp>
        <p:nvSpPr>
          <p:cNvPr id="593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Antibioprophylaxie neutropénie</a:t>
            </a:r>
          </a:p>
        </p:txBody>
      </p:sp>
      <p:sp>
        <p:nvSpPr>
          <p:cNvPr id="200707" name="Rectangle 4"/>
          <p:cNvSpPr>
            <a:spLocks noChangeArrowheads="1"/>
          </p:cNvSpPr>
          <p:nvPr/>
        </p:nvSpPr>
        <p:spPr bwMode="auto">
          <a:xfrm>
            <a:off x="611560" y="6306622"/>
            <a:ext cx="2159566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Cullen NEJM 2005</a:t>
            </a:r>
          </a:p>
        </p:txBody>
      </p:sp>
    </p:spTree>
    <p:extLst>
      <p:ext uri="{BB962C8B-B14F-4D97-AF65-F5344CB8AC3E}">
        <p14:creationId xmlns:p14="http://schemas.microsoft.com/office/powerpoint/2010/main" val="5801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628775"/>
            <a:ext cx="7993062" cy="4608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b="1" dirty="0" smtClean="0"/>
              <a:t>1 gros essai randomisé double aveugle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 smtClean="0"/>
              <a:t>760 patients, LA (50%), autogreffes (45%), 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 err="1" smtClean="0"/>
              <a:t>Levofloxacine</a:t>
            </a:r>
            <a:r>
              <a:rPr lang="fr-FR" sz="2400" dirty="0" smtClean="0"/>
              <a:t> vs  placebo de d</a:t>
            </a:r>
            <a:r>
              <a:rPr lang="fr-FR" sz="2000" dirty="0" smtClean="0"/>
              <a:t>ébut de chimio à  sortie d’aplasie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 smtClean="0"/>
              <a:t>Diminution absolue du risque de 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000" dirty="0" smtClean="0"/>
              <a:t>Episode fébrile: 				-20%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000" dirty="0" smtClean="0"/>
              <a:t>Infection documentée			-17%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000" dirty="0" smtClean="0"/>
              <a:t>Bactériémie				-16%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000" dirty="0" smtClean="0"/>
              <a:t>Bactériémie à BGN			-7%</a:t>
            </a:r>
            <a:endParaRPr lang="fr-FR" sz="1800" dirty="0" smtClean="0"/>
          </a:p>
          <a:p>
            <a:pPr eaLnBrk="1" hangingPunct="1">
              <a:lnSpc>
                <a:spcPct val="90000"/>
              </a:lnSpc>
            </a:pPr>
            <a:r>
              <a:rPr lang="fr-FR" sz="2400" dirty="0" smtClean="0"/>
              <a:t>Pas de différence significative sur décès: 	3 vs 5% </a:t>
            </a:r>
          </a:p>
          <a:p>
            <a:pPr eaLnBrk="1" hangingPunct="1">
              <a:lnSpc>
                <a:spcPct val="90000"/>
              </a:lnSpc>
            </a:pPr>
            <a:r>
              <a:rPr lang="fr-FR" sz="2000" dirty="0" smtClean="0"/>
              <a:t>Un épisode fébrile est évité en traitant 5 patients</a:t>
            </a:r>
          </a:p>
          <a:p>
            <a:pPr eaLnBrk="1" hangingPunct="1">
              <a:lnSpc>
                <a:spcPct val="90000"/>
              </a:lnSpc>
            </a:pPr>
            <a:r>
              <a:rPr lang="fr-FR" sz="2000" dirty="0" smtClean="0"/>
              <a:t>En multivarié: prophylaxie et durée de neutropénie &lt;7j: seuls éléments significatifs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Antibioprophylaxie neutropénie</a:t>
            </a:r>
            <a:endParaRPr lang="fr-FR" dirty="0" smtClean="0"/>
          </a:p>
        </p:txBody>
      </p:sp>
      <p:sp>
        <p:nvSpPr>
          <p:cNvPr id="201731" name="Rectangle 4"/>
          <p:cNvSpPr>
            <a:spLocks noChangeArrowheads="1"/>
          </p:cNvSpPr>
          <p:nvPr/>
        </p:nvSpPr>
        <p:spPr bwMode="auto">
          <a:xfrm>
            <a:off x="539750" y="6237288"/>
            <a:ext cx="2480166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/>
              <a:t>Bucaneve</a:t>
            </a:r>
            <a:r>
              <a:rPr lang="fr-FR" dirty="0"/>
              <a:t> NEJM 2005</a:t>
            </a:r>
          </a:p>
        </p:txBody>
      </p:sp>
    </p:spTree>
    <p:extLst>
      <p:ext uri="{BB962C8B-B14F-4D97-AF65-F5344CB8AC3E}">
        <p14:creationId xmlns:p14="http://schemas.microsoft.com/office/powerpoint/2010/main" val="3352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109 études / 13579 patients de 1973 à 2010</a:t>
            </a:r>
          </a:p>
          <a:p>
            <a:pPr lvl="1"/>
            <a:r>
              <a:rPr lang="fr-FR" dirty="0" smtClean="0"/>
              <a:t>Réduction risque DC « toutes causes » à j30: </a:t>
            </a:r>
          </a:p>
          <a:p>
            <a:pPr lvl="2"/>
            <a:r>
              <a:rPr lang="fr-FR" dirty="0" smtClean="0"/>
              <a:t>RR 0,66 (IC95: 0,55-0,79) soit 88/1000 à 57/1000</a:t>
            </a:r>
          </a:p>
          <a:p>
            <a:pPr lvl="2"/>
            <a:r>
              <a:rPr lang="fr-FR" dirty="0" smtClean="0"/>
              <a:t>N à traiter pour éviter un DC = 34</a:t>
            </a:r>
          </a:p>
          <a:p>
            <a:pPr lvl="1"/>
            <a:r>
              <a:rPr lang="fr-FR" dirty="0" smtClean="0"/>
              <a:t>Réduction risque DC « cause infectieuse »: </a:t>
            </a:r>
          </a:p>
          <a:p>
            <a:pPr lvl="2"/>
            <a:r>
              <a:rPr lang="fr-FR" dirty="0" smtClean="0"/>
              <a:t>RR 0,61 </a:t>
            </a:r>
            <a:r>
              <a:rPr lang="fr-FR" dirty="0"/>
              <a:t>(IC95: </a:t>
            </a:r>
            <a:r>
              <a:rPr lang="fr-FR" dirty="0" smtClean="0"/>
              <a:t>0,48-0,77)</a:t>
            </a:r>
          </a:p>
          <a:p>
            <a:pPr lvl="2"/>
            <a:r>
              <a:rPr lang="fr-FR" dirty="0"/>
              <a:t>N à traiter pour éviter un DC = </a:t>
            </a:r>
            <a:r>
              <a:rPr lang="fr-FR" dirty="0" smtClean="0"/>
              <a:t>48</a:t>
            </a:r>
          </a:p>
          <a:p>
            <a:pPr lvl="1"/>
            <a:r>
              <a:rPr lang="fr-FR" dirty="0"/>
              <a:t>Réduction risque </a:t>
            </a:r>
            <a:r>
              <a:rPr lang="fr-FR" dirty="0" smtClean="0"/>
              <a:t>« bactériémies »: </a:t>
            </a:r>
          </a:p>
          <a:p>
            <a:pPr lvl="2"/>
            <a:r>
              <a:rPr lang="fr-FR" dirty="0" smtClean="0"/>
              <a:t>RR </a:t>
            </a:r>
            <a:r>
              <a:rPr lang="fr-FR" dirty="0"/>
              <a:t>0,61 (IC95: 0,48-0,77</a:t>
            </a:r>
            <a:r>
              <a:rPr lang="fr-FR" dirty="0" smtClean="0"/>
              <a:t>)</a:t>
            </a:r>
          </a:p>
          <a:p>
            <a:r>
              <a:rPr lang="fr-FR" dirty="0" smtClean="0"/>
              <a:t>Mais</a:t>
            </a:r>
          </a:p>
          <a:p>
            <a:pPr lvl="1"/>
            <a:r>
              <a:rPr lang="fr-FR" dirty="0" smtClean="0"/>
              <a:t>Plus d’infections résistantes émergeant sous traitement: </a:t>
            </a:r>
          </a:p>
          <a:p>
            <a:pPr lvl="2"/>
            <a:r>
              <a:rPr lang="fr-FR" dirty="0" smtClean="0"/>
              <a:t>RR 1,47; IC95: 1,08-2,01)</a:t>
            </a:r>
          </a:p>
          <a:p>
            <a:pPr lvl="1"/>
            <a:r>
              <a:rPr lang="fr-FR" dirty="0" smtClean="0"/>
              <a:t>Pas de suivi des résistance à distance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200" dirty="0"/>
              <a:t>Antibioprophylaxie </a:t>
            </a:r>
            <a:r>
              <a:rPr lang="fr-FR" sz="3200" dirty="0" smtClean="0"/>
              <a:t>neutropénie: méta-analyse</a:t>
            </a:r>
            <a:endParaRPr lang="fr-FR" sz="3500" dirty="0" smtClean="0"/>
          </a:p>
        </p:txBody>
      </p:sp>
      <p:sp>
        <p:nvSpPr>
          <p:cNvPr id="202754" name="Rectangle 3"/>
          <p:cNvSpPr>
            <a:spLocks noChangeArrowheads="1"/>
          </p:cNvSpPr>
          <p:nvPr/>
        </p:nvSpPr>
        <p:spPr bwMode="auto">
          <a:xfrm>
            <a:off x="467544" y="6195974"/>
            <a:ext cx="3608680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/>
              <a:t>Gafter-Gvili</a:t>
            </a:r>
            <a:r>
              <a:rPr lang="fr-FR" dirty="0" smtClean="0"/>
              <a:t> </a:t>
            </a:r>
            <a:r>
              <a:rPr lang="fr-FR" dirty="0"/>
              <a:t>Cochrane DSR 2012 </a:t>
            </a:r>
          </a:p>
        </p:txBody>
      </p:sp>
    </p:spTree>
    <p:extLst>
      <p:ext uri="{BB962C8B-B14F-4D97-AF65-F5344CB8AC3E}">
        <p14:creationId xmlns:p14="http://schemas.microsoft.com/office/powerpoint/2010/main" val="8729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4627562"/>
          </a:xfrm>
        </p:spPr>
        <p:txBody>
          <a:bodyPr/>
          <a:lstStyle/>
          <a:p>
            <a:pPr marL="474662" indent="-273050" eaLnBrk="1" hangingPunct="1">
              <a:lnSpc>
                <a:spcPct val="80000"/>
              </a:lnSpc>
            </a:pPr>
            <a:r>
              <a:rPr lang="fr-FR" sz="2800" dirty="0"/>
              <a:t>ECIL: Europe 2005 - LA et autogreffe</a:t>
            </a:r>
          </a:p>
          <a:p>
            <a:pPr marL="995363" lvl="2" eaLnBrk="1" hangingPunct="1">
              <a:lnSpc>
                <a:spcPct val="80000"/>
              </a:lnSpc>
            </a:pPr>
            <a:r>
              <a:rPr lang="fr-FR" sz="2000" dirty="0"/>
              <a:t>Fluoroquinolone (</a:t>
            </a:r>
            <a:r>
              <a:rPr lang="fr-FR" sz="2000" dirty="0" err="1"/>
              <a:t>levofloxacine</a:t>
            </a:r>
            <a:r>
              <a:rPr lang="fr-FR" sz="2000" dirty="0"/>
              <a:t>) recommandée du début de la chimio à la sortie d’aplasie ou au début d’une ATB probabiliste</a:t>
            </a:r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ASBMT 2009, IDSA 2010, ASCO 2013: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 smtClean="0"/>
              <a:t>FQ recommandée </a:t>
            </a:r>
            <a:r>
              <a:rPr lang="fr-FR" sz="2400" b="1" dirty="0" smtClean="0">
                <a:solidFill>
                  <a:srgbClr val="FF0000"/>
                </a:solidFill>
              </a:rPr>
              <a:t>BI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/>
              <a:t>Recommandé neutropénies longues </a:t>
            </a:r>
            <a:r>
              <a:rPr lang="fr-FR" sz="2400" b="1" dirty="0">
                <a:solidFill>
                  <a:srgbClr val="FF0000"/>
                </a:solidFill>
              </a:rPr>
              <a:t>B1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Non recommandé neutropénies courtes </a:t>
            </a:r>
            <a:r>
              <a:rPr lang="fr-FR" sz="2400" b="1" dirty="0">
                <a:solidFill>
                  <a:srgbClr val="FF0000"/>
                </a:solidFill>
              </a:rPr>
              <a:t>A3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b="1" dirty="0" smtClean="0">
                <a:solidFill>
                  <a:srgbClr val="FF0000"/>
                </a:solidFill>
              </a:rPr>
              <a:t>Implique obligatoirement de mettre en place une stratégie de dépistage des résistances des BGN aux FQ (BII)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dirty="0" smtClean="0"/>
              <a:t>Risques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 smtClean="0"/>
              <a:t>BGN FQ-R, autres pathogènes: SARM, BLSE, </a:t>
            </a:r>
            <a:r>
              <a:rPr lang="fr-FR" sz="2400" i="1" dirty="0" smtClean="0"/>
              <a:t>C. difficile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 smtClean="0"/>
              <a:t>Perte d’une classe pour le traitement probabiliste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 smtClean="0"/>
              <a:t>A adapter à l’écologie locale: pas si haut % de résistance</a:t>
            </a:r>
          </a:p>
          <a:p>
            <a:pPr lvl="1" eaLnBrk="1" hangingPunct="1">
              <a:lnSpc>
                <a:spcPct val="80000"/>
              </a:lnSpc>
            </a:pPr>
            <a:endParaRPr lang="fr-FR" sz="2400" dirty="0" smtClean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Antibioprophylaxie neutropénie: recommandations</a:t>
            </a:r>
            <a:endParaRPr lang="fr-FR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516216" y="2924944"/>
            <a:ext cx="2450414" cy="92333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dirty="0" err="1">
                <a:solidFill>
                  <a:schemeClr val="tx1"/>
                </a:solidFill>
                <a:latin typeface="Arial" charset="0"/>
                <a:cs typeface="Arial" charset="0"/>
              </a:rPr>
              <a:t>Tomblyn</a:t>
            </a:r>
            <a:r>
              <a:rPr lang="fr-FR" altLang="fr-FR" dirty="0">
                <a:solidFill>
                  <a:schemeClr val="tx1"/>
                </a:solidFill>
                <a:latin typeface="Arial" charset="0"/>
                <a:cs typeface="Arial" charset="0"/>
              </a:rPr>
              <a:t>. BBMT  2009</a:t>
            </a:r>
          </a:p>
          <a:p>
            <a:r>
              <a:rPr lang="fr-FR" altLang="fr-FR" dirty="0" err="1">
                <a:solidFill>
                  <a:schemeClr val="tx1"/>
                </a:solidFill>
                <a:latin typeface="Arial" charset="0"/>
                <a:cs typeface="Arial" charset="0"/>
              </a:rPr>
              <a:t>Freifeld</a:t>
            </a:r>
            <a:r>
              <a:rPr lang="fr-FR" altLang="fr-FR" dirty="0">
                <a:solidFill>
                  <a:schemeClr val="tx1"/>
                </a:solidFill>
                <a:latin typeface="Arial" charset="0"/>
                <a:cs typeface="Arial" charset="0"/>
              </a:rPr>
              <a:t> . CID 2011</a:t>
            </a:r>
          </a:p>
          <a:p>
            <a:r>
              <a:rPr lang="fr-FR" altLang="fr-FR" dirty="0" err="1">
                <a:solidFill>
                  <a:schemeClr val="tx1"/>
                </a:solidFill>
                <a:latin typeface="Arial" charset="0"/>
                <a:cs typeface="Arial" charset="0"/>
              </a:rPr>
              <a:t>Flowers</a:t>
            </a:r>
            <a:r>
              <a:rPr lang="fr-FR" altLang="fr-FR" dirty="0">
                <a:solidFill>
                  <a:schemeClr val="tx1"/>
                </a:solidFill>
                <a:latin typeface="Arial" charset="0"/>
                <a:cs typeface="Arial" charset="0"/>
              </a:rPr>
              <a:t>. JCO 2013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343787" y="6098190"/>
            <a:ext cx="339932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/>
              <a:t>Averbuch. Haematologica 2013</a:t>
            </a:r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516216" y="1603619"/>
            <a:ext cx="246734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Bucaneve</a:t>
            </a:r>
            <a:r>
              <a:rPr lang="fr-FR" dirty="0" smtClean="0"/>
              <a:t> ECJ s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Etude </a:t>
            </a:r>
            <a:r>
              <a:rPr lang="fr-FR" dirty="0" err="1" smtClean="0"/>
              <a:t>monocentrique</a:t>
            </a:r>
            <a:r>
              <a:rPr lang="fr-FR" dirty="0" smtClean="0"/>
              <a:t>  Suisse / 88 LAM</a:t>
            </a:r>
          </a:p>
          <a:p>
            <a:pPr lvl="1"/>
            <a:r>
              <a:rPr lang="fr-FR" dirty="0" smtClean="0"/>
              <a:t>1998-2001 (sans) vs 2010-2011 (avec lévofloxacine)</a:t>
            </a:r>
          </a:p>
          <a:p>
            <a:pPr lvl="1"/>
            <a:r>
              <a:rPr lang="fr-FR" dirty="0" smtClean="0"/>
              <a:t>Pas de différences bactériémies: 32 vs 35%</a:t>
            </a:r>
          </a:p>
          <a:p>
            <a:pPr lvl="2"/>
            <a:r>
              <a:rPr lang="fr-FR" dirty="0" smtClean="0"/>
              <a:t>Plus de BGN si pas de prophylaxie (42 vs 14%)</a:t>
            </a:r>
          </a:p>
          <a:p>
            <a:pPr lvl="1"/>
            <a:r>
              <a:rPr lang="fr-FR" dirty="0" smtClean="0"/>
              <a:t>Pas de différence de survie J100: 88 vs 84%</a:t>
            </a:r>
          </a:p>
          <a:p>
            <a:r>
              <a:rPr lang="fr-FR" dirty="0" smtClean="0"/>
              <a:t>Etude Italienne / 85 LAM sous </a:t>
            </a:r>
            <a:r>
              <a:rPr lang="fr-FR" dirty="0" err="1" smtClean="0"/>
              <a:t>lévo</a:t>
            </a:r>
            <a:endParaRPr lang="fr-FR" dirty="0" smtClean="0"/>
          </a:p>
          <a:p>
            <a:pPr lvl="1"/>
            <a:r>
              <a:rPr lang="fr-FR" dirty="0" smtClean="0"/>
              <a:t>Induction (20 HC+): 80% CG+</a:t>
            </a:r>
          </a:p>
          <a:p>
            <a:pPr lvl="1"/>
            <a:r>
              <a:rPr lang="fr-FR" dirty="0" smtClean="0"/>
              <a:t>Consolidation (59 HC+): 72% BGN dont 74% R aux quinolones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Antibioprophylaxie</a:t>
            </a:r>
            <a:endParaRPr lang="fr-FR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660232" y="2915652"/>
            <a:ext cx="210826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/>
              <a:t>Gerner</a:t>
            </a:r>
            <a:r>
              <a:rPr lang="fr-FR" dirty="0" smtClean="0"/>
              <a:t> SMW 2014</a:t>
            </a:r>
            <a:endParaRPr lang="fr-FR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588224" y="4005064"/>
            <a:ext cx="246734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De Rosa BMCID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9815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Controversée, et assez peu utilisée</a:t>
            </a:r>
          </a:p>
          <a:p>
            <a:pPr lvl="1"/>
            <a:r>
              <a:rPr lang="fr-FR" dirty="0" smtClean="0"/>
              <a:t>Probablement en lien avec niveau de résistance aux FQ</a:t>
            </a:r>
          </a:p>
          <a:p>
            <a:pPr lvl="2"/>
            <a:r>
              <a:rPr lang="fr-FR" dirty="0" smtClean="0"/>
              <a:t>Ex: bactériémies à BGN </a:t>
            </a:r>
            <a:r>
              <a:rPr lang="fr-FR" dirty="0" err="1" smtClean="0"/>
              <a:t>Sce</a:t>
            </a:r>
            <a:r>
              <a:rPr lang="fr-FR" dirty="0" smtClean="0"/>
              <a:t> Hématologie CHRU Lille 2018</a:t>
            </a:r>
          </a:p>
          <a:p>
            <a:pPr lvl="3"/>
            <a:r>
              <a:rPr lang="fr-FR" dirty="0" smtClean="0">
                <a:solidFill>
                  <a:srgbClr val="FF0000"/>
                </a:solidFill>
              </a:rPr>
              <a:t>46% I/R Lévofloxacine</a:t>
            </a:r>
          </a:p>
          <a:p>
            <a:r>
              <a:rPr lang="fr-FR" dirty="0" smtClean="0"/>
              <a:t>Citée par une RFE récente</a:t>
            </a:r>
          </a:p>
          <a:p>
            <a:pPr lvl="1"/>
            <a:r>
              <a:rPr lang="fr-FR" dirty="0" smtClean="0"/>
              <a:t>Prise en charge du </a:t>
            </a:r>
            <a:r>
              <a:rPr lang="fr-FR" dirty="0" err="1" smtClean="0"/>
              <a:t>neutropénique</a:t>
            </a:r>
            <a:r>
              <a:rPr lang="fr-FR" dirty="0" smtClean="0"/>
              <a:t> en réanimation (SRLF+GFRUP/SFAR/SFH/SF2H/SPILF)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Une prophylaxie antibactérienne ne doit probablement pas être employé chez un patient </a:t>
            </a:r>
            <a:r>
              <a:rPr lang="fr-FR" b="1" dirty="0" err="1" smtClean="0">
                <a:solidFill>
                  <a:srgbClr val="FF0000"/>
                </a:solidFill>
              </a:rPr>
              <a:t>neutropénique</a:t>
            </a:r>
            <a:r>
              <a:rPr lang="fr-FR" b="1" dirty="0" smtClean="0">
                <a:solidFill>
                  <a:srgbClr val="FF0000"/>
                </a:solidFill>
              </a:rPr>
              <a:t> de réanimation (grade 2-, accord fort)</a:t>
            </a:r>
          </a:p>
        </p:txBody>
      </p:sp>
      <p:sp>
        <p:nvSpPr>
          <p:cNvPr id="4301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Antibioprophylaxie neutropénie en France</a:t>
            </a:r>
            <a:endParaRPr lang="fr-FR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44008" y="5805264"/>
            <a:ext cx="1954446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/>
              <a:t>Schnell</a:t>
            </a:r>
            <a:r>
              <a:rPr lang="fr-FR" dirty="0" smtClean="0"/>
              <a:t> AIC 2016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860032" y="3281422"/>
            <a:ext cx="410888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Données M </a:t>
            </a:r>
            <a:r>
              <a:rPr lang="fr-FR" dirty="0" err="1"/>
              <a:t>Titecat</a:t>
            </a:r>
            <a:r>
              <a:rPr lang="fr-FR" dirty="0"/>
              <a:t>, Bactériologie, Lille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Pas d’étude récente chez le neutropénique</a:t>
            </a:r>
          </a:p>
          <a:p>
            <a:r>
              <a:rPr lang="fr-FR" dirty="0" smtClean="0"/>
              <a:t>« proxy » </a:t>
            </a:r>
            <a:r>
              <a:rPr lang="fr-FR" dirty="0" err="1" smtClean="0"/>
              <a:t>réanimatoire</a:t>
            </a:r>
            <a:r>
              <a:rPr lang="fr-FR" dirty="0" smtClean="0"/>
              <a:t>: études contradictoires</a:t>
            </a:r>
          </a:p>
          <a:p>
            <a:pPr lvl="1"/>
            <a:r>
              <a:rPr lang="fr-FR" dirty="0" smtClean="0"/>
              <a:t>Risque sélection souches résistantes</a:t>
            </a:r>
          </a:p>
          <a:p>
            <a:pPr lvl="2"/>
            <a:r>
              <a:rPr lang="fr-FR" dirty="0" smtClean="0"/>
              <a:t>Ex: Réanimation Pays-Bas - suivi KP BLSE J0 puis 2/</a:t>
            </a:r>
            <a:r>
              <a:rPr lang="fr-FR" dirty="0" err="1" smtClean="0"/>
              <a:t>sem</a:t>
            </a:r>
            <a:endParaRPr lang="fr-FR" dirty="0" smtClean="0"/>
          </a:p>
          <a:p>
            <a:pPr lvl="2"/>
            <a:r>
              <a:rPr lang="fr-FR" dirty="0" smtClean="0"/>
              <a:t>Avant/après DDS: Coli/</a:t>
            </a:r>
            <a:r>
              <a:rPr lang="fr-FR" dirty="0" err="1" smtClean="0"/>
              <a:t>tobra</a:t>
            </a:r>
            <a:r>
              <a:rPr lang="fr-FR" dirty="0" smtClean="0"/>
              <a:t> =&gt; augmentation</a:t>
            </a:r>
          </a:p>
          <a:p>
            <a:pPr lvl="3"/>
            <a:r>
              <a:rPr lang="fr-FR" dirty="0" smtClean="0"/>
              <a:t>KP BLSE coli-R: 0/28 =&gt; 75/106 </a:t>
            </a:r>
          </a:p>
          <a:p>
            <a:pPr lvl="3"/>
            <a:r>
              <a:rPr lang="fr-FR" dirty="0" smtClean="0"/>
              <a:t>Pathogènes naturellement coli-R (Proteus, </a:t>
            </a:r>
            <a:r>
              <a:rPr lang="fr-FR" dirty="0" err="1" smtClean="0"/>
              <a:t>Morganella</a:t>
            </a:r>
            <a:r>
              <a:rPr lang="fr-FR" dirty="0" smtClean="0"/>
              <a:t>, Serratia)</a:t>
            </a:r>
          </a:p>
          <a:p>
            <a:pPr lvl="1"/>
            <a:r>
              <a:rPr lang="fr-FR" dirty="0" smtClean="0"/>
              <a:t>Pas de risque sélection souches R</a:t>
            </a:r>
          </a:p>
          <a:p>
            <a:pPr lvl="2"/>
            <a:r>
              <a:rPr lang="fr-FR" dirty="0" smtClean="0"/>
              <a:t>Réanimation Rennes – dépistage BLSE J0 puis 1/</a:t>
            </a:r>
            <a:r>
              <a:rPr lang="fr-FR" dirty="0" err="1" smtClean="0"/>
              <a:t>sem</a:t>
            </a:r>
            <a:endParaRPr lang="fr-FR" dirty="0" smtClean="0"/>
          </a:p>
          <a:p>
            <a:pPr lvl="2"/>
            <a:r>
              <a:rPr lang="fr-FR" dirty="0" smtClean="0"/>
              <a:t>Patients ventilés &gt;24h de 2008 à 2012</a:t>
            </a:r>
          </a:p>
          <a:p>
            <a:pPr lvl="2"/>
            <a:r>
              <a:rPr lang="fr-FR" dirty="0" smtClean="0"/>
              <a:t>Avant/après DDS: coli/</a:t>
            </a:r>
            <a:r>
              <a:rPr lang="fr-FR" dirty="0" err="1" smtClean="0"/>
              <a:t>tobra</a:t>
            </a:r>
            <a:r>
              <a:rPr lang="fr-FR" dirty="0" smtClean="0"/>
              <a:t>/</a:t>
            </a:r>
            <a:r>
              <a:rPr lang="fr-FR" dirty="0" err="1" smtClean="0"/>
              <a:t>amb</a:t>
            </a:r>
            <a:r>
              <a:rPr lang="fr-FR" dirty="0" smtClean="0"/>
              <a:t> po 4/j + MPR nasale x2 + toilette </a:t>
            </a:r>
            <a:r>
              <a:rPr lang="fr-FR" dirty="0" err="1" smtClean="0"/>
              <a:t>chlorex</a:t>
            </a:r>
            <a:r>
              <a:rPr lang="fr-FR" dirty="0" smtClean="0"/>
              <a:t> x2</a:t>
            </a:r>
          </a:p>
          <a:p>
            <a:pPr lvl="3"/>
            <a:r>
              <a:rPr lang="fr-FR" dirty="0" smtClean="0"/>
              <a:t>Diminution de l’incidence des BLSE (1,59 vs 5,42/1000 JH en pré intervention; p&lt;0,001)</a:t>
            </a:r>
          </a:p>
          <a:p>
            <a:pPr lvl="3"/>
            <a:r>
              <a:rPr lang="fr-FR" dirty="0" smtClean="0"/>
              <a:t>Diminution incidence infections à BMR (1,59 vs 5,43/1000 JH en pré intervention; p&lt;0,0001)</a:t>
            </a:r>
          </a:p>
        </p:txBody>
      </p:sp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Décontamination digestive et BLSE</a:t>
            </a:r>
            <a:endParaRPr lang="fr-FR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804248" y="2896155"/>
            <a:ext cx="200574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Halaby</a:t>
            </a:r>
            <a:r>
              <a:rPr lang="fr-FR" dirty="0"/>
              <a:t> AAC 2013</a:t>
            </a:r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6176" y="5877272"/>
            <a:ext cx="1992853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Camus J </a:t>
            </a:r>
            <a:r>
              <a:rPr lang="fr-FR" dirty="0" err="1"/>
              <a:t>Inf</a:t>
            </a:r>
            <a:r>
              <a:rPr lang="fr-FR" dirty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Neutropénie fébrile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half" idx="4294967295"/>
          </p:nvPr>
        </p:nvSpPr>
        <p:spPr>
          <a:xfrm>
            <a:off x="0" y="1989138"/>
            <a:ext cx="4038600" cy="4017962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fr-FR" sz="1800" b="1" smtClean="0">
                <a:cs typeface="Arial" charset="0"/>
              </a:rPr>
              <a:t>Polynucléaires neutrophiles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fr-FR" sz="1800" smtClean="0">
                <a:cs typeface="Arial" charset="0"/>
              </a:rPr>
              <a:t>&lt; 500 mm3 ou attendus &lt; 500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sz="1800" b="1" smtClean="0">
                <a:cs typeface="Arial" charset="0"/>
              </a:rPr>
              <a:t>Fièvre = température orale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fr-FR" sz="1800" smtClean="0">
                <a:cs typeface="Arial" charset="0"/>
              </a:rPr>
              <a:t>&gt;38°3 1 fois ou &gt; 38° &gt;= 1h</a:t>
            </a:r>
          </a:p>
          <a:p>
            <a:endParaRPr lang="fr-FR" sz="3200"/>
          </a:p>
        </p:txBody>
      </p:sp>
      <p:graphicFrame>
        <p:nvGraphicFramePr>
          <p:cNvPr id="14336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3003550"/>
          <a:ext cx="5976938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2" name="Graphique" r:id="rId3" imgW="7924890" imgH="4391010" progId="MSGraph.Chart.8">
                  <p:embed followColorScheme="full"/>
                </p:oleObj>
              </mc:Choice>
              <mc:Fallback>
                <p:oleObj name="Graphique" r:id="rId3" imgW="7924890" imgH="439101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03550"/>
                        <a:ext cx="5976938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5" name="Rectangle 6"/>
          <p:cNvSpPr>
            <a:spLocks noChangeArrowheads="1"/>
          </p:cNvSpPr>
          <p:nvPr/>
        </p:nvSpPr>
        <p:spPr bwMode="auto">
          <a:xfrm>
            <a:off x="4788024" y="2406532"/>
            <a:ext cx="386092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Bodey, Ann Int Med,1966;64:328-40</a:t>
            </a:r>
          </a:p>
        </p:txBody>
      </p:sp>
      <p:sp>
        <p:nvSpPr>
          <p:cNvPr id="143366" name="Rectangle 7"/>
          <p:cNvSpPr>
            <a:spLocks noChangeArrowheads="1"/>
          </p:cNvSpPr>
          <p:nvPr/>
        </p:nvSpPr>
        <p:spPr bwMode="auto">
          <a:xfrm>
            <a:off x="6084168" y="1619508"/>
            <a:ext cx="292900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IDSA, CID 2002;34:730-51</a:t>
            </a:r>
          </a:p>
        </p:txBody>
      </p:sp>
    </p:spTree>
    <p:extLst>
      <p:ext uri="{BB962C8B-B14F-4D97-AF65-F5344CB8AC3E}">
        <p14:creationId xmlns:p14="http://schemas.microsoft.com/office/powerpoint/2010/main" val="42241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PEC neutropénie fébrile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La Ville</a:t>
            </a:r>
          </a:p>
          <a:p>
            <a:r>
              <a:rPr lang="fr-FR" dirty="0" smtClean="0"/>
              <a:t>L’hôpital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3345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/>
              <a:t>Vignette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Patiente de 72 ans</a:t>
            </a:r>
          </a:p>
          <a:p>
            <a:r>
              <a:rPr lang="fr-FR" dirty="0" smtClean="0"/>
              <a:t>LLC</a:t>
            </a:r>
          </a:p>
          <a:p>
            <a:pPr lvl="1"/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cure Rituximab-</a:t>
            </a:r>
            <a:r>
              <a:rPr lang="fr-FR" dirty="0" err="1" smtClean="0"/>
              <a:t>Fludarabine</a:t>
            </a:r>
            <a:r>
              <a:rPr lang="fr-FR" dirty="0" smtClean="0"/>
              <a:t>-</a:t>
            </a:r>
            <a:r>
              <a:rPr lang="fr-FR" dirty="0" err="1" smtClean="0"/>
              <a:t>Cyclophosphamide</a:t>
            </a:r>
            <a:endParaRPr lang="fr-FR" dirty="0" smtClean="0"/>
          </a:p>
          <a:p>
            <a:pPr lvl="1"/>
            <a:r>
              <a:rPr lang="fr-FR" dirty="0" smtClean="0"/>
              <a:t>A eu un épisode fébrile </a:t>
            </a:r>
            <a:r>
              <a:rPr lang="fr-FR" dirty="0"/>
              <a:t>a</a:t>
            </a:r>
            <a:r>
              <a:rPr lang="fr-FR" dirty="0" smtClean="0"/>
              <a:t>près sa 1</a:t>
            </a:r>
            <a:r>
              <a:rPr lang="fr-FR" baseline="30000" dirty="0" smtClean="0"/>
              <a:t>ère</a:t>
            </a:r>
            <a:r>
              <a:rPr lang="fr-FR" dirty="0" smtClean="0"/>
              <a:t> cure traité en ambulatoire par </a:t>
            </a:r>
            <a:r>
              <a:rPr lang="fr-FR" dirty="0" err="1" smtClean="0"/>
              <a:t>augmentin</a:t>
            </a:r>
            <a:r>
              <a:rPr lang="fr-FR" dirty="0" smtClean="0"/>
              <a:t>/</a:t>
            </a:r>
            <a:r>
              <a:rPr lang="fr-FR" dirty="0" err="1" smtClean="0"/>
              <a:t>ciflox</a:t>
            </a:r>
            <a:r>
              <a:rPr lang="fr-FR" dirty="0" smtClean="0"/>
              <a:t>, il y a 2 mois</a:t>
            </a:r>
          </a:p>
          <a:p>
            <a:r>
              <a:rPr lang="fr-FR" dirty="0" smtClean="0"/>
              <a:t>Appelle pour signaler nouvel épisode fébrile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903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Vous: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Lui envoyez une ordonnance d’</a:t>
            </a:r>
            <a:r>
              <a:rPr lang="fr-FR" dirty="0" err="1" smtClean="0"/>
              <a:t>augmentin</a:t>
            </a:r>
            <a:r>
              <a:rPr lang="fr-FR" dirty="0" smtClean="0"/>
              <a:t>/</a:t>
            </a:r>
            <a:r>
              <a:rPr lang="fr-FR" dirty="0" err="1" smtClean="0"/>
              <a:t>ciflox</a:t>
            </a:r>
            <a:endParaRPr lang="fr-FR" dirty="0" smtClean="0"/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La faite venir en </a:t>
            </a:r>
            <a:r>
              <a:rPr lang="fr-FR" dirty="0" err="1" smtClean="0"/>
              <a:t>cs</a:t>
            </a:r>
            <a:r>
              <a:rPr lang="fr-FR" dirty="0" smtClean="0"/>
              <a:t> ou </a:t>
            </a:r>
            <a:r>
              <a:rPr lang="fr-FR" dirty="0" err="1" smtClean="0"/>
              <a:t>HdJ</a:t>
            </a:r>
            <a:r>
              <a:rPr lang="fr-FR" dirty="0" smtClean="0"/>
              <a:t> pour évaluation et si bonne tolérance, RAD avec </a:t>
            </a:r>
            <a:r>
              <a:rPr lang="fr-FR" dirty="0" err="1" smtClean="0"/>
              <a:t>augmentin</a:t>
            </a:r>
            <a:r>
              <a:rPr lang="fr-FR" dirty="0" smtClean="0"/>
              <a:t>/</a:t>
            </a:r>
            <a:r>
              <a:rPr lang="fr-FR" dirty="0" err="1" smtClean="0"/>
              <a:t>ciflox</a:t>
            </a:r>
            <a:endParaRPr lang="fr-FR" dirty="0" smtClean="0"/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La prenez en hospitalisation pour un TT par </a:t>
            </a:r>
            <a:r>
              <a:rPr lang="fr-FR" dirty="0" err="1" smtClean="0"/>
              <a:t>cefotaxime</a:t>
            </a:r>
            <a:r>
              <a:rPr lang="fr-FR" dirty="0" smtClean="0"/>
              <a:t> IV</a:t>
            </a:r>
          </a:p>
          <a:p>
            <a:pPr marL="849313" lvl="1" indent="-457200">
              <a:buFont typeface="+mj-lt"/>
              <a:buAutoNum type="alphaUcPeriod"/>
            </a:pPr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/>
              <a:t>Question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6976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Hospitaliser ou gestion ambulatoire?</a:t>
            </a:r>
          </a:p>
          <a:p>
            <a:r>
              <a:rPr lang="fr-FR" dirty="0" smtClean="0"/>
              <a:t>En fonction du terrain :</a:t>
            </a:r>
          </a:p>
          <a:p>
            <a:pPr lvl="1"/>
            <a:r>
              <a:rPr lang="fr-FR" dirty="0" smtClean="0"/>
              <a:t>Comorbidités</a:t>
            </a:r>
          </a:p>
          <a:p>
            <a:pPr lvl="1"/>
            <a:r>
              <a:rPr lang="fr-FR" dirty="0" smtClean="0"/>
              <a:t>Type de pathologie</a:t>
            </a:r>
          </a:p>
          <a:p>
            <a:pPr lvl="1"/>
            <a:r>
              <a:rPr lang="fr-FR" dirty="0" smtClean="0"/>
              <a:t>Durée aplasie attendue</a:t>
            </a:r>
          </a:p>
          <a:p>
            <a:pPr lvl="1"/>
            <a:r>
              <a:rPr lang="fr-FR" dirty="0" smtClean="0"/>
              <a:t>Allergies</a:t>
            </a:r>
          </a:p>
          <a:p>
            <a:pPr lvl="1"/>
            <a:r>
              <a:rPr lang="fr-FR" dirty="0" smtClean="0"/>
              <a:t>1er épisode ou récidive?</a:t>
            </a:r>
          </a:p>
          <a:p>
            <a:r>
              <a:rPr lang="fr-FR" dirty="0" smtClean="0"/>
              <a:t>En fonction du tableau clinique :</a:t>
            </a:r>
          </a:p>
          <a:p>
            <a:pPr lvl="1"/>
            <a:r>
              <a:rPr lang="fr-FR" dirty="0" smtClean="0"/>
              <a:t>Évaluation des signes de gravité</a:t>
            </a:r>
          </a:p>
          <a:p>
            <a:r>
              <a:rPr lang="fr-FR" dirty="0" smtClean="0"/>
              <a:t>Si gestion en ville quel ATB? Evaluation?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Questions à se poser en ville</a:t>
            </a:r>
            <a:endParaRPr lang="fr-FR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198480" y="6282318"/>
            <a:ext cx="2797561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smtClean="0"/>
              <a:t>Diapo C Berthon, Mds Lille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851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Evaluation du risque</a:t>
            </a:r>
          </a:p>
        </p:txBody>
      </p:sp>
      <p:sp>
        <p:nvSpPr>
          <p:cNvPr id="163842" name="Rectangle 3"/>
          <p:cNvSpPr>
            <a:spLocks noGrp="1" noChangeArrowheads="1"/>
          </p:cNvSpPr>
          <p:nvPr>
            <p:ph idx="1"/>
          </p:nvPr>
        </p:nvSpPr>
        <p:spPr>
          <a:xfrm>
            <a:off x="446088" y="1719263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/>
              <a:t>Score MASCC </a:t>
            </a:r>
            <a:r>
              <a:rPr lang="en-US" sz="2600" dirty="0" smtClean="0"/>
              <a:t>(Multinational </a:t>
            </a:r>
            <a:r>
              <a:rPr lang="en-US" sz="2600" dirty="0"/>
              <a:t>Association for Supportive Care in </a:t>
            </a:r>
            <a:r>
              <a:rPr lang="en-US" sz="2600" dirty="0" smtClean="0"/>
              <a:t>Cancer scoring system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/>
              <a:t>&lt; 60 ans:					2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/>
              <a:t>Ambulatoire				3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/>
              <a:t>Pas/peu de </a:t>
            </a:r>
            <a:r>
              <a:rPr lang="fr-FR" sz="2200" dirty="0" err="1" smtClean="0"/>
              <a:t>symptomes</a:t>
            </a:r>
            <a:r>
              <a:rPr lang="fr-FR" sz="2200" dirty="0" smtClean="0"/>
              <a:t> de NF		5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err="1" smtClean="0"/>
              <a:t>Symptomes</a:t>
            </a:r>
            <a:r>
              <a:rPr lang="fr-FR" sz="2200" dirty="0" smtClean="0"/>
              <a:t> modérés de NF		3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/>
              <a:t>Pas d’</a:t>
            </a:r>
            <a:r>
              <a:rPr lang="fr-FR" sz="2200" dirty="0" err="1" smtClean="0"/>
              <a:t>hypoTA</a:t>
            </a:r>
            <a:r>
              <a:rPr lang="fr-FR" sz="2200" dirty="0" smtClean="0"/>
              <a:t> (&gt;90mmHg)			5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/>
              <a:t>Pas de </a:t>
            </a:r>
            <a:r>
              <a:rPr lang="fr-FR" sz="2200" dirty="0" err="1" smtClean="0"/>
              <a:t>deshydratation</a:t>
            </a:r>
            <a:r>
              <a:rPr lang="fr-FR" sz="2200" dirty="0" smtClean="0"/>
              <a:t>			3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/>
              <a:t>Pas de BPCO				4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/>
              <a:t>Pas d’infection fongique antérieure	4</a:t>
            </a:r>
          </a:p>
          <a:p>
            <a:pPr eaLnBrk="1" hangingPunct="1">
              <a:lnSpc>
                <a:spcPct val="90000"/>
              </a:lnSpc>
            </a:pPr>
            <a:r>
              <a:rPr lang="fr-FR" sz="2600" b="1" dirty="0" smtClean="0">
                <a:solidFill>
                  <a:srgbClr val="FF0000"/>
                </a:solidFill>
              </a:rPr>
              <a:t>Score </a:t>
            </a:r>
            <a:r>
              <a:rPr lang="fr-FR" altLang="fr-FR" sz="2800" b="1" dirty="0">
                <a:solidFill>
                  <a:srgbClr val="FF0000"/>
                </a:solidFill>
              </a:rPr>
              <a:t>≥ </a:t>
            </a:r>
            <a:r>
              <a:rPr lang="fr-FR" altLang="fr-FR" sz="2800" b="1" dirty="0" smtClean="0">
                <a:solidFill>
                  <a:srgbClr val="FF0000"/>
                </a:solidFill>
              </a:rPr>
              <a:t>21 = faible risque de complication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/>
              <a:t>VVP 94%</a:t>
            </a:r>
            <a:endParaRPr lang="fr-FR" sz="2200" dirty="0"/>
          </a:p>
          <a:p>
            <a:pPr eaLnBrk="1" hangingPunct="1">
              <a:lnSpc>
                <a:spcPct val="90000"/>
              </a:lnSpc>
            </a:pPr>
            <a:endParaRPr lang="fr-FR" sz="2600" dirty="0" smtClean="0"/>
          </a:p>
        </p:txBody>
      </p:sp>
      <p:sp>
        <p:nvSpPr>
          <p:cNvPr id="163843" name="Text Box 4"/>
          <p:cNvSpPr txBox="1">
            <a:spLocks noChangeArrowheads="1"/>
          </p:cNvSpPr>
          <p:nvPr/>
        </p:nvSpPr>
        <p:spPr bwMode="auto">
          <a:xfrm>
            <a:off x="107950" y="6302375"/>
            <a:ext cx="246304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Klastersky</a:t>
            </a:r>
            <a:r>
              <a:rPr lang="fr-FR" dirty="0" smtClean="0"/>
              <a:t>. </a:t>
            </a:r>
            <a:r>
              <a:rPr lang="fr-FR" dirty="0"/>
              <a:t>JCO </a:t>
            </a:r>
            <a:r>
              <a:rPr lang="fr-FR" dirty="0" smtClean="0"/>
              <a:t>2000</a:t>
            </a:r>
            <a:endParaRPr lang="fr-F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Patients à « bas risque »</a:t>
            </a:r>
            <a:endParaRPr lang="fr-FR" dirty="0" smtClean="0"/>
          </a:p>
        </p:txBody>
      </p:sp>
      <p:sp>
        <p:nvSpPr>
          <p:cNvPr id="1669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fr-FR" sz="2400" smtClean="0"/>
              <a:t>Bas risque: (</a:t>
            </a:r>
            <a:r>
              <a:rPr lang="fr-FR" sz="2000" b="1" smtClean="0">
                <a:solidFill>
                  <a:srgbClr val="FF0000"/>
                </a:solidFill>
              </a:rPr>
              <a:t>A2</a:t>
            </a:r>
            <a:r>
              <a:rPr lang="fr-FR" sz="2400" smtClean="0"/>
              <a:t>)</a:t>
            </a:r>
          </a:p>
          <a:p>
            <a:pPr lvl="1" eaLnBrk="1" hangingPunct="1">
              <a:lnSpc>
                <a:spcPct val="60000"/>
              </a:lnSpc>
            </a:pPr>
            <a:r>
              <a:rPr lang="fr-FR" sz="2000" smtClean="0"/>
              <a:t>Neutropénie &lt;7j, peu ou pas de comorbidités</a:t>
            </a:r>
          </a:p>
          <a:p>
            <a:pPr lvl="1" eaLnBrk="1" hangingPunct="1">
              <a:lnSpc>
                <a:spcPct val="60000"/>
              </a:lnSpc>
            </a:pPr>
            <a:r>
              <a:rPr lang="fr-FR" altLang="fr-FR" sz="2000" smtClean="0"/>
              <a:t>Score MASCC ≥ 21 </a:t>
            </a:r>
            <a:r>
              <a:rPr lang="fr-FR" altLang="fr-FR" sz="2000" b="1" smtClean="0"/>
              <a:t>(</a:t>
            </a:r>
            <a:r>
              <a:rPr lang="fr-FR" altLang="fr-FR" sz="2000" b="1" smtClean="0">
                <a:solidFill>
                  <a:srgbClr val="FF0000"/>
                </a:solidFill>
              </a:rPr>
              <a:t>B1</a:t>
            </a:r>
            <a:r>
              <a:rPr lang="fr-FR" altLang="fr-FR" sz="2000" b="1" smtClean="0"/>
              <a:t>)</a:t>
            </a:r>
          </a:p>
          <a:p>
            <a:pPr eaLnBrk="1" hangingPunct="1">
              <a:lnSpc>
                <a:spcPct val="60000"/>
              </a:lnSpc>
            </a:pPr>
            <a:r>
              <a:rPr lang="fr-FR" sz="2400" smtClean="0"/>
              <a:t>Haut risque (</a:t>
            </a:r>
            <a:r>
              <a:rPr lang="fr-FR" sz="2000" b="1" smtClean="0">
                <a:solidFill>
                  <a:srgbClr val="FF0000"/>
                </a:solidFill>
              </a:rPr>
              <a:t>A2</a:t>
            </a:r>
            <a:r>
              <a:rPr lang="fr-FR" sz="2400" smtClean="0"/>
              <a:t>)</a:t>
            </a:r>
          </a:p>
          <a:p>
            <a:pPr lvl="1" eaLnBrk="1" hangingPunct="1">
              <a:lnSpc>
                <a:spcPct val="60000"/>
              </a:lnSpc>
            </a:pPr>
            <a:r>
              <a:rPr lang="fr-FR" sz="2000" smtClean="0"/>
              <a:t>Neutropénie  attendue longue &gt; 7j et profonde (100PN)</a:t>
            </a:r>
          </a:p>
          <a:p>
            <a:pPr lvl="1" eaLnBrk="1" hangingPunct="1">
              <a:lnSpc>
                <a:spcPct val="60000"/>
              </a:lnSpc>
            </a:pPr>
            <a:r>
              <a:rPr lang="fr-FR" sz="2000" smtClean="0"/>
              <a:t>Et/ou comorbidités significatives (hypoTA, altération neuro…)</a:t>
            </a:r>
          </a:p>
          <a:p>
            <a:pPr lvl="1" eaLnBrk="1" hangingPunct="1">
              <a:lnSpc>
                <a:spcPct val="60000"/>
              </a:lnSpc>
            </a:pPr>
            <a:r>
              <a:rPr lang="fr-FR" altLang="fr-FR" sz="2000" smtClean="0"/>
              <a:t>Score MASCC &lt; 20 </a:t>
            </a:r>
            <a:r>
              <a:rPr lang="fr-FR" altLang="fr-FR" sz="2000" b="1" smtClean="0"/>
              <a:t>(</a:t>
            </a:r>
            <a:r>
              <a:rPr lang="fr-FR" altLang="fr-FR" sz="2000" b="1" smtClean="0">
                <a:solidFill>
                  <a:srgbClr val="FF0000"/>
                </a:solidFill>
              </a:rPr>
              <a:t>B1</a:t>
            </a:r>
            <a:r>
              <a:rPr lang="fr-FR" altLang="fr-FR" sz="2000" b="1" smtClean="0"/>
              <a:t>)</a:t>
            </a:r>
            <a:endParaRPr lang="fr-FR" sz="2000" smtClean="0"/>
          </a:p>
          <a:p>
            <a:pPr eaLnBrk="1" hangingPunct="1">
              <a:lnSpc>
                <a:spcPct val="80000"/>
              </a:lnSpc>
            </a:pPr>
            <a:r>
              <a:rPr lang="fr-FR" sz="2300" smtClean="0"/>
              <a:t>TT oral ?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Initiation hôpital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Si OK, poursuite à domicile </a:t>
            </a:r>
            <a:r>
              <a:rPr lang="fr-FR" sz="1900" b="1" smtClean="0">
                <a:solidFill>
                  <a:srgbClr val="FF0000"/>
                </a:solidFill>
              </a:rPr>
              <a:t>A1: </a:t>
            </a:r>
            <a:r>
              <a:rPr lang="fr-FR" sz="2000" smtClean="0"/>
              <a:t>Amox clav + cipro </a:t>
            </a:r>
            <a:r>
              <a:rPr lang="fr-FR" sz="2000" b="1" smtClean="0">
                <a:solidFill>
                  <a:srgbClr val="FF0000"/>
                </a:solidFill>
              </a:rPr>
              <a:t>A1</a:t>
            </a:r>
            <a:endParaRPr lang="fr-FR" sz="2000" smtClean="0"/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Si prophylaxie FQ: Pas de FQ en probabiliste </a:t>
            </a:r>
            <a:r>
              <a:rPr lang="fr-FR" sz="2000" b="1" smtClean="0">
                <a:solidFill>
                  <a:srgbClr val="FF0000"/>
                </a:solidFill>
              </a:rPr>
              <a:t>A3</a:t>
            </a:r>
          </a:p>
          <a:p>
            <a:pPr eaLnBrk="1" hangingPunct="1">
              <a:lnSpc>
                <a:spcPct val="80000"/>
              </a:lnSpc>
            </a:pPr>
            <a:r>
              <a:rPr lang="fr-FR" sz="2300" smtClean="0"/>
              <a:t>Corolaire:</a:t>
            </a:r>
            <a:r>
              <a:rPr lang="fr-FR" sz="2300" b="1" smtClean="0">
                <a:solidFill>
                  <a:srgbClr val="FF0000"/>
                </a:solidFill>
              </a:rPr>
              <a:t> Implicitement, pas de TT ambulatoire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b="1" smtClean="0"/>
              <a:t>Si prophylaxie FQ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b="1" smtClean="0"/>
              <a:t>Si TT récent (dans les 6 mois) avec FQ</a:t>
            </a:r>
            <a:endParaRPr lang="fr-FR" sz="2000" b="1" dirty="0" smtClean="0"/>
          </a:p>
        </p:txBody>
      </p:sp>
      <p:sp>
        <p:nvSpPr>
          <p:cNvPr id="166915" name="Rectangle 4"/>
          <p:cNvSpPr>
            <a:spLocks noChangeArrowheads="1"/>
          </p:cNvSpPr>
          <p:nvPr/>
        </p:nvSpPr>
        <p:spPr bwMode="auto">
          <a:xfrm>
            <a:off x="4356100" y="5732463"/>
            <a:ext cx="3599447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err="1"/>
              <a:t>Flowers</a:t>
            </a:r>
            <a:r>
              <a:rPr lang="fr-FR" sz="1600" b="1" dirty="0"/>
              <a:t> – </a:t>
            </a:r>
            <a:r>
              <a:rPr lang="fr-FR" sz="1600" b="1" dirty="0" err="1"/>
              <a:t>recos</a:t>
            </a:r>
            <a:r>
              <a:rPr lang="fr-FR" sz="1600" b="1" dirty="0"/>
              <a:t> ASCO – JCO 2013 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4859338" y="6165850"/>
            <a:ext cx="3382914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err="1"/>
              <a:t>Freifeld</a:t>
            </a:r>
            <a:r>
              <a:rPr lang="fr-FR" sz="1600" b="1" dirty="0"/>
              <a:t> – </a:t>
            </a:r>
            <a:r>
              <a:rPr lang="fr-FR" sz="1600" b="1" dirty="0" err="1"/>
              <a:t>recos</a:t>
            </a:r>
            <a:r>
              <a:rPr lang="fr-FR" sz="1600" b="1" dirty="0"/>
              <a:t> IDSA – CID 2011 </a:t>
            </a:r>
          </a:p>
        </p:txBody>
      </p:sp>
    </p:spTree>
    <p:extLst>
      <p:ext uri="{BB962C8B-B14F-4D97-AF65-F5344CB8AC3E}">
        <p14:creationId xmlns:p14="http://schemas.microsoft.com/office/powerpoint/2010/main" val="23098945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Type de pathologie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2204864"/>
            <a:ext cx="1280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Lymphome </a:t>
            </a:r>
          </a:p>
          <a:p>
            <a:r>
              <a:rPr lang="fr-FR" dirty="0" smtClean="0"/>
              <a:t>Myélome</a:t>
            </a:r>
          </a:p>
          <a:p>
            <a:r>
              <a:rPr lang="fr-FR" dirty="0" smtClean="0"/>
              <a:t>SMD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03848" y="2492896"/>
            <a:ext cx="1856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Tumeur solide »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535281" y="2492896"/>
            <a:ext cx="134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Ambulatoire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4654877"/>
            <a:ext cx="1675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Allogreffé</a:t>
            </a:r>
            <a:r>
              <a:rPr lang="fr-FR" dirty="0" smtClean="0"/>
              <a:t> </a:t>
            </a:r>
          </a:p>
          <a:p>
            <a:r>
              <a:rPr lang="fr-FR" dirty="0" smtClean="0"/>
              <a:t>Leucémie aigue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03848" y="4726885"/>
            <a:ext cx="1945213" cy="64633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Discussion hémato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OBLIGATOIRE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88224" y="4859868"/>
            <a:ext cx="1906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+/- Hospitalisation</a:t>
            </a:r>
            <a:endParaRPr lang="fr-FR" dirty="0"/>
          </a:p>
        </p:txBody>
      </p:sp>
      <p:sp>
        <p:nvSpPr>
          <p:cNvPr id="3" name="Flèche droite 2"/>
          <p:cNvSpPr/>
          <p:nvPr/>
        </p:nvSpPr>
        <p:spPr>
          <a:xfrm>
            <a:off x="5364088" y="47880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5220072" y="24352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115616" y="3284984"/>
            <a:ext cx="7275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Aplasie durée courte (pour savoir durée prévisible voir date prochaine cure)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Peu profonde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763380" y="5805264"/>
            <a:ext cx="288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Aplasie + longue et profonde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immunosuppresseurs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2172158" y="47268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2195736" y="24208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198480" y="6282318"/>
            <a:ext cx="2797561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smtClean="0"/>
              <a:t>Diapo C Berthon, Mds Lille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7237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r-FR" altLang="fr-FR" sz="2400" dirty="0"/>
              <a:t>signes de </a:t>
            </a:r>
            <a:r>
              <a:rPr lang="fr-FR" altLang="fr-FR" sz="2400" dirty="0" smtClean="0"/>
              <a:t>gravité</a:t>
            </a:r>
          </a:p>
          <a:p>
            <a:pPr lvl="1" eaLnBrk="1" hangingPunct="1"/>
            <a:r>
              <a:rPr lang="fr-FR" altLang="fr-FR" sz="2000" dirty="0" smtClean="0"/>
              <a:t>Marbrures</a:t>
            </a:r>
            <a:endParaRPr lang="fr-FR" altLang="fr-FR" sz="2000" dirty="0"/>
          </a:p>
          <a:p>
            <a:pPr lvl="1" eaLnBrk="1" hangingPunct="1"/>
            <a:r>
              <a:rPr lang="fr-FR" altLang="fr-FR" sz="2000" dirty="0"/>
              <a:t>Hypo TA (hors </a:t>
            </a:r>
            <a:r>
              <a:rPr lang="fr-FR" altLang="fr-FR" sz="2000" dirty="0" err="1"/>
              <a:t>antiHT</a:t>
            </a:r>
            <a:r>
              <a:rPr lang="fr-FR" altLang="fr-FR" sz="2000" dirty="0"/>
              <a:t>)</a:t>
            </a:r>
          </a:p>
          <a:p>
            <a:pPr lvl="1" eaLnBrk="1" hangingPunct="1"/>
            <a:r>
              <a:rPr lang="fr-FR" altLang="fr-FR" sz="2000" dirty="0"/>
              <a:t>FR &gt; 22</a:t>
            </a:r>
          </a:p>
          <a:p>
            <a:pPr lvl="1" eaLnBrk="1" hangingPunct="1"/>
            <a:r>
              <a:rPr lang="fr-FR" altLang="fr-FR" sz="2000" dirty="0"/>
              <a:t>Confusion</a:t>
            </a:r>
          </a:p>
          <a:p>
            <a:pPr lvl="1" eaLnBrk="1" hangingPunct="1"/>
            <a:r>
              <a:rPr lang="fr-FR" altLang="fr-FR" sz="2000" dirty="0"/>
              <a:t>Oligurie</a:t>
            </a:r>
          </a:p>
          <a:p>
            <a:pPr lvl="1" eaLnBrk="1" hangingPunct="1"/>
            <a:r>
              <a:rPr lang="fr-FR" altLang="fr-FR" sz="2000" dirty="0"/>
              <a:t>Lactates &gt; 2 </a:t>
            </a:r>
            <a:r>
              <a:rPr lang="fr-FR" altLang="fr-FR" sz="2000" dirty="0" err="1"/>
              <a:t>mmol</a:t>
            </a:r>
            <a:r>
              <a:rPr lang="fr-FR" altLang="fr-FR" sz="2000" dirty="0"/>
              <a:t>/l </a:t>
            </a:r>
          </a:p>
          <a:p>
            <a:pPr lvl="1" eaLnBrk="1" hangingPunct="1"/>
            <a:r>
              <a:rPr lang="fr-FR" altLang="fr-FR" sz="2000" dirty="0"/>
              <a:t>Autre signe de défaillance d’organe</a:t>
            </a:r>
          </a:p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foyer infectieux</a:t>
            </a:r>
          </a:p>
          <a:p>
            <a:pPr lvl="1"/>
            <a:r>
              <a:rPr lang="fr-FR" dirty="0" smtClean="0"/>
              <a:t>Pulmonaire</a:t>
            </a:r>
          </a:p>
          <a:p>
            <a:pPr lvl="1"/>
            <a:r>
              <a:rPr lang="fr-FR" dirty="0" smtClean="0"/>
              <a:t>ORL (bouche avec </a:t>
            </a:r>
            <a:r>
              <a:rPr lang="fr-FR" dirty="0" err="1" smtClean="0"/>
              <a:t>mucite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Cutané ( </a:t>
            </a:r>
            <a:r>
              <a:rPr lang="fr-FR" dirty="0" err="1" smtClean="0"/>
              <a:t>catheter</a:t>
            </a:r>
            <a:r>
              <a:rPr lang="fr-FR" dirty="0" smtClean="0"/>
              <a:t>, </a:t>
            </a:r>
            <a:r>
              <a:rPr lang="fr-FR" dirty="0" err="1" smtClean="0"/>
              <a:t>périné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Urinaire</a:t>
            </a:r>
          </a:p>
          <a:p>
            <a:pPr lvl="1"/>
            <a:r>
              <a:rPr lang="fr-FR" dirty="0" smtClean="0"/>
              <a:t>Neurologique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907704" y="5805264"/>
            <a:ext cx="463460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 Narrow" pitchFamily="34" charset="0"/>
                <a:ea typeface="MS PGothic" pitchFamily="34" charset="-128"/>
              </a:rPr>
              <a:t>La fièvre est souvent le seul symptôme </a:t>
            </a:r>
          </a:p>
        </p:txBody>
      </p:sp>
    </p:spTree>
    <p:extLst>
      <p:ext uri="{BB962C8B-B14F-4D97-AF65-F5344CB8AC3E}">
        <p14:creationId xmlns:p14="http://schemas.microsoft.com/office/powerpoint/2010/main" val="4170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55776" y="705470"/>
            <a:ext cx="2727606" cy="92333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Si Terrain ok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et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absence de gravité clinique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71800" y="3717032"/>
            <a:ext cx="2534796" cy="92333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Terrain « fragile »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ou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signes de gravité clinique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1979712" y="23488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63888" y="2411596"/>
            <a:ext cx="155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AMBULATOIRE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2066572" y="5229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563888" y="5229200"/>
            <a:ext cx="183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HOSPITALISATION</a:t>
            </a:r>
            <a:endParaRPr lang="fr-FR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198480" y="6282318"/>
            <a:ext cx="2797561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smtClean="0"/>
              <a:t>Diapo C Berthon, Mds Lille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4339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Quel bilan ?</a:t>
            </a:r>
          </a:p>
        </p:txBody>
      </p:sp>
      <p:sp>
        <p:nvSpPr>
          <p:cNvPr id="161794" name="Rectangle 7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44116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fr-FR" sz="2400" dirty="0" smtClean="0"/>
              <a:t>Bilan initial </a:t>
            </a:r>
            <a:r>
              <a:rPr lang="fr-FR" sz="2200" b="1" dirty="0" smtClean="0">
                <a:solidFill>
                  <a:srgbClr val="FF0000"/>
                </a:solidFill>
              </a:rPr>
              <a:t>A3</a:t>
            </a:r>
          </a:p>
          <a:p>
            <a:pPr lvl="1" eaLnBrk="1" hangingPunct="1"/>
            <a:r>
              <a:rPr lang="fr-FR" sz="2100" dirty="0" smtClean="0"/>
              <a:t>NFS</a:t>
            </a:r>
          </a:p>
          <a:p>
            <a:pPr lvl="1" eaLnBrk="1" hangingPunct="1"/>
            <a:r>
              <a:rPr lang="fr-FR" sz="2100" dirty="0" smtClean="0"/>
              <a:t>IUC</a:t>
            </a:r>
          </a:p>
          <a:p>
            <a:pPr lvl="1" eaLnBrk="1" hangingPunct="1"/>
            <a:r>
              <a:rPr lang="fr-FR" sz="2100" dirty="0" smtClean="0"/>
              <a:t>BH</a:t>
            </a:r>
          </a:p>
          <a:p>
            <a:pPr lvl="1" eaLnBrk="1" hangingPunct="1"/>
            <a:r>
              <a:rPr lang="fr-FR" sz="2100" dirty="0" smtClean="0"/>
              <a:t>Hémocultures</a:t>
            </a:r>
          </a:p>
          <a:p>
            <a:pPr lvl="2" eaLnBrk="1" hangingPunct="1"/>
            <a:r>
              <a:rPr lang="fr-FR" dirty="0" smtClean="0"/>
              <a:t>1 VP et 1 KT</a:t>
            </a:r>
            <a:endParaRPr lang="fr-FR" sz="2000" dirty="0" smtClean="0"/>
          </a:p>
          <a:p>
            <a:pPr lvl="1" eaLnBrk="1" hangingPunct="1"/>
            <a:r>
              <a:rPr lang="fr-FR" sz="2100" dirty="0" err="1" smtClean="0"/>
              <a:t>Rx</a:t>
            </a:r>
            <a:r>
              <a:rPr lang="fr-FR" sz="2100" dirty="0" smtClean="0"/>
              <a:t> thorax si signes </a:t>
            </a:r>
            <a:r>
              <a:rPr lang="fr-FR" sz="2100" dirty="0" err="1" smtClean="0"/>
              <a:t>respi</a:t>
            </a:r>
            <a:endParaRPr lang="fr-FR" sz="2100" dirty="0" smtClean="0"/>
          </a:p>
          <a:p>
            <a:pPr lvl="1" eaLnBrk="1" hangingPunct="1"/>
            <a:r>
              <a:rPr lang="fr-FR" sz="2100" dirty="0" smtClean="0"/>
              <a:t>Prélèvements </a:t>
            </a:r>
            <a:r>
              <a:rPr lang="fr-FR" sz="2100" dirty="0" err="1" smtClean="0"/>
              <a:t>microbio</a:t>
            </a:r>
            <a:r>
              <a:rPr lang="fr-FR" sz="2100" dirty="0" smtClean="0"/>
              <a:t> orientés par la clinique</a:t>
            </a:r>
          </a:p>
          <a:p>
            <a:pPr eaLnBrk="1" hangingPunct="1"/>
            <a:r>
              <a:rPr lang="fr-FR" sz="2400" dirty="0" smtClean="0"/>
              <a:t>Mais aussi: glycémie, CRP, </a:t>
            </a:r>
            <a:r>
              <a:rPr lang="fr-FR" sz="2400" dirty="0" err="1" smtClean="0"/>
              <a:t>Sat</a:t>
            </a:r>
            <a:r>
              <a:rPr lang="fr-FR" sz="2400" dirty="0" smtClean="0"/>
              <a:t> O2</a:t>
            </a:r>
          </a:p>
          <a:p>
            <a:pPr lvl="1" eaLnBrk="1" hangingPunct="1"/>
            <a:r>
              <a:rPr lang="fr-FR" sz="2200" dirty="0" smtClean="0"/>
              <a:t>Si signes de gravité: </a:t>
            </a:r>
          </a:p>
          <a:p>
            <a:pPr lvl="2" eaLnBrk="1" hangingPunct="1"/>
            <a:r>
              <a:rPr lang="fr-FR" dirty="0" smtClean="0"/>
              <a:t>GDS, lactates, LDH, TP/TCK, fg, RAI</a:t>
            </a:r>
          </a:p>
          <a:p>
            <a:pPr eaLnBrk="1" hangingPunct="1"/>
            <a:r>
              <a:rPr lang="fr-FR" dirty="0" smtClean="0"/>
              <a:t>Et selon le cas</a:t>
            </a:r>
          </a:p>
          <a:p>
            <a:pPr lvl="1" eaLnBrk="1" hangingPunct="1"/>
            <a:r>
              <a:rPr lang="fr-FR" dirty="0" smtClean="0"/>
              <a:t>Marqueurs fongiques</a:t>
            </a:r>
          </a:p>
          <a:p>
            <a:pPr lvl="1" eaLnBrk="1" hangingPunct="1"/>
            <a:r>
              <a:rPr lang="fr-FR" dirty="0" smtClean="0"/>
              <a:t>Monitorage AF</a:t>
            </a:r>
          </a:p>
          <a:p>
            <a:pPr lvl="1" eaLnBrk="1" hangingPunct="1"/>
            <a:r>
              <a:rPr lang="fr-FR" dirty="0" smtClean="0"/>
              <a:t>Scanner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63888" y="1844824"/>
            <a:ext cx="3852593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chemeClr val="tx1"/>
                </a:solidFill>
                <a:latin typeface="Arial" charset="0"/>
                <a:cs typeface="Arial" charset="0"/>
              </a:rPr>
              <a:t>Freifeld et al – recos IDSA – CID 2011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516216" y="3284984"/>
            <a:ext cx="2232248" cy="28623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En ville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ECBU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Hémoc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Antigénurie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Peu d’ATB possibles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Evaluation max h48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Education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 /famille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Cancers solides et lymphomes 2010/2011</a:t>
            </a:r>
          </a:p>
          <a:p>
            <a:pPr lvl="1"/>
            <a:r>
              <a:rPr lang="fr-FR" dirty="0"/>
              <a:t>13559 épisodes de NF </a:t>
            </a:r>
            <a:r>
              <a:rPr lang="fr-FR" dirty="0" smtClean="0"/>
              <a:t>/ an soit </a:t>
            </a:r>
            <a:r>
              <a:rPr lang="fr-FR" dirty="0"/>
              <a:t>7,4% des patients</a:t>
            </a:r>
          </a:p>
          <a:p>
            <a:pPr lvl="2"/>
            <a:r>
              <a:rPr lang="fr-FR" dirty="0" smtClean="0"/>
              <a:t>Etude Française 2010/2011 à partir du PMSI</a:t>
            </a:r>
          </a:p>
          <a:p>
            <a:pPr lvl="2"/>
            <a:r>
              <a:rPr lang="fr-FR" dirty="0" smtClean="0"/>
              <a:t>Toutes NF sauf leucémies et greffe de CSH</a:t>
            </a:r>
          </a:p>
          <a:p>
            <a:r>
              <a:rPr lang="fr-FR" dirty="0" smtClean="0"/>
              <a:t>Leucémies </a:t>
            </a:r>
            <a:r>
              <a:rPr lang="fr-FR" dirty="0"/>
              <a:t>aigues</a:t>
            </a:r>
            <a:endParaRPr lang="fr-FR" dirty="0" smtClean="0"/>
          </a:p>
          <a:p>
            <a:pPr lvl="1"/>
            <a:r>
              <a:rPr lang="fr-FR" dirty="0"/>
              <a:t>3800 en 2012</a:t>
            </a:r>
          </a:p>
          <a:p>
            <a:pPr lvl="2"/>
            <a:r>
              <a:rPr lang="fr-FR" dirty="0" smtClean="0"/>
              <a:t>Données InVS/SPF</a:t>
            </a:r>
          </a:p>
          <a:p>
            <a:r>
              <a:rPr lang="fr-FR" dirty="0" smtClean="0"/>
              <a:t>Greffes de </a:t>
            </a:r>
            <a:r>
              <a:rPr lang="fr-FR" dirty="0"/>
              <a:t>CSH en 2015</a:t>
            </a:r>
            <a:endParaRPr lang="fr-FR" dirty="0" smtClean="0"/>
          </a:p>
          <a:p>
            <a:pPr lvl="1"/>
            <a:r>
              <a:rPr lang="fr-FR" dirty="0" smtClean="0"/>
              <a:t>1936 allogreffes</a:t>
            </a:r>
          </a:p>
          <a:p>
            <a:pPr lvl="1"/>
            <a:r>
              <a:rPr lang="fr-FR" dirty="0" smtClean="0"/>
              <a:t>3023 autogreffes</a:t>
            </a:r>
          </a:p>
          <a:p>
            <a:pPr lvl="2"/>
            <a:r>
              <a:rPr lang="fr-FR" dirty="0" smtClean="0"/>
              <a:t>(et 5746 greffes d’organes solides avec possibilité de NF chez certaines)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Fréquence des pathologies concernées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156176" y="2780928"/>
            <a:ext cx="268535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/>
              <a:t>Freyer</a:t>
            </a:r>
            <a:r>
              <a:rPr lang="fr-FR" dirty="0" smtClean="0"/>
              <a:t> Bull Cancer 2016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139952" y="5733256"/>
            <a:ext cx="427552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Agence </a:t>
            </a:r>
            <a:r>
              <a:rPr lang="fr-FR" dirty="0"/>
              <a:t>de la biomédecine rapport 2015</a:t>
            </a:r>
          </a:p>
        </p:txBody>
      </p:sp>
    </p:spTree>
    <p:extLst>
      <p:ext uri="{BB962C8B-B14F-4D97-AF65-F5344CB8AC3E}">
        <p14:creationId xmlns:p14="http://schemas.microsoft.com/office/powerpoint/2010/main" val="30650673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Oral ou IV</a:t>
            </a:r>
            <a:r>
              <a:rPr lang="fr-FR" dirty="0"/>
              <a:t>: </a:t>
            </a:r>
            <a:r>
              <a:rPr lang="fr-FR" dirty="0" smtClean="0"/>
              <a:t>que des vieilles études, avec peu </a:t>
            </a:r>
            <a:r>
              <a:rPr lang="fr-FR" dirty="0"/>
              <a:t>de </a:t>
            </a:r>
            <a:r>
              <a:rPr lang="fr-FR" dirty="0" smtClean="0"/>
              <a:t>BMR</a:t>
            </a:r>
          </a:p>
        </p:txBody>
      </p:sp>
      <p:pic>
        <p:nvPicPr>
          <p:cNvPr id="1648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7" name="Text Box 4"/>
          <p:cNvSpPr txBox="1">
            <a:spLocks noChangeArrowheads="1"/>
          </p:cNvSpPr>
          <p:nvPr/>
        </p:nvSpPr>
        <p:spPr bwMode="auto">
          <a:xfrm>
            <a:off x="202972" y="6237312"/>
            <a:ext cx="1632178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fr-FR" dirty="0" err="1"/>
              <a:t>Kern</a:t>
            </a:r>
            <a:r>
              <a:rPr lang="fr-FR" dirty="0"/>
              <a:t>, CID </a:t>
            </a:r>
            <a:r>
              <a:rPr lang="fr-FR" dirty="0" smtClean="0"/>
              <a:t>2006</a:t>
            </a:r>
            <a:endParaRPr lang="fr-F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Cibler </a:t>
            </a:r>
            <a:r>
              <a:rPr lang="fr-FR" dirty="0" smtClean="0"/>
              <a:t>l’écologie </a:t>
            </a:r>
            <a:r>
              <a:rPr lang="fr-FR" dirty="0"/>
              <a:t>locale</a:t>
            </a:r>
          </a:p>
          <a:p>
            <a:pPr lvl="1"/>
            <a:r>
              <a:rPr lang="fr-FR" dirty="0"/>
              <a:t>Ex, en 2017: </a:t>
            </a:r>
            <a:r>
              <a:rPr lang="fr-FR" dirty="0" smtClean="0"/>
              <a:t>29 </a:t>
            </a:r>
            <a:r>
              <a:rPr lang="fr-FR" dirty="0"/>
              <a:t>bactériémies </a:t>
            </a:r>
            <a:r>
              <a:rPr lang="fr-FR" dirty="0" smtClean="0"/>
              <a:t>entre J0 et J4 (hors SCN))</a:t>
            </a:r>
            <a:endParaRPr lang="fr-FR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Antibiothérapie orale mais laquelle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43832" y="3136541"/>
            <a:ext cx="272760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55%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augmentin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 +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oflo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66%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augmentin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 +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cipro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76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% S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augmentin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 +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lévoflo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11960" y="4653136"/>
            <a:ext cx="4257256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Choix 2018</a:t>
            </a:r>
          </a:p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	Augmentin 1-2 g 3 fois/J </a:t>
            </a:r>
          </a:p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Lévoflo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500 mg /J</a:t>
            </a:r>
          </a:p>
          <a:p>
            <a:endParaRPr lang="fr-F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Fusil à 1 coup ?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046182"/>
              </p:ext>
            </p:extLst>
          </p:nvPr>
        </p:nvGraphicFramePr>
        <p:xfrm>
          <a:off x="467544" y="3356992"/>
          <a:ext cx="3368993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69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% sensibilité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smtClean="0">
                          <a:latin typeface="Calibri" panose="020F0502020204030204" pitchFamily="34" charset="0"/>
                        </a:rPr>
                        <a:t>N=29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Augmentin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45%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alibri" panose="020F0502020204030204" pitchFamily="34" charset="0"/>
                        </a:rPr>
                        <a:t>Ceftriaxone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62%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alibri" panose="020F0502020204030204" pitchFamily="34" charset="0"/>
                        </a:rPr>
                        <a:t>Oflo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45%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alibri" panose="020F0502020204030204" pitchFamily="34" charset="0"/>
                        </a:rPr>
                        <a:t>Cipro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59%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alibri" panose="020F0502020204030204" pitchFamily="34" charset="0"/>
                        </a:rPr>
                        <a:t>Lévo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52%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alibri" panose="020F0502020204030204" pitchFamily="34" charset="0"/>
                        </a:rPr>
                        <a:t>Genta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66%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1 seule BLSE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2665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Evaluation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71600" y="2204864"/>
            <a:ext cx="336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 toujours fébrile à 48h/ 72h ATB 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4513284" y="21454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687800" y="2204864"/>
            <a:ext cx="183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HOSPITALISATION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3429000"/>
            <a:ext cx="579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Education patient et famille sur signes de gravité :</a:t>
            </a:r>
          </a:p>
          <a:p>
            <a:r>
              <a:rPr lang="fr-FR" dirty="0" smtClean="0"/>
              <a:t>Marbrures, oligurie, déshydratation, troubles neurologiques</a:t>
            </a:r>
            <a:endParaRPr lang="fr-FR" dirty="0"/>
          </a:p>
        </p:txBody>
      </p:sp>
      <p:sp>
        <p:nvSpPr>
          <p:cNvPr id="7" name="Flèche à angle droit 6"/>
          <p:cNvSpPr/>
          <p:nvPr/>
        </p:nvSpPr>
        <p:spPr>
          <a:xfrm>
            <a:off x="6673936" y="3028359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27584" y="4869160"/>
            <a:ext cx="7776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Peut on autoriser anti pyrétiques? </a:t>
            </a:r>
          </a:p>
          <a:p>
            <a:r>
              <a:rPr lang="fr-FR" dirty="0" smtClean="0"/>
              <a:t>Oui si pas de prise systématique et contrôle température avant prise et après début antibiotiques</a:t>
            </a:r>
          </a:p>
          <a:p>
            <a:r>
              <a:rPr lang="fr-FR" dirty="0" smtClean="0"/>
              <a:t>NON si mauvaise compréhension du patient et famille</a:t>
            </a:r>
            <a:endParaRPr lang="fr-FR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98480" y="6282318"/>
            <a:ext cx="2797561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smtClean="0"/>
              <a:t>Diapo C Berthon, Mds Lille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9965802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Etude prospective urgences IGR – tumeurs solides et NF</a:t>
            </a:r>
          </a:p>
          <a:p>
            <a:pPr lvl="1"/>
            <a:r>
              <a:rPr lang="fr-FR" dirty="0" smtClean="0"/>
              <a:t>Gr 1: MASCC ≥ 21, pas de foyer, entourage à domicile</a:t>
            </a:r>
          </a:p>
          <a:p>
            <a:pPr lvl="2"/>
            <a:r>
              <a:rPr lang="fr-FR" dirty="0" smtClean="0"/>
              <a:t>Retour à domicile et AUG/CIP</a:t>
            </a:r>
          </a:p>
          <a:p>
            <a:pPr lvl="1"/>
            <a:r>
              <a:rPr lang="fr-FR" dirty="0" smtClean="0"/>
              <a:t>Gr 2: MASCC &lt;21 ou anomalies clinique ou biologique</a:t>
            </a:r>
          </a:p>
          <a:p>
            <a:pPr lvl="2"/>
            <a:r>
              <a:rPr lang="fr-FR" dirty="0"/>
              <a:t>Haut risque: signes de </a:t>
            </a:r>
            <a:r>
              <a:rPr lang="fr-FR" dirty="0" smtClean="0"/>
              <a:t>gravité</a:t>
            </a:r>
          </a:p>
          <a:p>
            <a:pPr lvl="3"/>
            <a:r>
              <a:rPr lang="fr-FR" dirty="0" smtClean="0"/>
              <a:t>Hospitalisation et ATB IV (TZB ou FEP)</a:t>
            </a:r>
            <a:endParaRPr lang="fr-FR" dirty="0"/>
          </a:p>
          <a:p>
            <a:pPr lvl="2"/>
            <a:r>
              <a:rPr lang="fr-FR" dirty="0" smtClean="0"/>
              <a:t>Bas risque: anomalies de gravité mineure</a:t>
            </a:r>
          </a:p>
          <a:p>
            <a:pPr lvl="3"/>
            <a:r>
              <a:rPr lang="fr-FR" dirty="0" smtClean="0"/>
              <a:t>Hospitalisation et AUG/CIP (51%) ou CRO (49%)</a:t>
            </a:r>
          </a:p>
          <a:p>
            <a:pPr lvl="2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Est-ce que ca marche dans la vraie vie ?</a:t>
            </a:r>
            <a:endParaRPr lang="fr-FR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98480" y="6282318"/>
            <a:ext cx="2691763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err="1" smtClean="0"/>
              <a:t>Borget</a:t>
            </a:r>
            <a:r>
              <a:rPr lang="fr-FR" sz="1600" b="1" dirty="0" smtClean="0"/>
              <a:t> Bull Cancer 2014E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5314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137 épisodes inclus</a:t>
            </a:r>
          </a:p>
          <a:p>
            <a:pPr lvl="1"/>
            <a:r>
              <a:rPr lang="fr-FR" dirty="0" smtClean="0"/>
              <a:t>26 ambulatoires: </a:t>
            </a:r>
          </a:p>
          <a:p>
            <a:pPr lvl="2"/>
            <a:r>
              <a:rPr lang="fr-FR" dirty="0" smtClean="0"/>
              <a:t>0 complication ou hospitalisations</a:t>
            </a:r>
          </a:p>
          <a:p>
            <a:pPr lvl="1"/>
            <a:r>
              <a:rPr lang="fr-FR" dirty="0" smtClean="0"/>
              <a:t>37 hospitalisés « haut risque »: DMS 7,7J</a:t>
            </a:r>
          </a:p>
          <a:p>
            <a:pPr lvl="2"/>
            <a:r>
              <a:rPr lang="fr-FR" dirty="0" smtClean="0"/>
              <a:t>6 (16%) complications dont 1 décès et 4 choc septiques</a:t>
            </a:r>
          </a:p>
          <a:p>
            <a:pPr lvl="1"/>
            <a:r>
              <a:rPr lang="fr-FR" dirty="0" smtClean="0"/>
              <a:t>74 hospitalisés « bas risque »: DMS 4,5J</a:t>
            </a:r>
          </a:p>
          <a:p>
            <a:pPr lvl="2"/>
            <a:r>
              <a:rPr lang="fr-FR" dirty="0"/>
              <a:t>0 complication ou </a:t>
            </a:r>
            <a:r>
              <a:rPr lang="fr-FR" dirty="0" err="1" smtClean="0"/>
              <a:t>re</a:t>
            </a:r>
            <a:r>
              <a:rPr lang="fr-FR" dirty="0" smtClean="0"/>
              <a:t> hospitalisation après sortie</a:t>
            </a:r>
          </a:p>
          <a:p>
            <a:pPr lvl="2"/>
            <a:r>
              <a:rPr lang="fr-FR" dirty="0" smtClean="0"/>
              <a:t>9 (12%) modification ATB</a:t>
            </a:r>
          </a:p>
          <a:p>
            <a:pPr lvl="3"/>
            <a:r>
              <a:rPr lang="fr-FR" dirty="0" smtClean="0"/>
              <a:t>entérocoque (2), </a:t>
            </a:r>
            <a:r>
              <a:rPr lang="fr-FR" dirty="0" err="1" smtClean="0"/>
              <a:t>pyo</a:t>
            </a:r>
            <a:r>
              <a:rPr lang="fr-FR" dirty="0" smtClean="0"/>
              <a:t> (1), SCNMR (1), ICD (1), persistance fièvre (3)</a:t>
            </a:r>
          </a:p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Est-ce que ca marche dans la vraie vie ?</a:t>
            </a:r>
            <a:endParaRPr lang="fr-FR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98480" y="6282318"/>
            <a:ext cx="2691763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err="1" smtClean="0"/>
              <a:t>Borget</a:t>
            </a:r>
            <a:r>
              <a:rPr lang="fr-FR" sz="1600" b="1" dirty="0" smtClean="0"/>
              <a:t> Bull Cancer 2014E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6428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l’hôpital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79360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Patients à « haut risque »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6048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Patient de 45 ans</a:t>
            </a:r>
          </a:p>
          <a:p>
            <a:pPr lvl="1"/>
            <a:r>
              <a:rPr lang="fr-FR" dirty="0" smtClean="0"/>
              <a:t>ATCD:</a:t>
            </a:r>
          </a:p>
          <a:p>
            <a:pPr lvl="2"/>
            <a:r>
              <a:rPr lang="fr-FR" dirty="0" smtClean="0"/>
              <a:t>Tabac 30 PA</a:t>
            </a:r>
          </a:p>
          <a:p>
            <a:pPr lvl="2"/>
            <a:r>
              <a:rPr lang="fr-FR" dirty="0" smtClean="0"/>
              <a:t>Cellulite faciale en 2014 - Séjour en réanimation</a:t>
            </a:r>
          </a:p>
          <a:p>
            <a:pPr lvl="2"/>
            <a:r>
              <a:rPr lang="fr-FR" dirty="0" smtClean="0"/>
              <a:t>Portage digestif </a:t>
            </a:r>
            <a:r>
              <a:rPr lang="fr-FR" i="1" dirty="0" smtClean="0"/>
              <a:t>K. pneumoniae</a:t>
            </a:r>
            <a:r>
              <a:rPr lang="fr-FR" dirty="0" smtClean="0"/>
              <a:t> BLSE découvert pendant le séjour en réanimation</a:t>
            </a:r>
          </a:p>
          <a:p>
            <a:pPr lvl="1"/>
            <a:r>
              <a:rPr lang="fr-FR" dirty="0" smtClean="0"/>
              <a:t>LAM avec -5/</a:t>
            </a:r>
            <a:r>
              <a:rPr lang="fr-FR" dirty="0" err="1" smtClean="0"/>
              <a:t>del</a:t>
            </a:r>
            <a:r>
              <a:rPr lang="fr-FR" dirty="0" smtClean="0"/>
              <a:t>(5q)</a:t>
            </a:r>
          </a:p>
          <a:p>
            <a:pPr lvl="2"/>
            <a:r>
              <a:rPr lang="fr-FR" dirty="0" smtClean="0"/>
              <a:t>Chimiothérapie d’induction </a:t>
            </a:r>
          </a:p>
          <a:p>
            <a:pPr lvl="2"/>
            <a:r>
              <a:rPr lang="fr-FR" dirty="0" smtClean="0"/>
              <a:t>Aplasie attendue &gt; 3 semaines</a:t>
            </a:r>
          </a:p>
          <a:p>
            <a:pPr lvl="1"/>
            <a:r>
              <a:rPr lang="fr-FR" dirty="0" smtClean="0"/>
              <a:t>Hospitalisation en hématologie </a:t>
            </a:r>
          </a:p>
          <a:p>
            <a:pPr lvl="2"/>
            <a:r>
              <a:rPr lang="fr-FR" dirty="0" smtClean="0"/>
              <a:t>Secteur protégé avec traitement d’air.</a:t>
            </a:r>
          </a:p>
          <a:p>
            <a:pPr lvl="2"/>
            <a:r>
              <a:rPr lang="fr-FR" dirty="0" smtClean="0"/>
              <a:t>Dépistage d’entrée de BMR négatif</a:t>
            </a:r>
          </a:p>
        </p:txBody>
      </p:sp>
      <p:sp>
        <p:nvSpPr>
          <p:cNvPr id="14338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  <a:noFill/>
          <a:ln>
            <a:noFill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fr-FR" dirty="0" smtClean="0"/>
              <a:t>Vignette 3</a:t>
            </a:r>
          </a:p>
        </p:txBody>
      </p:sp>
    </p:spTree>
    <p:extLst>
      <p:ext uri="{BB962C8B-B14F-4D97-AF65-F5344CB8AC3E}">
        <p14:creationId xmlns:p14="http://schemas.microsoft.com/office/powerpoint/2010/main" val="14108248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/>
              <a:t>Question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j7 de neutropénie, 1 épisode fébrile </a:t>
            </a:r>
          </a:p>
          <a:p>
            <a:pPr lvl="1"/>
            <a:r>
              <a:rPr lang="fr-FR" dirty="0" smtClean="0"/>
              <a:t>Pa de signe de gravité</a:t>
            </a:r>
          </a:p>
          <a:p>
            <a:pPr lvl="1"/>
            <a:r>
              <a:rPr lang="fr-FR" dirty="0" smtClean="0"/>
              <a:t>Aucun point d’appel clinique (un KT central propre)</a:t>
            </a:r>
          </a:p>
          <a:p>
            <a:r>
              <a:rPr lang="fr-FR" dirty="0"/>
              <a:t>Quel(s) traitement(s) antibiotique mettez vous en route ?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 err="1"/>
              <a:t>Céfépime</a:t>
            </a:r>
            <a:r>
              <a:rPr lang="fr-FR" dirty="0"/>
              <a:t> 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/>
              <a:t>Imipénème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/>
              <a:t>Pipéracilline-tazobactam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/>
              <a:t>Amikacine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 smtClean="0"/>
              <a:t>Vancomycine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93821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Choix ATB: la vraie vie de la neutropénie fébrile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fr-FR" smtClean="0"/>
              <a:t>Référence historique: association ß-lactamine + aminoside</a:t>
            </a:r>
          </a:p>
          <a:p>
            <a:pPr lvl="1" eaLnBrk="1" hangingPunct="1">
              <a:defRPr/>
            </a:pPr>
            <a:r>
              <a:rPr lang="fr-FR" smtClean="0"/>
              <a:t>Nombreux essais thérapeutiques</a:t>
            </a:r>
          </a:p>
          <a:p>
            <a:pPr lvl="2" eaLnBrk="1" hangingPunct="1">
              <a:defRPr/>
            </a:pPr>
            <a:r>
              <a:rPr lang="fr-FR" smtClean="0"/>
              <a:t>Pas de supériorité C3G/Uréidopénicilline/pénèmes</a:t>
            </a:r>
          </a:p>
          <a:p>
            <a:pPr eaLnBrk="1" hangingPunct="1">
              <a:defRPr/>
            </a:pPr>
            <a:r>
              <a:rPr lang="fr-FR" smtClean="0"/>
              <a:t>Choix de la bétalactamine dépendant</a:t>
            </a:r>
          </a:p>
          <a:p>
            <a:pPr lvl="1" eaLnBrk="1" hangingPunct="1">
              <a:defRPr/>
            </a:pPr>
            <a:r>
              <a:rPr lang="fr-FR" smtClean="0"/>
              <a:t>ATCD personnels: ATB/BMR</a:t>
            </a:r>
          </a:p>
          <a:p>
            <a:pPr lvl="1" eaLnBrk="1" hangingPunct="1">
              <a:defRPr/>
            </a:pPr>
            <a:r>
              <a:rPr lang="fr-FR" smtClean="0"/>
              <a:t>Epidémiologie résistances locales</a:t>
            </a:r>
          </a:p>
          <a:p>
            <a:pPr eaLnBrk="1" hangingPunct="1">
              <a:defRPr/>
            </a:pPr>
            <a:r>
              <a:rPr lang="fr-FR" smtClean="0"/>
              <a:t>Bénéfice individuel/collectif</a:t>
            </a:r>
          </a:p>
          <a:p>
            <a:pPr lvl="1" eaLnBrk="1" hangingPunct="1">
              <a:defRPr/>
            </a:pPr>
            <a:r>
              <a:rPr lang="fr-FR" smtClean="0"/>
              <a:t>Traitement antibiotique urgent</a:t>
            </a:r>
          </a:p>
          <a:p>
            <a:pPr lvl="1" eaLnBrk="1" hangingPunct="1">
              <a:defRPr/>
            </a:pPr>
            <a:r>
              <a:rPr lang="fr-FR" smtClean="0"/>
              <a:t>Unités à forte pression de sélection ATB</a:t>
            </a:r>
          </a:p>
          <a:p>
            <a:pPr lvl="1" eaLnBrk="1" hangingPunct="1">
              <a:defRPr/>
            </a:pPr>
            <a:r>
              <a:rPr lang="fr-FR" smtClean="0"/>
              <a:t>Nécessité d’établir des protocoles régulièrement réévalués</a:t>
            </a:r>
          </a:p>
          <a:p>
            <a:pPr eaLnBrk="1" hangingPunct="1">
              <a:defRPr/>
            </a:pPr>
            <a:endParaRPr lang="fr-FR" smtClean="0"/>
          </a:p>
          <a:p>
            <a:pPr eaLnBrk="1" hangingPunct="1">
              <a:defRPr/>
            </a:pPr>
            <a:endParaRPr lang="fr-FR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Complications NF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Liées à l’infection</a:t>
            </a:r>
          </a:p>
          <a:p>
            <a:pPr lvl="1"/>
            <a:r>
              <a:rPr lang="fr-FR" dirty="0"/>
              <a:t>Défaillance hémodynamique, cardiaque, rénale</a:t>
            </a:r>
          </a:p>
          <a:p>
            <a:pPr lvl="2"/>
            <a:r>
              <a:rPr lang="fr-FR" dirty="0"/>
              <a:t>Jusqu’à 25-30% en l’absence </a:t>
            </a:r>
            <a:r>
              <a:rPr lang="fr-FR" dirty="0" smtClean="0"/>
              <a:t>de traitement</a:t>
            </a:r>
            <a:endParaRPr lang="fr-FR" dirty="0"/>
          </a:p>
          <a:p>
            <a:pPr lvl="1"/>
            <a:r>
              <a:rPr lang="fr-FR" dirty="0"/>
              <a:t>Mortalité</a:t>
            </a:r>
          </a:p>
          <a:p>
            <a:pPr lvl="2"/>
            <a:r>
              <a:rPr lang="fr-FR" dirty="0"/>
              <a:t>Jusqu'à 11%</a:t>
            </a:r>
          </a:p>
          <a:p>
            <a:r>
              <a:rPr lang="fr-FR" dirty="0"/>
              <a:t>Liées au cancer</a:t>
            </a:r>
          </a:p>
          <a:p>
            <a:pPr lvl="1"/>
            <a:r>
              <a:rPr lang="fr-FR" dirty="0"/>
              <a:t>Retard dans le calendrier de chimio</a:t>
            </a:r>
          </a:p>
          <a:p>
            <a:pPr lvl="1"/>
            <a:r>
              <a:rPr lang="fr-FR" dirty="0"/>
              <a:t>Poursuite avec une chimio sous optimale</a:t>
            </a:r>
          </a:p>
          <a:p>
            <a:pPr lvl="2"/>
            <a:r>
              <a:rPr lang="fr-FR" dirty="0"/>
              <a:t>Doses réduites</a:t>
            </a:r>
          </a:p>
          <a:p>
            <a:pPr lvl="2"/>
            <a:r>
              <a:rPr lang="fr-FR" dirty="0"/>
              <a:t>Molécules 2</a:t>
            </a:r>
            <a:r>
              <a:rPr lang="fr-FR" baseline="30000" dirty="0"/>
              <a:t>ème</a:t>
            </a:r>
            <a:r>
              <a:rPr lang="fr-FR" dirty="0"/>
              <a:t> choix</a:t>
            </a:r>
          </a:p>
          <a:p>
            <a:pPr lvl="2"/>
            <a:endParaRPr lang="fr-FR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148064" y="3501008"/>
            <a:ext cx="239039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/>
              <a:t>Kuderer</a:t>
            </a:r>
            <a:r>
              <a:rPr lang="fr-FR" dirty="0"/>
              <a:t> Cancer 2006</a:t>
            </a:r>
          </a:p>
        </p:txBody>
      </p:sp>
    </p:spTree>
    <p:extLst>
      <p:ext uri="{BB962C8B-B14F-4D97-AF65-F5344CB8AC3E}">
        <p14:creationId xmlns:p14="http://schemas.microsoft.com/office/powerpoint/2010/main" val="9644764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Choix ATB: la vraie vie de la neutropénie fébrile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sz="2400" dirty="0" smtClean="0"/>
              <a:t>On ne sait pas ce qu’on traite (et 1/2 , on ne le saura jamais)</a:t>
            </a:r>
          </a:p>
          <a:p>
            <a:pPr lvl="1" eaLnBrk="1" hangingPunct="1">
              <a:defRPr/>
            </a:pPr>
            <a:r>
              <a:rPr lang="fr-FR" sz="2000" dirty="0" smtClean="0"/>
              <a:t>Mais, il faut traiter vite , c’est une </a:t>
            </a:r>
            <a:r>
              <a:rPr lang="fr-FR" sz="2000" b="1" dirty="0" smtClean="0">
                <a:solidFill>
                  <a:srgbClr val="FF0000"/>
                </a:solidFill>
              </a:rPr>
              <a:t>urgence thérapeutique</a:t>
            </a:r>
          </a:p>
          <a:p>
            <a:pPr eaLnBrk="1" hangingPunct="1">
              <a:defRPr/>
            </a:pPr>
            <a:r>
              <a:rPr lang="fr-FR" sz="2400" dirty="0" smtClean="0"/>
              <a:t>Contraintes</a:t>
            </a:r>
          </a:p>
          <a:p>
            <a:pPr lvl="1" eaLnBrk="1" hangingPunct="1">
              <a:defRPr/>
            </a:pPr>
            <a:r>
              <a:rPr lang="fr-FR" sz="2000" dirty="0" smtClean="0"/>
              <a:t>Examen clinique peu contributif</a:t>
            </a:r>
          </a:p>
          <a:p>
            <a:pPr lvl="1" eaLnBrk="1" hangingPunct="1">
              <a:defRPr/>
            </a:pPr>
            <a:r>
              <a:rPr lang="fr-FR" sz="2000" dirty="0" smtClean="0"/>
              <a:t>Imagerie standard peu contributive</a:t>
            </a:r>
          </a:p>
          <a:p>
            <a:pPr lvl="1" eaLnBrk="1" hangingPunct="1">
              <a:defRPr/>
            </a:pPr>
            <a:r>
              <a:rPr lang="fr-FR" sz="2000" dirty="0" smtClean="0"/>
              <a:t>Traitement le plus souvent probabiliste</a:t>
            </a:r>
          </a:p>
          <a:p>
            <a:pPr eaLnBrk="1" hangingPunct="1">
              <a:defRPr/>
            </a:pPr>
            <a:r>
              <a:rPr lang="fr-FR" sz="2400" dirty="0" smtClean="0"/>
              <a:t>Réévaluation indispensable à 72 heures: </a:t>
            </a:r>
            <a:r>
              <a:rPr lang="fr-FR" sz="2400" dirty="0" err="1" smtClean="0"/>
              <a:t>bactério</a:t>
            </a:r>
            <a:r>
              <a:rPr lang="fr-FR" sz="2400" dirty="0" smtClean="0"/>
              <a:t> et clinique</a:t>
            </a:r>
          </a:p>
          <a:p>
            <a:pPr lvl="1" eaLnBrk="1" hangingPunct="1">
              <a:defRPr/>
            </a:pPr>
            <a:r>
              <a:rPr lang="fr-FR" sz="2000" dirty="0" smtClean="0"/>
              <a:t>Aggravation précoce = échec</a:t>
            </a:r>
          </a:p>
          <a:p>
            <a:pPr lvl="1" eaLnBrk="1" hangingPunct="1">
              <a:defRPr/>
            </a:pPr>
            <a:r>
              <a:rPr lang="fr-FR" sz="2000" dirty="0" smtClean="0"/>
              <a:t>Amélioration même imparfaite = succès</a:t>
            </a:r>
          </a:p>
          <a:p>
            <a:pPr eaLnBrk="1" hangingPunct="1">
              <a:defRPr/>
            </a:pPr>
            <a:r>
              <a:rPr lang="fr-FR" sz="2400" dirty="0" smtClean="0"/>
              <a:t>Et il faut aussi penser</a:t>
            </a:r>
          </a:p>
          <a:p>
            <a:pPr lvl="1" eaLnBrk="1" hangingPunct="1">
              <a:defRPr/>
            </a:pPr>
            <a:r>
              <a:rPr lang="fr-FR" sz="2000" dirty="0" smtClean="0"/>
              <a:t>A l’écologie du service</a:t>
            </a:r>
          </a:p>
          <a:p>
            <a:pPr lvl="1" eaLnBrk="1" hangingPunct="1">
              <a:defRPr/>
            </a:pPr>
            <a:r>
              <a:rPr lang="fr-FR" sz="2000" dirty="0" smtClean="0"/>
              <a:t>A conserver des alternatives si d’autres NF surviennent pendant le séjour</a:t>
            </a:r>
          </a:p>
          <a:p>
            <a:pPr lvl="1" eaLnBrk="1" hangingPunct="1">
              <a:defRPr/>
            </a:pP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 smtClean="0"/>
              <a:t>Ecologie locale</a:t>
            </a:r>
          </a:p>
          <a:p>
            <a:pPr>
              <a:defRPr/>
            </a:pPr>
            <a:r>
              <a:rPr lang="fr-FR" smtClean="0"/>
              <a:t>ATCD BMR</a:t>
            </a:r>
          </a:p>
          <a:p>
            <a:pPr>
              <a:defRPr/>
            </a:pPr>
            <a:r>
              <a:rPr lang="fr-FR" smtClean="0"/>
              <a:t>FdR BMR</a:t>
            </a:r>
          </a:p>
          <a:p>
            <a:pPr lvl="1">
              <a:defRPr/>
            </a:pPr>
            <a:r>
              <a:rPr lang="fr-FR" smtClean="0"/>
              <a:t>Exposition ATB/C3G</a:t>
            </a:r>
          </a:p>
          <a:p>
            <a:pPr lvl="1">
              <a:defRPr/>
            </a:pPr>
            <a:r>
              <a:rPr lang="fr-FR" smtClean="0"/>
              <a:t>Sévère (fin de course, sepsis, pneumonie)</a:t>
            </a:r>
          </a:p>
          <a:p>
            <a:pPr lvl="1">
              <a:defRPr/>
            </a:pPr>
            <a:r>
              <a:rPr lang="fr-FR" smtClean="0"/>
              <a:t>Noso</a:t>
            </a:r>
          </a:p>
          <a:p>
            <a:pPr lvl="1">
              <a:defRPr/>
            </a:pPr>
            <a:r>
              <a:rPr lang="fr-FR" smtClean="0"/>
              <a:t>Hospitalisation longue ou répétée</a:t>
            </a:r>
          </a:p>
          <a:p>
            <a:pPr lvl="1">
              <a:defRPr/>
            </a:pPr>
            <a:r>
              <a:rPr lang="fr-FR" smtClean="0"/>
              <a:t>KT U</a:t>
            </a:r>
          </a:p>
          <a:p>
            <a:pPr lvl="1">
              <a:defRPr/>
            </a:pPr>
            <a:r>
              <a:rPr lang="fr-FR" smtClean="0"/>
              <a:t>Patients agés</a:t>
            </a:r>
          </a:p>
          <a:p>
            <a:pPr lvl="1">
              <a:defRPr/>
            </a:pPr>
            <a:r>
              <a:rPr lang="fr-FR" smtClean="0"/>
              <a:t>Séjour réa</a:t>
            </a:r>
          </a:p>
          <a:p>
            <a:pPr>
              <a:defRPr/>
            </a:pPr>
            <a:r>
              <a:rPr lang="fr-FR" smtClean="0"/>
              <a:t>Présentation clinique</a:t>
            </a:r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Recommandations </a:t>
            </a:r>
            <a:r>
              <a:rPr lang="fr-FR" dirty="0" smtClean="0"/>
              <a:t>européennes 2011 </a:t>
            </a:r>
            <a:r>
              <a:rPr lang="fr-FR" sz="3600" dirty="0" smtClean="0"/>
              <a:t>(ECIL4)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Paramètres du choix ATB</a:t>
            </a:r>
            <a:endParaRPr lang="fr-FR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148064" y="6043906"/>
            <a:ext cx="3208314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Averbuch</a:t>
            </a:r>
            <a:r>
              <a:rPr lang="fr-FR" dirty="0" smtClean="0"/>
              <a:t>. </a:t>
            </a:r>
            <a:r>
              <a:rPr lang="fr-FR" dirty="0" err="1"/>
              <a:t>Haematologica</a:t>
            </a:r>
            <a:r>
              <a:rPr lang="fr-FR" dirty="0"/>
              <a:t> </a:t>
            </a:r>
            <a:r>
              <a:rPr lang="fr-FR" dirty="0" smtClean="0"/>
              <a:t>2013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Fièvre relativement précoce</a:t>
            </a:r>
          </a:p>
          <a:p>
            <a:r>
              <a:rPr lang="fr-FR" dirty="0" smtClean="0"/>
              <a:t>Pas de portage BMR récent</a:t>
            </a:r>
          </a:p>
          <a:p>
            <a:r>
              <a:rPr lang="fr-FR" dirty="0" smtClean="0"/>
              <a:t>Pas de signe de gravité</a:t>
            </a:r>
          </a:p>
          <a:p>
            <a:r>
              <a:rPr lang="fr-FR" dirty="0" smtClean="0"/>
              <a:t>Pas de signe d’appel</a:t>
            </a:r>
          </a:p>
          <a:p>
            <a:endParaRPr lang="fr-FR" dirty="0"/>
          </a:p>
          <a:p>
            <a:r>
              <a:rPr lang="fr-FR" dirty="0" smtClean="0"/>
              <a:t>Monothérapie suffisante</a:t>
            </a:r>
          </a:p>
          <a:p>
            <a:r>
              <a:rPr lang="fr-FR" dirty="0" smtClean="0"/>
              <a:t>Pas d’arguments pour un carbapénème</a:t>
            </a:r>
            <a:endParaRPr lang="fr-FR" dirty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Chez ce patient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1624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Recommandations USA</a:t>
            </a:r>
            <a:br>
              <a:rPr lang="fr-FR" dirty="0" smtClean="0"/>
            </a:br>
            <a:r>
              <a:rPr lang="fr-FR" dirty="0" smtClean="0"/>
              <a:t>IDSA 2010</a:t>
            </a:r>
          </a:p>
        </p:txBody>
      </p:sp>
      <p:sp>
        <p:nvSpPr>
          <p:cNvPr id="1873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/>
            <a:r>
              <a:rPr lang="fr-FR" sz="2600" dirty="0" smtClean="0"/>
              <a:t>Monothérapie avec anti </a:t>
            </a:r>
            <a:r>
              <a:rPr lang="fr-FR" sz="2600" dirty="0" err="1" smtClean="0"/>
              <a:t>pseudomonas</a:t>
            </a:r>
            <a:r>
              <a:rPr lang="fr-FR" sz="2600" dirty="0" smtClean="0"/>
              <a:t> </a:t>
            </a:r>
            <a:r>
              <a:rPr lang="fr-FR" sz="2600" b="1" dirty="0" smtClean="0">
                <a:solidFill>
                  <a:srgbClr val="FF0000"/>
                </a:solidFill>
              </a:rPr>
              <a:t>AI</a:t>
            </a:r>
          </a:p>
          <a:p>
            <a:pPr lvl="1" eaLnBrk="1" hangingPunct="1"/>
            <a:r>
              <a:rPr lang="fr-FR" sz="2200" dirty="0" err="1" smtClean="0"/>
              <a:t>Céfépime</a:t>
            </a:r>
            <a:endParaRPr lang="fr-FR" sz="2200" dirty="0" smtClean="0"/>
          </a:p>
          <a:p>
            <a:pPr lvl="1" eaLnBrk="1" hangingPunct="1"/>
            <a:r>
              <a:rPr lang="fr-FR" sz="2200" dirty="0" err="1" smtClean="0"/>
              <a:t>Imipénème</a:t>
            </a:r>
            <a:r>
              <a:rPr lang="fr-FR" sz="2200" dirty="0" smtClean="0"/>
              <a:t> ou </a:t>
            </a:r>
            <a:r>
              <a:rPr lang="fr-FR" sz="2200" dirty="0" err="1" smtClean="0"/>
              <a:t>méropenem</a:t>
            </a:r>
            <a:endParaRPr lang="fr-FR" sz="2200" dirty="0" smtClean="0"/>
          </a:p>
          <a:p>
            <a:pPr lvl="1" eaLnBrk="1" hangingPunct="1"/>
            <a:r>
              <a:rPr lang="fr-FR" sz="2200" dirty="0" err="1" smtClean="0"/>
              <a:t>Tazocilline</a:t>
            </a:r>
            <a:endParaRPr lang="fr-FR" sz="2200" dirty="0" smtClean="0"/>
          </a:p>
          <a:p>
            <a:pPr eaLnBrk="1" hangingPunct="1"/>
            <a:r>
              <a:rPr lang="fr-FR" sz="2000" dirty="0" smtClean="0"/>
              <a:t>Ajout autre molécule possible pour prise en charge initiale de complications (</a:t>
            </a:r>
            <a:r>
              <a:rPr lang="fr-FR" sz="2000" dirty="0" err="1" smtClean="0"/>
              <a:t>hypoTA</a:t>
            </a:r>
            <a:r>
              <a:rPr lang="fr-FR" sz="2000" dirty="0" smtClean="0"/>
              <a:t>, pneumonie) ou suspicion de BMR </a:t>
            </a:r>
            <a:r>
              <a:rPr lang="fr-FR" sz="2000" b="1" dirty="0" smtClean="0">
                <a:solidFill>
                  <a:srgbClr val="FF0000"/>
                </a:solidFill>
              </a:rPr>
              <a:t>BIII</a:t>
            </a:r>
          </a:p>
          <a:p>
            <a:pPr eaLnBrk="1" hangingPunct="1"/>
            <a:r>
              <a:rPr lang="fr-FR" sz="2000" dirty="0" smtClean="0"/>
              <a:t>Prise en compte possible de BMR si infection/colonisation préalable </a:t>
            </a:r>
            <a:r>
              <a:rPr lang="fr-FR" sz="2000" b="1" dirty="0" smtClean="0">
                <a:solidFill>
                  <a:srgbClr val="FF0000"/>
                </a:solidFill>
              </a:rPr>
              <a:t>BIII</a:t>
            </a:r>
          </a:p>
          <a:p>
            <a:pPr eaLnBrk="1" hangingPunct="1"/>
            <a:r>
              <a:rPr lang="fr-FR" sz="2000" dirty="0"/>
              <a:t>Pas </a:t>
            </a:r>
            <a:r>
              <a:rPr lang="fr-FR" sz="2000" dirty="0" smtClean="0"/>
              <a:t>d ’anti </a:t>
            </a:r>
            <a:r>
              <a:rPr lang="fr-FR" sz="2000" dirty="0"/>
              <a:t>CG+</a:t>
            </a:r>
            <a:r>
              <a:rPr lang="fr-FR" sz="2000" dirty="0" smtClean="0"/>
              <a:t> empirique </a:t>
            </a:r>
            <a:r>
              <a:rPr lang="fr-FR" sz="2000" b="1" dirty="0" smtClean="0">
                <a:solidFill>
                  <a:srgbClr val="FF0000"/>
                </a:solidFill>
              </a:rPr>
              <a:t>AI</a:t>
            </a:r>
            <a:endParaRPr lang="fr-FR" sz="2000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fr-FR" sz="1600" dirty="0"/>
              <a:t>A discuter </a:t>
            </a:r>
            <a:r>
              <a:rPr lang="fr-FR" sz="1600" dirty="0" smtClean="0"/>
              <a:t>selon</a:t>
            </a:r>
            <a:endParaRPr lang="fr-FR" sz="1600" dirty="0"/>
          </a:p>
          <a:p>
            <a:pPr lvl="2" eaLnBrk="1" hangingPunct="1"/>
            <a:r>
              <a:rPr lang="fr-FR" sz="1600" dirty="0" smtClean="0"/>
              <a:t>Clinique</a:t>
            </a:r>
            <a:r>
              <a:rPr lang="fr-FR" sz="1600" dirty="0"/>
              <a:t>: peau et tissus mous/CVC</a:t>
            </a:r>
          </a:p>
          <a:p>
            <a:pPr lvl="2" eaLnBrk="1" hangingPunct="1"/>
            <a:r>
              <a:rPr lang="fr-FR" sz="1600" dirty="0"/>
              <a:t>Instabilité hémodynamique</a:t>
            </a:r>
          </a:p>
          <a:p>
            <a:pPr eaLnBrk="1" hangingPunct="1"/>
            <a:endParaRPr lang="fr-FR" sz="1600" dirty="0" smtClean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51520" y="6021288"/>
            <a:ext cx="3440622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Freifeld</a:t>
            </a:r>
            <a:r>
              <a:rPr lang="fr-FR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– </a:t>
            </a:r>
            <a:r>
              <a:rPr lang="fr-FR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recos</a:t>
            </a:r>
            <a:r>
              <a:rPr lang="fr-FR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IDSA – CID 2011 </a:t>
            </a:r>
            <a:endParaRPr lang="fr-FR" sz="16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120508"/>
              </p:ext>
            </p:extLst>
          </p:nvPr>
        </p:nvGraphicFramePr>
        <p:xfrm>
          <a:off x="4339274" y="4869160"/>
          <a:ext cx="4625214" cy="1462696"/>
        </p:xfrm>
        <a:graphic>
          <a:graphicData uri="http://schemas.openxmlformats.org/drawingml/2006/table">
            <a:tbl>
              <a:tblPr/>
              <a:tblGrid>
                <a:gridCol w="7892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359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SARM</a:t>
                      </a: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Vancomycine,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Linezolide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Daptomycine</a:t>
                      </a: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ERG</a:t>
                      </a: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5E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Linezolide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Daptomycine</a:t>
                      </a: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5E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475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BLSE</a:t>
                      </a: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Carbapénèmes</a:t>
                      </a: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912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EPC</a:t>
                      </a: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5E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Colimycine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Tigécycline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5E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8904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fr-FR" b="1" dirty="0" smtClean="0">
                <a:solidFill>
                  <a:srgbClr val="0033CC"/>
                </a:solidFill>
              </a:rPr>
              <a:t>Escalade</a:t>
            </a:r>
          </a:p>
          <a:p>
            <a:pPr lvl="1">
              <a:defRPr/>
            </a:pPr>
            <a:r>
              <a:rPr lang="fr-FR" dirty="0" smtClean="0"/>
              <a:t>Traitement probabiliste initial « classique »</a:t>
            </a:r>
          </a:p>
          <a:p>
            <a:pPr lvl="1">
              <a:defRPr/>
            </a:pPr>
            <a:r>
              <a:rPr lang="fr-FR" dirty="0" smtClean="0"/>
              <a:t>Escalade vers carbapénème si BLSE/aggravation clinique</a:t>
            </a:r>
          </a:p>
          <a:p>
            <a:pPr>
              <a:defRPr/>
            </a:pPr>
            <a:r>
              <a:rPr lang="fr-FR" b="1" dirty="0" smtClean="0">
                <a:solidFill>
                  <a:srgbClr val="0033CC"/>
                </a:solidFill>
              </a:rPr>
              <a:t>Désescalade</a:t>
            </a:r>
          </a:p>
          <a:p>
            <a:pPr lvl="1">
              <a:defRPr/>
            </a:pPr>
            <a:r>
              <a:rPr lang="fr-FR" dirty="0" smtClean="0"/>
              <a:t>Couverture initiale large</a:t>
            </a:r>
          </a:p>
          <a:p>
            <a:pPr lvl="1">
              <a:defRPr/>
            </a:pPr>
            <a:r>
              <a:rPr lang="fr-FR" sz="2800" b="1" dirty="0" smtClean="0">
                <a:solidFill>
                  <a:srgbClr val="FF0000"/>
                </a:solidFill>
              </a:rPr>
              <a:t>D</a:t>
            </a:r>
            <a:r>
              <a:rPr lang="fr-FR" sz="2700" b="1" dirty="0" smtClean="0">
                <a:solidFill>
                  <a:srgbClr val="FF0000"/>
                </a:solidFill>
              </a:rPr>
              <a:t>ésescalade si on ne trouve pas de pathogène résistant</a:t>
            </a:r>
          </a:p>
          <a:p>
            <a:pPr lvl="2">
              <a:defRPr/>
            </a:pPr>
            <a:r>
              <a:rPr lang="fr-FR" dirty="0" smtClean="0"/>
              <a:t>Changement de paradigme</a:t>
            </a:r>
          </a:p>
          <a:p>
            <a:pPr lvl="2">
              <a:defRPr/>
            </a:pPr>
            <a:r>
              <a:rPr lang="fr-FR" dirty="0" smtClean="0"/>
              <a:t>Jusque là, on avait l’habitude d’adapter à l’antibiogramme, et de ne rien changer si on ne documentais pas</a:t>
            </a:r>
          </a:p>
          <a:p>
            <a:pPr lvl="1">
              <a:defRPr/>
            </a:pPr>
            <a:r>
              <a:rPr lang="fr-FR" dirty="0" smtClean="0"/>
              <a:t>Voire désescalade stricte si bactériémie à pathogène sauvage et patient stable hospitalisé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Recommandations européennes 2011 </a:t>
            </a:r>
            <a:r>
              <a:rPr lang="fr-FR" sz="3600" dirty="0"/>
              <a:t>(ECIL4</a:t>
            </a:r>
            <a:r>
              <a:rPr lang="fr-FR" sz="3600" dirty="0" smtClean="0"/>
              <a:t>)</a:t>
            </a:r>
            <a:br>
              <a:rPr lang="fr-FR" sz="3600" dirty="0" smtClean="0"/>
            </a:br>
            <a:r>
              <a:rPr lang="fr-FR" dirty="0" smtClean="0"/>
              <a:t>2 stratégies à discuter</a:t>
            </a:r>
            <a:endParaRPr lang="fr-FR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148064" y="6043906"/>
            <a:ext cx="3208314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Averbuch</a:t>
            </a:r>
            <a:r>
              <a:rPr lang="fr-FR" dirty="0" smtClean="0"/>
              <a:t>. </a:t>
            </a:r>
            <a:r>
              <a:rPr lang="fr-FR" dirty="0" err="1"/>
              <a:t>Haematologica</a:t>
            </a:r>
            <a:r>
              <a:rPr lang="fr-FR" dirty="0"/>
              <a:t> </a:t>
            </a:r>
            <a:r>
              <a:rPr lang="fr-FR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589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600" dirty="0"/>
              <a:t>Recommandations européennes 2011 </a:t>
            </a:r>
            <a:r>
              <a:rPr lang="fr-FR" sz="3200" dirty="0"/>
              <a:t>(ECIL4)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>Molécules en probabiliste</a:t>
            </a:r>
          </a:p>
        </p:txBody>
      </p:sp>
      <p:sp>
        <p:nvSpPr>
          <p:cNvPr id="18841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788024" y="1989138"/>
            <a:ext cx="4355976" cy="4017962"/>
          </a:xfrm>
        </p:spPr>
        <p:txBody>
          <a:bodyPr/>
          <a:lstStyle/>
          <a:p>
            <a:r>
              <a:rPr lang="fr-FR" dirty="0" smtClean="0"/>
              <a:t>Anti G+ si </a:t>
            </a:r>
          </a:p>
          <a:p>
            <a:pPr lvl="1"/>
            <a:r>
              <a:rPr lang="fr-FR" dirty="0" err="1" smtClean="0"/>
              <a:t>Fdr</a:t>
            </a:r>
            <a:r>
              <a:rPr lang="fr-FR" dirty="0" smtClean="0"/>
              <a:t>: SS/CS/pneumonie, colonisation, ILC/PTM</a:t>
            </a:r>
          </a:p>
          <a:p>
            <a:r>
              <a:rPr lang="fr-FR" dirty="0" smtClean="0"/>
              <a:t>Aminoside si</a:t>
            </a:r>
          </a:p>
          <a:p>
            <a:pPr lvl="1"/>
            <a:r>
              <a:rPr lang="fr-FR" dirty="0" smtClean="0"/>
              <a:t>Sévère: choc – (pneumonie)</a:t>
            </a:r>
          </a:p>
          <a:p>
            <a:pPr lvl="1"/>
            <a:r>
              <a:rPr lang="fr-FR" dirty="0" smtClean="0"/>
              <a:t>Suspicion </a:t>
            </a:r>
            <a:r>
              <a:rPr lang="fr-FR" dirty="0" err="1" smtClean="0"/>
              <a:t>pyo</a:t>
            </a:r>
            <a:r>
              <a:rPr lang="fr-FR" dirty="0" smtClean="0"/>
              <a:t>, </a:t>
            </a:r>
            <a:r>
              <a:rPr lang="fr-FR" dirty="0" err="1" smtClean="0"/>
              <a:t>acineto</a:t>
            </a:r>
            <a:r>
              <a:rPr lang="fr-FR" dirty="0" smtClean="0"/>
              <a:t>…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half" idx="4294967295"/>
          </p:nvPr>
        </p:nvSpPr>
        <p:spPr>
          <a:xfrm>
            <a:off x="389384" y="1989138"/>
            <a:ext cx="4038600" cy="4017962"/>
          </a:xfrm>
        </p:spPr>
        <p:txBody>
          <a:bodyPr/>
          <a:lstStyle/>
          <a:p>
            <a:r>
              <a:rPr lang="fr-FR" dirty="0"/>
              <a:t>Stratégie d’escalade</a:t>
            </a:r>
          </a:p>
          <a:p>
            <a:pPr lvl="1"/>
            <a:r>
              <a:rPr lang="fr-FR" dirty="0"/>
              <a:t>Pas </a:t>
            </a:r>
            <a:r>
              <a:rPr lang="fr-FR" dirty="0" smtClean="0"/>
              <a:t>d’association</a:t>
            </a:r>
          </a:p>
          <a:p>
            <a:pPr lvl="2">
              <a:lnSpc>
                <a:spcPct val="80000"/>
              </a:lnSpc>
            </a:pPr>
            <a:r>
              <a:rPr lang="fr-FR" dirty="0"/>
              <a:t>Présentation simple</a:t>
            </a:r>
          </a:p>
          <a:p>
            <a:pPr lvl="2">
              <a:lnSpc>
                <a:spcPct val="80000"/>
              </a:lnSpc>
            </a:pPr>
            <a:r>
              <a:rPr lang="fr-FR" dirty="0"/>
              <a:t>Sans </a:t>
            </a:r>
            <a:r>
              <a:rPr lang="fr-FR" dirty="0" err="1"/>
              <a:t>FdR</a:t>
            </a:r>
            <a:r>
              <a:rPr lang="fr-FR" dirty="0"/>
              <a:t> BMR</a:t>
            </a:r>
          </a:p>
          <a:p>
            <a:pPr lvl="2">
              <a:lnSpc>
                <a:spcPct val="80000"/>
              </a:lnSpc>
            </a:pPr>
            <a:r>
              <a:rPr lang="fr-FR" dirty="0"/>
              <a:t>Centre avec peu de BMR sur 1</a:t>
            </a:r>
            <a:r>
              <a:rPr lang="fr-FR" baseline="30000" dirty="0"/>
              <a:t>er</a:t>
            </a:r>
            <a:r>
              <a:rPr lang="fr-FR" dirty="0"/>
              <a:t> </a:t>
            </a:r>
            <a:r>
              <a:rPr lang="fr-FR" dirty="0" smtClean="0"/>
              <a:t>épisode</a:t>
            </a:r>
            <a:endParaRPr lang="fr-FR" dirty="0"/>
          </a:p>
          <a:p>
            <a:r>
              <a:rPr lang="fr-FR" dirty="0"/>
              <a:t>Stratégie de désescalade</a:t>
            </a:r>
          </a:p>
          <a:p>
            <a:pPr lvl="1"/>
            <a:r>
              <a:rPr lang="fr-FR" dirty="0"/>
              <a:t>Carbapénème seul</a:t>
            </a:r>
          </a:p>
          <a:p>
            <a:pPr lvl="1"/>
            <a:r>
              <a:rPr lang="fr-FR" dirty="0"/>
              <a:t>BL anti </a:t>
            </a:r>
            <a:r>
              <a:rPr lang="fr-FR" dirty="0" err="1"/>
              <a:t>pyo</a:t>
            </a:r>
            <a:r>
              <a:rPr lang="fr-FR" dirty="0"/>
              <a:t> + AG ou FQ</a:t>
            </a:r>
          </a:p>
          <a:p>
            <a:pPr lvl="1"/>
            <a:r>
              <a:rPr lang="fr-FR" dirty="0"/>
              <a:t>Colistine + BL ou </a:t>
            </a:r>
            <a:r>
              <a:rPr lang="fr-FR" u="sng" dirty="0" err="1"/>
              <a:t>rifam</a:t>
            </a:r>
            <a:endParaRPr lang="fr-FR" u="sng" dirty="0"/>
          </a:p>
          <a:p>
            <a:endParaRPr lang="fr-FR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148064" y="6043906"/>
            <a:ext cx="3208314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Averbuch</a:t>
            </a:r>
            <a:r>
              <a:rPr lang="fr-FR" dirty="0" smtClean="0"/>
              <a:t>. </a:t>
            </a:r>
            <a:r>
              <a:rPr lang="fr-FR" dirty="0" err="1"/>
              <a:t>Haematologica</a:t>
            </a:r>
            <a:r>
              <a:rPr lang="fr-FR" dirty="0"/>
              <a:t> </a:t>
            </a:r>
            <a:r>
              <a:rPr lang="fr-FR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875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patient reste fébrile malgré 72h de pipéracilline – tazobactam</a:t>
            </a:r>
          </a:p>
          <a:p>
            <a:pPr lvl="1"/>
            <a:r>
              <a:rPr lang="fr-FR" dirty="0" smtClean="0"/>
              <a:t>Il n’y a pas de documentation</a:t>
            </a:r>
          </a:p>
          <a:p>
            <a:pPr lvl="1"/>
            <a:r>
              <a:rPr lang="fr-FR" dirty="0" smtClean="0"/>
              <a:t>Il n’a aucun signe de gravité</a:t>
            </a:r>
          </a:p>
          <a:p>
            <a:r>
              <a:rPr lang="fr-FR" dirty="0" smtClean="0"/>
              <a:t>Vous proposez:</a:t>
            </a:r>
          </a:p>
          <a:p>
            <a:pPr marL="879475" lvl="1" indent="-514350">
              <a:buFont typeface="+mj-lt"/>
              <a:buAutoNum type="alphaUcPeriod"/>
            </a:pPr>
            <a:r>
              <a:rPr lang="fr-FR" dirty="0"/>
              <a:t>De ne pas changer d’antibiotique</a:t>
            </a:r>
          </a:p>
          <a:p>
            <a:pPr marL="879475" lvl="1" indent="-514350">
              <a:buFont typeface="+mj-lt"/>
              <a:buAutoNum type="alphaUcPeriod"/>
            </a:pPr>
            <a:r>
              <a:rPr lang="fr-FR" dirty="0" smtClean="0"/>
              <a:t>D’escalader vers l’imipénème</a:t>
            </a:r>
          </a:p>
          <a:p>
            <a:pPr marL="879475" lvl="1" indent="-514350">
              <a:buFont typeface="+mj-lt"/>
              <a:buAutoNum type="alphaUcPeriod"/>
            </a:pPr>
            <a:r>
              <a:rPr lang="fr-FR" dirty="0" smtClean="0"/>
              <a:t>De rajouter de la </a:t>
            </a:r>
            <a:r>
              <a:rPr lang="fr-FR" dirty="0" err="1" smtClean="0"/>
              <a:t>daptomy</a:t>
            </a:r>
            <a:r>
              <a:rPr lang="fr-FR" dirty="0" err="1" smtClean="0"/>
              <a:t>cine</a:t>
            </a:r>
            <a:endParaRPr lang="fr-FR" dirty="0" smtClean="0"/>
          </a:p>
          <a:p>
            <a:pPr marL="879475" lvl="1" indent="-514350">
              <a:buFont typeface="+mj-lt"/>
              <a:buAutoNum type="alphaUcPeriod"/>
            </a:pPr>
            <a:r>
              <a:rPr lang="fr-FR" dirty="0" smtClean="0"/>
              <a:t>De changer pour le </a:t>
            </a:r>
            <a:r>
              <a:rPr lang="fr-FR" dirty="0" err="1" smtClean="0"/>
              <a:t>céfépime</a:t>
            </a:r>
            <a:endParaRPr lang="fr-FR" dirty="0" smtClean="0"/>
          </a:p>
          <a:p>
            <a:pPr marL="879475" lvl="1" indent="-514350">
              <a:buFont typeface="+mj-lt"/>
              <a:buAutoNum type="alphaUcPeriod"/>
            </a:pPr>
            <a:r>
              <a:rPr lang="fr-FR" dirty="0" smtClean="0"/>
              <a:t>De mettre un antifongique en probabiliste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/>
              <a:t>Question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5852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Espace réservé du contenu 6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dirty="0" smtClean="0"/>
              <a:t>Pathogène = adaptation</a:t>
            </a:r>
          </a:p>
          <a:p>
            <a:r>
              <a:rPr lang="fr-FR" dirty="0" smtClean="0"/>
              <a:t>Prélèvements stériles</a:t>
            </a:r>
          </a:p>
          <a:p>
            <a:pPr lvl="1"/>
            <a:r>
              <a:rPr lang="fr-FR" dirty="0" smtClean="0"/>
              <a:t>Apyrexie stable: arrêt ATB &gt;72h si apyrexie &gt; 48h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Fébrile stable: </a:t>
            </a:r>
          </a:p>
          <a:p>
            <a:pPr lvl="2"/>
            <a:r>
              <a:rPr lang="fr-FR" dirty="0" smtClean="0"/>
              <a:t>Continuer ATB et recherches diagnostiques</a:t>
            </a:r>
          </a:p>
          <a:p>
            <a:pPr lvl="2"/>
            <a:r>
              <a:rPr lang="fr-FR" b="1" dirty="0" smtClean="0">
                <a:solidFill>
                  <a:srgbClr val="FF0000"/>
                </a:solidFill>
              </a:rPr>
              <a:t>Une fièvre persistante seule ne justifie pas une escalade</a:t>
            </a:r>
          </a:p>
          <a:p>
            <a:pPr lvl="1"/>
            <a:r>
              <a:rPr lang="fr-FR" dirty="0" smtClean="0"/>
              <a:t>Aggravation</a:t>
            </a:r>
          </a:p>
          <a:p>
            <a:pPr lvl="2"/>
            <a:r>
              <a:rPr lang="fr-FR" dirty="0" smtClean="0"/>
              <a:t>Diagnostic (</a:t>
            </a:r>
            <a:r>
              <a:rPr lang="fr-FR" dirty="0" err="1" smtClean="0"/>
              <a:t>hémocs</a:t>
            </a:r>
            <a:r>
              <a:rPr lang="fr-FR" dirty="0" smtClean="0"/>
              <a:t>, marqueurs fongiques, scan </a:t>
            </a:r>
            <a:r>
              <a:rPr lang="fr-FR" dirty="0" err="1" smtClean="0"/>
              <a:t>tho</a:t>
            </a:r>
            <a:r>
              <a:rPr lang="fr-FR" dirty="0" smtClean="0"/>
              <a:t>….)</a:t>
            </a:r>
          </a:p>
          <a:p>
            <a:pPr lvl="2"/>
            <a:r>
              <a:rPr lang="fr-FR" dirty="0" smtClean="0"/>
              <a:t>Envisager changement/élargissement selon ATCD/contexte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Recommandations européennes 2011 </a:t>
            </a:r>
            <a:r>
              <a:rPr lang="fr-FR" sz="3600" dirty="0"/>
              <a:t>(ECIL4)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Si escalade: évaluation à 24-72h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148064" y="6043906"/>
            <a:ext cx="3208314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Averbuch</a:t>
            </a:r>
            <a:r>
              <a:rPr lang="fr-FR" dirty="0" smtClean="0"/>
              <a:t>. </a:t>
            </a:r>
            <a:r>
              <a:rPr lang="fr-FR" dirty="0" err="1"/>
              <a:t>Haematologica</a:t>
            </a:r>
            <a:r>
              <a:rPr lang="fr-FR" dirty="0"/>
              <a:t> </a:t>
            </a:r>
            <a:r>
              <a:rPr lang="fr-FR" dirty="0" smtClean="0"/>
              <a:t>2013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 dirty="0" smtClean="0"/>
              <a:t>Pathogène = adaptation</a:t>
            </a:r>
          </a:p>
          <a:p>
            <a:pPr>
              <a:defRPr/>
            </a:pPr>
            <a:r>
              <a:rPr lang="fr-FR" dirty="0" err="1" smtClean="0"/>
              <a:t>Prel</a:t>
            </a:r>
            <a:r>
              <a:rPr lang="fr-FR" dirty="0" smtClean="0"/>
              <a:t> stériles</a:t>
            </a:r>
          </a:p>
          <a:p>
            <a:pPr lvl="1">
              <a:defRPr/>
            </a:pPr>
            <a:r>
              <a:rPr lang="fr-FR" b="1" dirty="0" smtClean="0">
                <a:solidFill>
                  <a:srgbClr val="FF0000"/>
                </a:solidFill>
              </a:rPr>
              <a:t>Apyrexie stable: </a:t>
            </a:r>
          </a:p>
          <a:p>
            <a:pPr lvl="2">
              <a:defRPr/>
            </a:pPr>
            <a:r>
              <a:rPr lang="fr-FR" b="1" dirty="0" smtClean="0">
                <a:solidFill>
                  <a:srgbClr val="FF0000"/>
                </a:solidFill>
              </a:rPr>
              <a:t>Désescalade vers spectre plus étroit / arrêt association</a:t>
            </a:r>
          </a:p>
          <a:p>
            <a:pPr lvl="2">
              <a:defRPr/>
            </a:pPr>
            <a:r>
              <a:rPr lang="fr-FR" dirty="0" smtClean="0"/>
              <a:t>Arrêt ATB &gt;72h si apyrexie &gt; 48h</a:t>
            </a:r>
          </a:p>
          <a:p>
            <a:pPr lvl="1">
              <a:defRPr/>
            </a:pPr>
            <a:r>
              <a:rPr lang="fr-FR" dirty="0" smtClean="0"/>
              <a:t>Apyrexie et initialement sévère (choc/pneumonie)  </a:t>
            </a:r>
          </a:p>
          <a:p>
            <a:pPr lvl="2">
              <a:defRPr/>
            </a:pPr>
            <a:r>
              <a:rPr lang="fr-FR" dirty="0" smtClean="0"/>
              <a:t>continuer même ATB</a:t>
            </a:r>
          </a:p>
          <a:p>
            <a:pPr lvl="1">
              <a:defRPr/>
            </a:pPr>
            <a:r>
              <a:rPr lang="fr-FR" b="1" dirty="0" smtClean="0">
                <a:solidFill>
                  <a:srgbClr val="FF0000"/>
                </a:solidFill>
              </a:rPr>
              <a:t>Fébrile stable</a:t>
            </a:r>
          </a:p>
          <a:p>
            <a:pPr lvl="2">
              <a:defRPr/>
            </a:pPr>
            <a:r>
              <a:rPr lang="fr-FR" b="1" dirty="0" smtClean="0">
                <a:solidFill>
                  <a:srgbClr val="FF0000"/>
                </a:solidFill>
              </a:rPr>
              <a:t>Soit continuer, soit désescalader</a:t>
            </a:r>
          </a:p>
          <a:p>
            <a:pPr lvl="2">
              <a:defRPr/>
            </a:pPr>
            <a:r>
              <a:rPr lang="fr-FR" dirty="0" smtClean="0"/>
              <a:t>Diagnostic (HC, GM, TDM….)</a:t>
            </a:r>
          </a:p>
          <a:p>
            <a:pPr lvl="1">
              <a:defRPr/>
            </a:pPr>
            <a:r>
              <a:rPr lang="fr-FR" dirty="0" smtClean="0"/>
              <a:t>Aggravation</a:t>
            </a:r>
          </a:p>
          <a:p>
            <a:pPr lvl="2">
              <a:defRPr/>
            </a:pPr>
            <a:r>
              <a:rPr lang="fr-FR" dirty="0" smtClean="0"/>
              <a:t>Diagnostic: penser </a:t>
            </a:r>
            <a:r>
              <a:rPr lang="fr-FR" dirty="0" err="1" smtClean="0"/>
              <a:t>fungi</a:t>
            </a:r>
            <a:r>
              <a:rPr lang="fr-FR" dirty="0" smtClean="0"/>
              <a:t>/virus</a:t>
            </a:r>
          </a:p>
          <a:p>
            <a:pPr lvl="2">
              <a:defRPr/>
            </a:pPr>
            <a:r>
              <a:rPr lang="fr-FR" dirty="0" smtClean="0"/>
              <a:t>Discuter BGN ultra R ?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Recommandations européennes 2011 </a:t>
            </a:r>
            <a:r>
              <a:rPr lang="fr-FR" sz="3600" dirty="0"/>
              <a:t>(ECIL4)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Si désescalade: évaluation à 24-72h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148064" y="6043906"/>
            <a:ext cx="3208314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Averbuch</a:t>
            </a:r>
            <a:r>
              <a:rPr lang="fr-FR" dirty="0" smtClean="0"/>
              <a:t>. </a:t>
            </a:r>
            <a:r>
              <a:rPr lang="fr-FR" dirty="0" err="1"/>
              <a:t>Haematologica</a:t>
            </a:r>
            <a:r>
              <a:rPr lang="fr-FR" dirty="0"/>
              <a:t> </a:t>
            </a:r>
            <a:r>
              <a:rPr lang="fr-FR" dirty="0" smtClean="0"/>
              <a:t>2013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dirty="0"/>
              <a:t>Sur le plan thérapeutique</a:t>
            </a:r>
          </a:p>
          <a:p>
            <a:pPr lvl="1"/>
            <a:r>
              <a:rPr lang="fr-FR" dirty="0"/>
              <a:t>Adaptation si </a:t>
            </a:r>
            <a:r>
              <a:rPr lang="fr-FR" dirty="0" smtClean="0"/>
              <a:t>documentation</a:t>
            </a:r>
            <a:endParaRPr lang="fr-FR" dirty="0"/>
          </a:p>
          <a:p>
            <a:pPr lvl="1"/>
            <a:r>
              <a:rPr lang="fr-FR" dirty="0"/>
              <a:t>Pas d’escalade ATB si patient stable</a:t>
            </a:r>
          </a:p>
          <a:p>
            <a:pPr lvl="1"/>
            <a:r>
              <a:rPr lang="fr-FR" dirty="0"/>
              <a:t>Discuter traitement antifongique probabiliste</a:t>
            </a:r>
          </a:p>
          <a:p>
            <a:r>
              <a:rPr lang="fr-FR" dirty="0" smtClean="0"/>
              <a:t>Réexaminer et </a:t>
            </a:r>
            <a:r>
              <a:rPr lang="fr-FR" dirty="0" err="1" smtClean="0"/>
              <a:t>reprélever</a:t>
            </a:r>
            <a:r>
              <a:rPr lang="fr-FR" dirty="0" smtClean="0"/>
              <a:t> le patient</a:t>
            </a:r>
          </a:p>
          <a:p>
            <a:r>
              <a:rPr lang="fr-FR" dirty="0" smtClean="0"/>
              <a:t>Rechercher infection fongique, foyer profond</a:t>
            </a:r>
          </a:p>
          <a:p>
            <a:pPr lvl="1"/>
            <a:r>
              <a:rPr lang="fr-FR" dirty="0" smtClean="0"/>
              <a:t>Ag aspergillaire, TDM thoracique, +/- LBA</a:t>
            </a:r>
          </a:p>
          <a:p>
            <a:pPr lvl="1"/>
            <a:r>
              <a:rPr lang="fr-FR" dirty="0" smtClean="0"/>
              <a:t>Imagerie abdominopelvienne, ETT (EI), doppler veineux (cathéter)</a:t>
            </a:r>
          </a:p>
        </p:txBody>
      </p:sp>
      <p:sp>
        <p:nvSpPr>
          <p:cNvPr id="409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smtClean="0"/>
              <a:t>CAT si patient toujours fébrile à 48-72h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643439" y="6043613"/>
            <a:ext cx="3240930" cy="338554"/>
          </a:xfrm>
          <a:prstGeom prst="rect">
            <a:avLst/>
          </a:prstGeom>
          <a:solidFill>
            <a:srgbClr val="66FF33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 err="1" smtClean="0">
                <a:ea typeface="MS PGothic" pitchFamily="34" charset="-128"/>
              </a:rPr>
              <a:t>Averbuch</a:t>
            </a:r>
            <a:r>
              <a:rPr lang="fr-FR" sz="1600" b="1" dirty="0" smtClean="0">
                <a:ea typeface="MS PGothic" pitchFamily="34" charset="-128"/>
              </a:rPr>
              <a:t> </a:t>
            </a:r>
            <a:r>
              <a:rPr lang="fr-FR" sz="1600" b="1" dirty="0" err="1">
                <a:ea typeface="MS PGothic" pitchFamily="34" charset="-128"/>
              </a:rPr>
              <a:t>Haematologica</a:t>
            </a:r>
            <a:r>
              <a:rPr lang="fr-FR" sz="1600" b="1" dirty="0">
                <a:ea typeface="MS PGothic" pitchFamily="34" charset="-128"/>
              </a:rPr>
              <a:t> </a:t>
            </a:r>
            <a:r>
              <a:rPr lang="fr-FR" sz="1600" b="1" dirty="0" smtClean="0">
                <a:ea typeface="MS PGothic" pitchFamily="34" charset="-128"/>
              </a:rPr>
              <a:t>2013</a:t>
            </a:r>
            <a:endParaRPr lang="en-US" sz="1600" b="1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45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Fréquence épisodes fébriles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Estimation hospitalisations / NF à partir du PMSI</a:t>
            </a:r>
          </a:p>
          <a:p>
            <a:pPr lvl="1"/>
            <a:r>
              <a:rPr lang="fr-FR" sz="2000" dirty="0"/>
              <a:t>Hospitalisation pour NF dans les 30j après chimio en 2010/11</a:t>
            </a:r>
          </a:p>
          <a:p>
            <a:pPr lvl="1"/>
            <a:r>
              <a:rPr lang="fr-FR" sz="2000" dirty="0"/>
              <a:t>10229 admissions pour NF (Incidence = 7,4%) dont 80% d’épisode unique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56176" y="1556792"/>
            <a:ext cx="268535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/>
              <a:t>Freyer</a:t>
            </a:r>
            <a:r>
              <a:rPr lang="fr-FR" dirty="0"/>
              <a:t> Bull Cancer 2016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4499992" cy="272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496850"/>
              </p:ext>
            </p:extLst>
          </p:nvPr>
        </p:nvGraphicFramePr>
        <p:xfrm>
          <a:off x="179512" y="3717032"/>
          <a:ext cx="4572000" cy="2667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41777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Aspergillose </a:t>
            </a:r>
          </a:p>
          <a:p>
            <a:pPr lvl="1"/>
            <a:r>
              <a:rPr lang="fr-FR" dirty="0" smtClean="0"/>
              <a:t>Induction de LAM</a:t>
            </a:r>
          </a:p>
          <a:p>
            <a:pPr lvl="1"/>
            <a:r>
              <a:rPr lang="fr-FR" dirty="0" smtClean="0"/>
              <a:t>Importance connaitre taux sérique si prophylaxie </a:t>
            </a:r>
            <a:r>
              <a:rPr lang="fr-FR" dirty="0" err="1" smtClean="0"/>
              <a:t>azolé</a:t>
            </a:r>
            <a:endParaRPr lang="fr-FR" dirty="0" smtClean="0"/>
          </a:p>
          <a:p>
            <a:r>
              <a:rPr lang="fr-FR" dirty="0" smtClean="0"/>
              <a:t>CMV et Pneumocystose</a:t>
            </a:r>
          </a:p>
          <a:p>
            <a:pPr lvl="1"/>
            <a:r>
              <a:rPr lang="fr-FR" dirty="0" smtClean="0"/>
              <a:t>Hémopathies lymphoïdes, anti CD20</a:t>
            </a:r>
          </a:p>
          <a:p>
            <a:r>
              <a:rPr lang="fr-FR" dirty="0" smtClean="0"/>
              <a:t>KT/peau</a:t>
            </a:r>
          </a:p>
          <a:p>
            <a:pPr lvl="1"/>
            <a:r>
              <a:rPr lang="fr-FR" dirty="0" smtClean="0"/>
              <a:t>CG+</a:t>
            </a:r>
          </a:p>
          <a:p>
            <a:r>
              <a:rPr lang="fr-FR" dirty="0" smtClean="0"/>
              <a:t>Digestif</a:t>
            </a:r>
          </a:p>
          <a:p>
            <a:pPr lvl="1"/>
            <a:r>
              <a:rPr lang="fr-FR" dirty="0" smtClean="0"/>
              <a:t>ICD</a:t>
            </a: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Risque à évaluer selon hémopathie sous jacente et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25757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Espace réservé du contenu 6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Arret ATB probabiliste à ≥ 72h</a:t>
            </a:r>
          </a:p>
          <a:p>
            <a:pPr lvl="1"/>
            <a:r>
              <a:rPr lang="fr-FR" smtClean="0"/>
              <a:t>Si apyrexie  ≥  48h et stable</a:t>
            </a:r>
          </a:p>
          <a:p>
            <a:pPr lvl="2"/>
            <a:r>
              <a:rPr lang="fr-FR" smtClean="0"/>
              <a:t>Quelque soit profondeur et durée de neutropénie</a:t>
            </a:r>
          </a:p>
          <a:p>
            <a:r>
              <a:rPr lang="fr-FR" smtClean="0"/>
              <a:t>Si infection documentée (microbio ou clinique)</a:t>
            </a:r>
          </a:p>
          <a:p>
            <a:pPr lvl="1"/>
            <a:r>
              <a:rPr lang="fr-FR" smtClean="0"/>
              <a:t>Jusqu’à éradication microbiologique (i.e., contrôle HC)</a:t>
            </a:r>
          </a:p>
          <a:p>
            <a:pPr lvl="1"/>
            <a:r>
              <a:rPr lang="fr-FR" smtClean="0"/>
              <a:t>Jusqu’à résolution de tous les signes d’infection</a:t>
            </a:r>
          </a:p>
          <a:p>
            <a:pPr lvl="1"/>
            <a:r>
              <a:rPr lang="fr-FR" smtClean="0"/>
              <a:t>Au moins 7 jours dont 4 d’apyrexie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Recommandations européennes 2011 </a:t>
            </a:r>
            <a:r>
              <a:rPr lang="fr-FR" sz="3600" dirty="0"/>
              <a:t>(ECIL4)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Durées de traitement</a:t>
            </a:r>
            <a:endParaRPr lang="fr-FR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148064" y="6043906"/>
            <a:ext cx="3208314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Averbuch</a:t>
            </a:r>
            <a:r>
              <a:rPr lang="fr-FR" dirty="0" smtClean="0"/>
              <a:t>. </a:t>
            </a:r>
            <a:r>
              <a:rPr lang="fr-FR" dirty="0" err="1"/>
              <a:t>Haematologica</a:t>
            </a:r>
            <a:r>
              <a:rPr lang="fr-FR" dirty="0"/>
              <a:t> </a:t>
            </a:r>
            <a:r>
              <a:rPr lang="fr-FR" dirty="0" smtClean="0"/>
              <a:t>2013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NF: Bêta lactamine anti </a:t>
            </a:r>
            <a:r>
              <a:rPr lang="fr-FR" dirty="0" err="1" smtClean="0"/>
              <a:t>pyo</a:t>
            </a:r>
            <a:r>
              <a:rPr lang="fr-FR" dirty="0" smtClean="0"/>
              <a:t> active contre les CG+</a:t>
            </a:r>
          </a:p>
          <a:p>
            <a:pPr lvl="1"/>
            <a:r>
              <a:rPr lang="fr-FR" dirty="0" smtClean="0"/>
              <a:t>Association à aminoside controversée</a:t>
            </a:r>
          </a:p>
          <a:p>
            <a:r>
              <a:rPr lang="fr-FR" dirty="0" smtClean="0"/>
              <a:t>Si forme sévère</a:t>
            </a:r>
          </a:p>
          <a:p>
            <a:pPr lvl="1"/>
            <a:r>
              <a:rPr lang="fr-FR" dirty="0" smtClean="0"/>
              <a:t>Association initiale B-lactamine anti </a:t>
            </a:r>
            <a:r>
              <a:rPr lang="fr-FR" dirty="0" err="1" smtClean="0"/>
              <a:t>pyo</a:t>
            </a:r>
            <a:r>
              <a:rPr lang="fr-FR" dirty="0" smtClean="0"/>
              <a:t> + aminoside</a:t>
            </a:r>
          </a:p>
          <a:p>
            <a:pPr lvl="2"/>
            <a:r>
              <a:rPr lang="fr-FR" dirty="0" smtClean="0"/>
              <a:t>Expert </a:t>
            </a:r>
            <a:r>
              <a:rPr lang="fr-FR" dirty="0"/>
              <a:t>opinion, </a:t>
            </a:r>
            <a:r>
              <a:rPr lang="fr-FR" dirty="0" err="1"/>
              <a:t>weak</a:t>
            </a:r>
            <a:r>
              <a:rPr lang="fr-FR" dirty="0"/>
              <a:t> </a:t>
            </a:r>
            <a:r>
              <a:rPr lang="fr-FR" dirty="0" smtClean="0"/>
              <a:t>agreement</a:t>
            </a:r>
          </a:p>
          <a:p>
            <a:r>
              <a:rPr lang="fr-FR" dirty="0" smtClean="0"/>
              <a:t>Désescalade</a:t>
            </a:r>
          </a:p>
          <a:p>
            <a:pPr lvl="1"/>
            <a:r>
              <a:rPr lang="fr-FR" dirty="0" smtClean="0"/>
              <a:t>Pathogène sensible spectre plus étroit</a:t>
            </a:r>
          </a:p>
          <a:p>
            <a:pPr lvl="2"/>
            <a:r>
              <a:rPr lang="fr-FR" dirty="0"/>
              <a:t>Expert opinion, </a:t>
            </a:r>
            <a:r>
              <a:rPr lang="fr-FR" dirty="0" err="1" smtClean="0"/>
              <a:t>strong</a:t>
            </a:r>
            <a:r>
              <a:rPr lang="fr-FR" dirty="0" smtClean="0"/>
              <a:t> agreement</a:t>
            </a:r>
            <a:endParaRPr lang="fr-FR" dirty="0"/>
          </a:p>
          <a:p>
            <a:pPr lvl="1"/>
            <a:r>
              <a:rPr lang="fr-FR" dirty="0" smtClean="0"/>
              <a:t>Pas de documentation et stable cliniquement</a:t>
            </a:r>
          </a:p>
          <a:p>
            <a:pPr lvl="2"/>
            <a:r>
              <a:rPr lang="fr-FR" dirty="0"/>
              <a:t>Expert opinion, </a:t>
            </a:r>
            <a:r>
              <a:rPr lang="fr-FR" dirty="0" err="1"/>
              <a:t>weak</a:t>
            </a:r>
            <a:r>
              <a:rPr lang="fr-FR" dirty="0"/>
              <a:t> </a:t>
            </a:r>
            <a:r>
              <a:rPr lang="fr-FR" dirty="0" smtClean="0"/>
              <a:t>agreement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France: </a:t>
            </a:r>
            <a:r>
              <a:rPr lang="fr-FR" dirty="0"/>
              <a:t>RFE </a:t>
            </a:r>
            <a:r>
              <a:rPr lang="fr-FR" dirty="0" smtClean="0"/>
              <a:t>prise </a:t>
            </a:r>
            <a:r>
              <a:rPr lang="fr-FR" dirty="0"/>
              <a:t>en charge du neutropénique en réanimation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732240" y="6023033"/>
            <a:ext cx="1954446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/>
              <a:t>Schnell</a:t>
            </a:r>
            <a:r>
              <a:rPr lang="fr-FR" dirty="0" smtClean="0"/>
              <a:t> AIC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41449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altLang="ja-JP" dirty="0" smtClean="0"/>
              <a:t>Allergies croisées peu fréquentes</a:t>
            </a:r>
          </a:p>
          <a:p>
            <a:pPr lvl="2"/>
            <a:r>
              <a:rPr lang="fr-FR" altLang="fr-FR" dirty="0" smtClean="0"/>
              <a:t>~2% </a:t>
            </a:r>
            <a:r>
              <a:rPr lang="fr-FR" altLang="ja-JP" dirty="0" err="1" smtClean="0"/>
              <a:t>Péni</a:t>
            </a:r>
            <a:r>
              <a:rPr lang="fr-FR" altLang="ja-JP" dirty="0" smtClean="0"/>
              <a:t> =&gt; Céphalosporines</a:t>
            </a:r>
          </a:p>
          <a:p>
            <a:pPr lvl="2"/>
            <a:r>
              <a:rPr lang="fr-FR" altLang="fr-FR" dirty="0" smtClean="0"/>
              <a:t>~1 %</a:t>
            </a:r>
            <a:r>
              <a:rPr lang="fr-FR" altLang="ja-JP" dirty="0" smtClean="0"/>
              <a:t> </a:t>
            </a:r>
            <a:r>
              <a:rPr lang="fr-FR" altLang="ja-JP" dirty="0" err="1" smtClean="0"/>
              <a:t>Péni</a:t>
            </a:r>
            <a:r>
              <a:rPr lang="fr-FR" altLang="ja-JP" dirty="0" smtClean="0"/>
              <a:t> =&gt; Carbapénèmes</a:t>
            </a:r>
          </a:p>
          <a:p>
            <a:pPr lvl="2"/>
            <a:r>
              <a:rPr lang="fr-FR" altLang="ja-JP" dirty="0" smtClean="0"/>
              <a:t>Mais ~25% Céphalosporines =&gt; </a:t>
            </a:r>
            <a:r>
              <a:rPr lang="fr-FR" altLang="ja-JP" dirty="0" err="1" smtClean="0"/>
              <a:t>Péni</a:t>
            </a:r>
            <a:r>
              <a:rPr lang="fr-FR" altLang="ja-JP" dirty="0" smtClean="0"/>
              <a:t> </a:t>
            </a:r>
          </a:p>
          <a:p>
            <a:r>
              <a:rPr lang="fr-FR" altLang="fr-FR" dirty="0" smtClean="0"/>
              <a:t>Si allergie non sévère pénicilline</a:t>
            </a:r>
          </a:p>
          <a:p>
            <a:pPr lvl="2"/>
            <a:r>
              <a:rPr lang="fr-FR" altLang="fr-FR" dirty="0" smtClean="0"/>
              <a:t>Autres sous classes possibles</a:t>
            </a:r>
          </a:p>
          <a:p>
            <a:r>
              <a:rPr lang="fr-FR" altLang="fr-FR" dirty="0" smtClean="0"/>
              <a:t>Si allergie sévère (choc </a:t>
            </a:r>
            <a:r>
              <a:rPr lang="fr-FR" altLang="fr-FR" dirty="0" smtClean="0"/>
              <a:t>ana/</a:t>
            </a:r>
            <a:r>
              <a:rPr lang="fr-FR" altLang="fr-FR" dirty="0" err="1" smtClean="0"/>
              <a:t>quincke</a:t>
            </a:r>
            <a:r>
              <a:rPr lang="fr-FR" altLang="fr-FR" dirty="0" smtClean="0"/>
              <a:t>/TEN/DRESS)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	</a:t>
            </a:r>
            <a:r>
              <a:rPr lang="fr-FR" altLang="fr-FR" dirty="0" err="1" smtClean="0"/>
              <a:t>Azactam</a:t>
            </a:r>
            <a:r>
              <a:rPr lang="fr-FR" altLang="fr-FR" dirty="0" smtClean="0"/>
              <a:t> + Aminoside + </a:t>
            </a:r>
            <a:r>
              <a:rPr lang="fr-FR" altLang="fr-FR" dirty="0" err="1" smtClean="0"/>
              <a:t>Daptomycine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	Quinolone + Aminoside + </a:t>
            </a:r>
            <a:r>
              <a:rPr lang="fr-FR" altLang="fr-FR" dirty="0" err="1"/>
              <a:t>Daptomycine</a:t>
            </a:r>
            <a:endParaRPr lang="fr-FR" altLang="fr-FR" dirty="0" smtClean="0"/>
          </a:p>
          <a:p>
            <a:r>
              <a:rPr lang="fr-FR" altLang="fr-FR" dirty="0" smtClean="0"/>
              <a:t>IDSA allergie vraie (A2):</a:t>
            </a:r>
          </a:p>
          <a:p>
            <a:pPr lvl="1"/>
            <a:r>
              <a:rPr lang="fr-FR" altLang="fr-FR" dirty="0" smtClean="0"/>
              <a:t>- Clindamycine + Ciprofloxacine ou </a:t>
            </a:r>
            <a:r>
              <a:rPr lang="fr-FR" altLang="fr-FR" dirty="0" err="1" smtClean="0"/>
              <a:t>Aztréonam</a:t>
            </a:r>
            <a:r>
              <a:rPr lang="fr-FR" altLang="fr-FR" dirty="0" smtClean="0"/>
              <a:t> + Vancomycine</a:t>
            </a:r>
          </a:p>
          <a:p>
            <a:endParaRPr lang="fr-FR" dirty="0"/>
          </a:p>
        </p:txBody>
      </p:sp>
      <p:sp>
        <p:nvSpPr>
          <p:cNvPr id="399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Allergie bêta-</a:t>
            </a:r>
            <a:r>
              <a:rPr lang="fr-FR" altLang="fr-FR" dirty="0" err="1" smtClean="0"/>
              <a:t>lactamines</a:t>
            </a:r>
            <a:endParaRPr lang="fr-FR" alt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5796136" y="2269592"/>
            <a:ext cx="324960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Comte</a:t>
            </a: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 </a:t>
            </a:r>
            <a:r>
              <a:rPr lang="fr-FR" dirty="0" err="1">
                <a:solidFill>
                  <a:schemeClr val="tx1"/>
                </a:solidFill>
                <a:latin typeface="Arial" charset="0"/>
                <a:cs typeface="Arial" charset="0"/>
              </a:rPr>
              <a:t>Rev</a:t>
            </a: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 Med Suisse </a:t>
            </a:r>
            <a:r>
              <a:rPr lang="fr-F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2012</a:t>
            </a:r>
            <a:endParaRPr lang="fr-FR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Adaptation locale des recommandations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Doit-on tenir compte de la résistance aux ATB en empirique?</a:t>
            </a:r>
          </a:p>
        </p:txBody>
      </p:sp>
    </p:spTree>
    <p:extLst>
      <p:ext uri="{BB962C8B-B14F-4D97-AF65-F5344CB8AC3E}">
        <p14:creationId xmlns:p14="http://schemas.microsoft.com/office/powerpoint/2010/main" val="38737817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54" y="3981644"/>
            <a:ext cx="2505902" cy="225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24" y="1890218"/>
            <a:ext cx="1844581" cy="17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7" y="4008009"/>
            <a:ext cx="2139585" cy="190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14761"/>
            <a:ext cx="2864736" cy="272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29" y="1866082"/>
            <a:ext cx="2656706" cy="216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093" y="3717032"/>
            <a:ext cx="1687513" cy="371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7,2%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2010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0" y="5649775"/>
            <a:ext cx="1456146" cy="3715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9,5%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2020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fr-FR" sz="3800" b="1">
              <a:latin typeface="+mj-lt"/>
              <a:ea typeface="+mj-ea"/>
              <a:cs typeface="+mj-cs"/>
            </a:endParaRPr>
          </a:p>
        </p:txBody>
      </p:sp>
      <p:sp>
        <p:nvSpPr>
          <p:cNvPr id="366600" name="Titre 17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dirty="0" smtClean="0"/>
              <a:t>Résistances en 2020: infections invasives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782885" y="3927059"/>
            <a:ext cx="1687513" cy="3715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17,5% en 2010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754064" y="6435928"/>
            <a:ext cx="1626064" cy="3715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15,9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% 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2020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2957" y="1592999"/>
            <a:ext cx="2146686" cy="4154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fr-F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fr-F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aux C3G</a:t>
            </a:r>
            <a:endParaRPr lang="fr-FR" sz="1800" dirty="0"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92280" y="1409545"/>
            <a:ext cx="2047969" cy="4154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fr-FR" sz="2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I/R aux FQ</a:t>
            </a:r>
            <a:endParaRPr lang="fr-FR" sz="1800">
              <a:latin typeface="Calibri" panose="020F0502020204030204" pitchFamily="34" charset="0"/>
            </a:endParaRPr>
          </a:p>
        </p:txBody>
      </p:sp>
      <p:sp>
        <p:nvSpPr>
          <p:cNvPr id="2" name="AutoShape 2" descr="data:image/png;base64,iVBORw0KGgoAAAANSUhEUgAAAZIAAAECCAYAAADU5FG5AAAJHElEQVR4Xu3VsQ0AAAjDMPr/0xyR1exdLKTsHAECBAgQCAILW1MCBAgQIHBC4gk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g/PUwEDi5BWK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data:image/png;base64,iVBORw0KGgoAAAANSUhEUgAAAZIAAAECCAYAAADU5FG5AAAJHElEQVR4Xu3VsQ0AAAjDMPr/0xyR1exdLKTsHAECBAgQCAILW1MCBAgQIHBC4gk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g/PUwEDi5BWK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data:image/png;base64,iVBORw0KGgoAAAANSUhEUgAAAyQAAAH0CAYAAADMq+kCAAAfWklEQVR4Xu3XMQ0AAAzDsJU/6cHI4xGoZO3JzhEgQIAAAQIECBAgQCASWLRrlgABAgQIECBAgAABAidIPAE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PArWAH16zbWY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081873" y="5927083"/>
            <a:ext cx="1172801" cy="8331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Fr: </a:t>
            </a: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0,5%</a:t>
            </a:r>
            <a:endParaRPr lang="fr-FR" sz="16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I:29,5%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Gr</a:t>
            </a:r>
            <a:r>
              <a:rPr lang="fr-FR" sz="16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: </a:t>
            </a: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66,3%</a:t>
            </a:r>
            <a:endParaRPr lang="fr-FR" sz="16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371796" y="3589571"/>
            <a:ext cx="2422634" cy="3759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800" dirty="0">
                <a:latin typeface="Calibri" panose="020F0502020204030204" pitchFamily="34" charset="0"/>
              </a:rPr>
              <a:t>KP carbapénèmes </a:t>
            </a:r>
            <a:r>
              <a:rPr lang="fr-FR" sz="1800" dirty="0" smtClean="0">
                <a:latin typeface="Calibri" pitchFamily="34" charset="0"/>
              </a:rPr>
              <a:t>R</a:t>
            </a:r>
            <a:endParaRPr lang="fr-FR" sz="1800" dirty="0"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5461" y="1499036"/>
            <a:ext cx="1738168" cy="4154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SARM: </a:t>
            </a:r>
            <a:r>
              <a:rPr lang="fr-FR" sz="2100" dirty="0" smtClean="0">
                <a:latin typeface="Calibri" panose="020F0502020204030204" pitchFamily="34" charset="0"/>
              </a:rPr>
              <a:t>12,1%</a:t>
            </a:r>
            <a:endParaRPr lang="fr-FR" sz="1800" dirty="0"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27838" y="1499113"/>
            <a:ext cx="1426836" cy="4154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PRP 2,7%</a:t>
            </a:r>
            <a:endParaRPr lang="fr-FR" sz="1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" y="2006916"/>
            <a:ext cx="2246795" cy="177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56" y="2136251"/>
            <a:ext cx="1576273" cy="135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6" y="5946816"/>
            <a:ext cx="1881087" cy="88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2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Adapter à la situation locale: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402832" cy="3951288"/>
          </a:xfrm>
        </p:spPr>
        <p:txBody>
          <a:bodyPr/>
          <a:lstStyle/>
          <a:p>
            <a:r>
              <a:rPr lang="fr-FR" i="1" dirty="0" smtClean="0"/>
              <a:t>E. coli</a:t>
            </a:r>
            <a:r>
              <a:rPr lang="fr-FR" dirty="0" smtClean="0"/>
              <a:t> I/R C3G: 12%</a:t>
            </a:r>
          </a:p>
          <a:p>
            <a:r>
              <a:rPr lang="fr-FR" i="1" dirty="0"/>
              <a:t>E. coli</a:t>
            </a:r>
            <a:r>
              <a:rPr lang="fr-FR" dirty="0"/>
              <a:t> I/R </a:t>
            </a:r>
            <a:r>
              <a:rPr lang="fr-FR" dirty="0" smtClean="0"/>
              <a:t>FQ: 21%</a:t>
            </a:r>
          </a:p>
          <a:p>
            <a:r>
              <a:rPr lang="fr-FR" i="1" dirty="0" smtClean="0"/>
              <a:t>P. aeruginosa</a:t>
            </a:r>
            <a:r>
              <a:rPr lang="fr-FR" dirty="0" smtClean="0"/>
              <a:t> </a:t>
            </a:r>
            <a:r>
              <a:rPr lang="fr-FR" dirty="0" err="1" smtClean="0"/>
              <a:t>carba</a:t>
            </a:r>
            <a:r>
              <a:rPr lang="fr-FR" dirty="0" smtClean="0"/>
              <a:t> I/R: 21%</a:t>
            </a:r>
            <a:endParaRPr lang="fr-FR" dirty="0"/>
          </a:p>
          <a:p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err="1" smtClean="0"/>
              <a:t>MdS</a:t>
            </a:r>
            <a:r>
              <a:rPr lang="fr-FR" dirty="0" smtClean="0"/>
              <a:t> Lille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19463" cy="3951288"/>
          </a:xfrm>
        </p:spPr>
        <p:txBody>
          <a:bodyPr/>
          <a:lstStyle/>
          <a:p>
            <a:r>
              <a:rPr lang="fr-FR" i="1" dirty="0" err="1" smtClean="0"/>
              <a:t>Enterobact</a:t>
            </a:r>
            <a:r>
              <a:rPr lang="fr-FR" dirty="0" smtClean="0"/>
              <a:t> </a:t>
            </a:r>
            <a:r>
              <a:rPr lang="fr-FR" dirty="0"/>
              <a:t>I/R C3G: </a:t>
            </a:r>
            <a:r>
              <a:rPr lang="fr-FR" dirty="0" smtClean="0"/>
              <a:t>26%</a:t>
            </a:r>
            <a:endParaRPr lang="fr-FR" dirty="0"/>
          </a:p>
          <a:p>
            <a:r>
              <a:rPr lang="fr-FR" i="1" dirty="0"/>
              <a:t>E. coli</a:t>
            </a:r>
            <a:r>
              <a:rPr lang="fr-FR" dirty="0"/>
              <a:t> I/R FQ: </a:t>
            </a:r>
            <a:r>
              <a:rPr lang="fr-FR" dirty="0" smtClean="0"/>
              <a:t>44%</a:t>
            </a:r>
            <a:endParaRPr lang="fr-FR" dirty="0"/>
          </a:p>
          <a:p>
            <a:r>
              <a:rPr lang="fr-FR" i="1" dirty="0"/>
              <a:t>P. aeruginosa</a:t>
            </a:r>
            <a:r>
              <a:rPr lang="fr-FR" dirty="0"/>
              <a:t> </a:t>
            </a:r>
            <a:r>
              <a:rPr lang="fr-FR" dirty="0" err="1"/>
              <a:t>carba</a:t>
            </a:r>
            <a:r>
              <a:rPr lang="fr-FR" dirty="0"/>
              <a:t> I/R: </a:t>
            </a:r>
            <a:r>
              <a:rPr lang="fr-FR" dirty="0" smtClean="0"/>
              <a:t>11%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43372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Sur 365 patients avec au moins un prélèvement bactério:</a:t>
            </a:r>
          </a:p>
          <a:p>
            <a:pPr lvl="1"/>
            <a:r>
              <a:rPr lang="fr-FR" smtClean="0"/>
              <a:t>95 avec au moins un prélèvement BLSE (26%)</a:t>
            </a:r>
          </a:p>
          <a:p>
            <a:r>
              <a:rPr lang="fr-FR" smtClean="0"/>
              <a:t>Ou sont les BLSE ?</a:t>
            </a:r>
          </a:p>
          <a:p>
            <a:pPr lvl="1"/>
            <a:r>
              <a:rPr lang="fr-FR" smtClean="0"/>
              <a:t>19 avec au moins un épisode de bactériémie</a:t>
            </a:r>
          </a:p>
          <a:p>
            <a:pPr lvl="2"/>
            <a:r>
              <a:rPr lang="fr-FR" smtClean="0"/>
              <a:t>5,2% de l’ensemble</a:t>
            </a:r>
          </a:p>
          <a:p>
            <a:pPr lvl="2"/>
            <a:r>
              <a:rPr lang="fr-FR" smtClean="0"/>
              <a:t>20% des BLSE+</a:t>
            </a:r>
          </a:p>
          <a:p>
            <a:pPr lvl="1"/>
            <a:r>
              <a:rPr lang="fr-FR" smtClean="0"/>
              <a:t>40 avec au moins un ECBU +</a:t>
            </a:r>
          </a:p>
          <a:p>
            <a:pPr lvl="1"/>
            <a:r>
              <a:rPr lang="fr-FR" smtClean="0"/>
              <a:t>45 avec un dépistage anal isolé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BLSE MdS 2015</a:t>
            </a:r>
            <a:endParaRPr lang="fr-FR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140200" y="6308725"/>
            <a:ext cx="3775393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altLang="fr-FR" dirty="0"/>
              <a:t>Dr Lemaitre, données non publiées</a:t>
            </a:r>
          </a:p>
        </p:txBody>
      </p:sp>
    </p:spTree>
    <p:extLst>
      <p:ext uri="{BB962C8B-B14F-4D97-AF65-F5344CB8AC3E}">
        <p14:creationId xmlns:p14="http://schemas.microsoft.com/office/powerpoint/2010/main" val="18082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nous faisons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Règle générale: </a:t>
            </a:r>
          </a:p>
          <a:p>
            <a:pPr lvl="1"/>
            <a:r>
              <a:rPr lang="fr-FR" dirty="0" err="1" smtClean="0"/>
              <a:t>Bêta-lactamine</a:t>
            </a:r>
            <a:r>
              <a:rPr lang="fr-FR" dirty="0" smtClean="0"/>
              <a:t> (non carbapénème) en monothérapie</a:t>
            </a:r>
          </a:p>
          <a:p>
            <a:r>
              <a:rPr lang="fr-FR" dirty="0" smtClean="0"/>
              <a:t>Association si:</a:t>
            </a:r>
          </a:p>
          <a:p>
            <a:pPr lvl="1"/>
            <a:r>
              <a:rPr lang="fr-FR" altLang="fr-FR" sz="2000" dirty="0" smtClean="0"/>
              <a:t>Sepsis </a:t>
            </a:r>
            <a:r>
              <a:rPr lang="fr-FR" altLang="ja-JP" sz="2000" dirty="0" smtClean="0">
                <a:ea typeface="MS PGothic" pitchFamily="34" charset="-128"/>
                <a:cs typeface="Calibri" pitchFamily="34" charset="0"/>
              </a:rPr>
              <a:t>ou </a:t>
            </a:r>
          </a:p>
          <a:p>
            <a:pPr lvl="1"/>
            <a:r>
              <a:rPr lang="fr-FR" altLang="ja-JP" sz="2000" dirty="0">
                <a:ea typeface="MS PGothic" pitchFamily="34" charset="-128"/>
                <a:cs typeface="Calibri" pitchFamily="34" charset="0"/>
              </a:rPr>
              <a:t>P</a:t>
            </a:r>
            <a:r>
              <a:rPr lang="fr-FR" altLang="ja-JP" sz="2000" dirty="0" smtClean="0">
                <a:ea typeface="MS PGothic" pitchFamily="34" charset="-128"/>
                <a:cs typeface="Calibri" pitchFamily="34" charset="0"/>
              </a:rPr>
              <a:t>ortage connu de BMR </a:t>
            </a:r>
            <a:r>
              <a:rPr lang="fr-FR" altLang="ja-JP" sz="2000" dirty="0">
                <a:ea typeface="MS PGothic" pitchFamily="34" charset="-128"/>
                <a:cs typeface="Calibri" pitchFamily="34" charset="0"/>
              </a:rPr>
              <a:t>dans les 12 mois </a:t>
            </a:r>
            <a:r>
              <a:rPr lang="fr-FR" altLang="ja-JP" sz="2000" dirty="0" smtClean="0">
                <a:ea typeface="MS PGothic" pitchFamily="34" charset="-128"/>
                <a:cs typeface="Calibri" pitchFamily="34" charset="0"/>
              </a:rPr>
              <a:t>ou</a:t>
            </a:r>
            <a:endParaRPr lang="fr-FR" altLang="ja-JP" sz="2000" u="sng" dirty="0" smtClean="0">
              <a:ea typeface="MS PGothic" pitchFamily="34" charset="-128"/>
              <a:cs typeface="Calibri" pitchFamily="34" charset="0"/>
            </a:endParaRPr>
          </a:p>
          <a:p>
            <a:pPr lvl="1"/>
            <a:r>
              <a:rPr lang="fr-FR" altLang="ja-JP" sz="2000" dirty="0" smtClean="0">
                <a:ea typeface="MS PGothic" pitchFamily="34" charset="-128"/>
                <a:cs typeface="Calibri" pitchFamily="34" charset="0"/>
              </a:rPr>
              <a:t>HC </a:t>
            </a:r>
            <a:r>
              <a:rPr lang="fr-FR" altLang="ja-JP" sz="2000" dirty="0">
                <a:ea typeface="MS PGothic" pitchFamily="34" charset="-128"/>
                <a:cs typeface="Calibri" pitchFamily="34" charset="0"/>
              </a:rPr>
              <a:t>BGN</a:t>
            </a:r>
          </a:p>
          <a:p>
            <a:r>
              <a:rPr lang="fr-FR" dirty="0" smtClean="0"/>
              <a:t>Carbapénème + aminoside</a:t>
            </a:r>
          </a:p>
          <a:p>
            <a:pPr lvl="1"/>
            <a:r>
              <a:rPr lang="fr-FR" sz="2400" dirty="0" smtClean="0"/>
              <a:t>Sepsis</a:t>
            </a:r>
            <a:endParaRPr lang="fr-FR" altLang="ja-JP" sz="2400" dirty="0" smtClean="0">
              <a:cs typeface="Calibri" pitchFamily="34" charset="0"/>
            </a:endParaRPr>
          </a:p>
          <a:p>
            <a:pPr lvl="1"/>
            <a:r>
              <a:rPr lang="fr-FR" altLang="ja-JP" sz="2400" dirty="0" smtClean="0">
                <a:cs typeface="Calibri" pitchFamily="34" charset="0"/>
              </a:rPr>
              <a:t>ET</a:t>
            </a:r>
          </a:p>
          <a:p>
            <a:pPr lvl="1"/>
            <a:r>
              <a:rPr lang="fr-FR" altLang="ja-JP" sz="2400" dirty="0" smtClean="0">
                <a:cs typeface="Calibri" pitchFamily="34" charset="0"/>
              </a:rPr>
              <a:t>Portage </a:t>
            </a:r>
            <a:r>
              <a:rPr lang="fr-FR" altLang="ja-JP" sz="2400" dirty="0">
                <a:cs typeface="Calibri" pitchFamily="34" charset="0"/>
              </a:rPr>
              <a:t>CONNU de BLSE dans les 12 mois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47224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nous faisons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Si association initiale</a:t>
            </a:r>
          </a:p>
          <a:p>
            <a:pPr lvl="1"/>
            <a:r>
              <a:rPr lang="fr-FR" dirty="0" smtClean="0"/>
              <a:t>Arrêt aminoside J1 (focus urinaire) à J3 (bactériémie à </a:t>
            </a:r>
            <a:r>
              <a:rPr lang="fr-FR" dirty="0" err="1" smtClean="0"/>
              <a:t>pyo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Arrêt </a:t>
            </a:r>
            <a:r>
              <a:rPr lang="fr-FR" dirty="0" err="1" smtClean="0"/>
              <a:t>antiCG</a:t>
            </a:r>
            <a:r>
              <a:rPr lang="fr-FR" dirty="0" smtClean="0"/>
              <a:t>+ à 48-72h si pas de CGP aux </a:t>
            </a:r>
            <a:r>
              <a:rPr lang="fr-FR" dirty="0" err="1" smtClean="0"/>
              <a:t>hémocs</a:t>
            </a:r>
            <a:endParaRPr lang="fr-FR" dirty="0" smtClean="0"/>
          </a:p>
          <a:p>
            <a:r>
              <a:rPr lang="fr-FR" dirty="0" smtClean="0"/>
              <a:t>Si carbapénème: </a:t>
            </a:r>
          </a:p>
          <a:p>
            <a:pPr lvl="1"/>
            <a:r>
              <a:rPr lang="fr-FR" dirty="0" smtClean="0"/>
              <a:t>Désescalade si pas de justification </a:t>
            </a:r>
            <a:r>
              <a:rPr lang="fr-FR" dirty="0" err="1" smtClean="0"/>
              <a:t>microbio</a:t>
            </a:r>
            <a:r>
              <a:rPr lang="fr-FR" dirty="0" smtClean="0"/>
              <a:t> à 72h</a:t>
            </a:r>
          </a:p>
          <a:p>
            <a:pPr lvl="1"/>
            <a:r>
              <a:rPr lang="fr-FR" dirty="0" smtClean="0"/>
              <a:t>Si prélèvement stérile</a:t>
            </a:r>
          </a:p>
          <a:p>
            <a:pPr lvl="1"/>
            <a:r>
              <a:rPr lang="fr-FR" dirty="0" smtClean="0"/>
              <a:t>Si alternative possible</a:t>
            </a:r>
          </a:p>
          <a:p>
            <a:pPr lvl="2"/>
            <a:r>
              <a:rPr lang="fr-FR" dirty="0" err="1" smtClean="0"/>
              <a:t>Tazo</a:t>
            </a:r>
            <a:r>
              <a:rPr lang="fr-FR" dirty="0" smtClean="0"/>
              <a:t> CMI ≤4</a:t>
            </a:r>
          </a:p>
          <a:p>
            <a:pPr lvl="2"/>
            <a:r>
              <a:rPr lang="fr-FR" dirty="0" err="1" smtClean="0"/>
              <a:t>Céfépime</a:t>
            </a:r>
            <a:r>
              <a:rPr lang="fr-FR" dirty="0" smtClean="0"/>
              <a:t> ≤ 1</a:t>
            </a:r>
          </a:p>
          <a:p>
            <a:pPr lvl="2"/>
            <a:r>
              <a:rPr lang="fr-FR" dirty="0" smtClean="0"/>
              <a:t>Témocilline</a:t>
            </a:r>
          </a:p>
          <a:p>
            <a:pPr lvl="2"/>
            <a:r>
              <a:rPr lang="fr-FR" dirty="0" smtClean="0"/>
              <a:t>Selon site et pathogène: </a:t>
            </a:r>
            <a:r>
              <a:rPr lang="fr-FR" dirty="0" err="1" smtClean="0"/>
              <a:t>céfoxitine</a:t>
            </a:r>
            <a:r>
              <a:rPr lang="fr-FR" dirty="0" smtClean="0"/>
              <a:t>, cotrimoxazole, fluoroquinolone</a:t>
            </a:r>
          </a:p>
        </p:txBody>
      </p:sp>
    </p:spTree>
    <p:extLst>
      <p:ext uri="{BB962C8B-B14F-4D97-AF65-F5344CB8AC3E}">
        <p14:creationId xmlns:p14="http://schemas.microsoft.com/office/powerpoint/2010/main" val="524652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  <a:lin/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r>
              <a:rPr lang="fr-FR" smtClean="0"/>
              <a:t>Fièvre au cours des neutropénies</a:t>
            </a:r>
          </a:p>
        </p:txBody>
      </p:sp>
      <p:sp>
        <p:nvSpPr>
          <p:cNvPr id="269315" name="Rectangle 3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mtClean="0"/>
              <a:t>Fréquent</a:t>
            </a:r>
          </a:p>
          <a:p>
            <a:pPr lvl="1">
              <a:lnSpc>
                <a:spcPct val="90000"/>
              </a:lnSpc>
            </a:pPr>
            <a:r>
              <a:rPr lang="fr-FR" sz="1600" smtClean="0"/>
              <a:t>Tumeurs solides: 13% des patients et 3,6% des cycles </a:t>
            </a:r>
            <a:r>
              <a:rPr lang="fr-FR" sz="1900" smtClean="0">
                <a:solidFill>
                  <a:srgbClr val="3333FF"/>
                </a:solidFill>
              </a:rPr>
              <a:t>Cullen et al NEJM 2005;353:988-98. </a:t>
            </a:r>
            <a:endParaRPr lang="fr-FR" sz="1600" smtClean="0"/>
          </a:p>
          <a:p>
            <a:pPr lvl="1">
              <a:lnSpc>
                <a:spcPct val="90000"/>
              </a:lnSpc>
            </a:pPr>
            <a:r>
              <a:rPr lang="fr-FR" sz="1600" smtClean="0"/>
              <a:t>Leucémies/greffe: 70% des patients </a:t>
            </a:r>
            <a:r>
              <a:rPr lang="fr-FR" sz="1900" smtClean="0">
                <a:solidFill>
                  <a:srgbClr val="3333FF"/>
                </a:solidFill>
              </a:rPr>
              <a:t>Bucaneve et al NEJM 2005;353:977-87</a:t>
            </a:r>
            <a:endParaRPr lang="fr-FR" sz="1600" smtClean="0"/>
          </a:p>
          <a:p>
            <a:pPr>
              <a:lnSpc>
                <a:spcPct val="90000"/>
              </a:lnSpc>
            </a:pPr>
            <a:r>
              <a:rPr lang="fr-FR" smtClean="0"/>
              <a:t>Répété</a:t>
            </a:r>
          </a:p>
          <a:p>
            <a:pPr lvl="1">
              <a:lnSpc>
                <a:spcPct val="90000"/>
              </a:lnSpc>
            </a:pPr>
            <a:r>
              <a:rPr lang="fr-FR" sz="1600" smtClean="0"/>
              <a:t>Tumeurs solides: 3% ont au moins 2 épisodes </a:t>
            </a:r>
            <a:r>
              <a:rPr lang="fr-FR" sz="1900" smtClean="0">
                <a:solidFill>
                  <a:srgbClr val="3333FF"/>
                </a:solidFill>
              </a:rPr>
              <a:t>Cullen et al NEJM 2005</a:t>
            </a:r>
            <a:endParaRPr lang="fr-FR" sz="1600" smtClean="0"/>
          </a:p>
          <a:p>
            <a:pPr lvl="1">
              <a:lnSpc>
                <a:spcPct val="90000"/>
              </a:lnSpc>
            </a:pPr>
            <a:r>
              <a:rPr lang="fr-FR" sz="1600" smtClean="0"/>
              <a:t>Leucémies/greffe: 15% des patients </a:t>
            </a:r>
            <a:r>
              <a:rPr lang="fr-FR" sz="1900" smtClean="0">
                <a:solidFill>
                  <a:srgbClr val="3333FF"/>
                </a:solidFill>
              </a:rPr>
              <a:t>Akova et al CID 05</a:t>
            </a:r>
            <a:endParaRPr lang="fr-FR" sz="1600" smtClean="0"/>
          </a:p>
          <a:p>
            <a:pPr>
              <a:lnSpc>
                <a:spcPct val="90000"/>
              </a:lnSpc>
            </a:pPr>
            <a:r>
              <a:rPr lang="fr-FR" smtClean="0"/>
              <a:t>Rarement documenté</a:t>
            </a:r>
          </a:p>
          <a:p>
            <a:pPr lvl="1">
              <a:lnSpc>
                <a:spcPct val="90000"/>
              </a:lnSpc>
            </a:pPr>
            <a:r>
              <a:rPr lang="fr-FR" sz="1600" smtClean="0"/>
              <a:t>Tumeurs solides: 5-7% </a:t>
            </a:r>
            <a:r>
              <a:rPr lang="fr-FR" sz="1900" smtClean="0">
                <a:solidFill>
                  <a:srgbClr val="3333FF"/>
                </a:solidFill>
              </a:rPr>
              <a:t>Cullen et al NEJM 05</a:t>
            </a:r>
            <a:endParaRPr lang="fr-FR" sz="1600" smtClean="0"/>
          </a:p>
          <a:p>
            <a:pPr lvl="1">
              <a:lnSpc>
                <a:spcPct val="90000"/>
              </a:lnSpc>
            </a:pPr>
            <a:r>
              <a:rPr lang="fr-FR" sz="1600" smtClean="0"/>
              <a:t>Leucémies/greffe: 22-39% des infections </a:t>
            </a:r>
            <a:r>
              <a:rPr lang="fr-FR" sz="1900" smtClean="0">
                <a:solidFill>
                  <a:srgbClr val="3333FF"/>
                </a:solidFill>
              </a:rPr>
              <a:t>Bucaneve et al NEJM 05</a:t>
            </a:r>
          </a:p>
        </p:txBody>
      </p:sp>
    </p:spTree>
    <p:extLst>
      <p:ext uri="{BB962C8B-B14F-4D97-AF65-F5344CB8AC3E}">
        <p14:creationId xmlns:p14="http://schemas.microsoft.com/office/powerpoint/2010/main" val="35086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nous faisons 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Durées de traitement</a:t>
            </a:r>
          </a:p>
          <a:p>
            <a:pPr lvl="1"/>
            <a:r>
              <a:rPr lang="fr-FR" dirty="0" smtClean="0"/>
              <a:t>Bactériémie: 7-10j</a:t>
            </a:r>
          </a:p>
          <a:p>
            <a:pPr lvl="1"/>
            <a:r>
              <a:rPr lang="fr-FR" dirty="0" smtClean="0"/>
              <a:t>Pyélonéphrite: 10j</a:t>
            </a:r>
          </a:p>
          <a:p>
            <a:pPr lvl="1"/>
            <a:r>
              <a:rPr lang="fr-FR" dirty="0" smtClean="0"/>
              <a:t>IUM: 14j</a:t>
            </a:r>
          </a:p>
          <a:p>
            <a:pPr lvl="1"/>
            <a:r>
              <a:rPr lang="fr-FR" dirty="0" smtClean="0"/>
              <a:t>Pneumonie: 7j</a:t>
            </a:r>
          </a:p>
          <a:p>
            <a:r>
              <a:rPr lang="fr-FR" dirty="0" smtClean="0"/>
              <a:t>Triple A = </a:t>
            </a:r>
            <a:r>
              <a:rPr lang="fr-FR" b="1" dirty="0" smtClean="0">
                <a:solidFill>
                  <a:srgbClr val="FF0000"/>
                </a:solidFill>
              </a:rPr>
              <a:t>A</a:t>
            </a:r>
            <a:r>
              <a:rPr lang="fr-FR" dirty="0" smtClean="0"/>
              <a:t>rrêt des </a:t>
            </a:r>
            <a:r>
              <a:rPr lang="fr-FR" b="1" dirty="0">
                <a:solidFill>
                  <a:srgbClr val="FF0000"/>
                </a:solidFill>
              </a:rPr>
              <a:t>A</a:t>
            </a:r>
            <a:r>
              <a:rPr lang="fr-FR" dirty="0" smtClean="0"/>
              <a:t>ntibiotiques en </a:t>
            </a:r>
            <a:r>
              <a:rPr lang="fr-FR" b="1" dirty="0">
                <a:solidFill>
                  <a:srgbClr val="FF0000"/>
                </a:solidFill>
              </a:rPr>
              <a:t>A</a:t>
            </a:r>
            <a:r>
              <a:rPr lang="fr-FR" dirty="0" smtClean="0"/>
              <a:t>plasie</a:t>
            </a:r>
          </a:p>
          <a:p>
            <a:pPr lvl="1"/>
            <a:r>
              <a:rPr lang="fr-FR" dirty="0" smtClean="0"/>
              <a:t>Ciblé pour l’instant</a:t>
            </a:r>
          </a:p>
          <a:p>
            <a:pPr lvl="2"/>
            <a:r>
              <a:rPr lang="fr-FR" dirty="0" smtClean="0"/>
              <a:t>LAM sauf rechute/rattrapage</a:t>
            </a:r>
          </a:p>
          <a:p>
            <a:pPr lvl="1"/>
            <a:r>
              <a:rPr lang="fr-FR" dirty="0" smtClean="0"/>
              <a:t>Après 7j ATB et 5J apyrexie</a:t>
            </a:r>
          </a:p>
          <a:p>
            <a:pPr lvl="1"/>
            <a:r>
              <a:rPr lang="fr-FR" dirty="0" smtClean="0"/>
              <a:t>Et durée de TT correct pour l’infection traitée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74401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Cohorte Triple A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rgbClr val="FF0000"/>
                </a:solidFill>
              </a:rPr>
              <a:t>A</a:t>
            </a:r>
            <a:r>
              <a:rPr lang="fr-FR" dirty="0" smtClean="0"/>
              <a:t>rrêt </a:t>
            </a:r>
            <a:r>
              <a:rPr lang="fr-FR" dirty="0"/>
              <a:t>des </a:t>
            </a:r>
            <a:r>
              <a:rPr lang="fr-FR" dirty="0">
                <a:solidFill>
                  <a:srgbClr val="FF0000"/>
                </a:solidFill>
              </a:rPr>
              <a:t>A</a:t>
            </a:r>
            <a:r>
              <a:rPr lang="fr-FR" dirty="0"/>
              <a:t>ntibiotiques en </a:t>
            </a:r>
            <a:r>
              <a:rPr lang="fr-FR" dirty="0" smtClean="0">
                <a:solidFill>
                  <a:srgbClr val="FF0000"/>
                </a:solidFill>
              </a:rPr>
              <a:t>A</a:t>
            </a:r>
            <a:r>
              <a:rPr lang="fr-FR" dirty="0" smtClean="0"/>
              <a:t>plasie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Aout 2014 – octobre 2017</a:t>
            </a:r>
          </a:p>
          <a:p>
            <a:pPr lvl="1"/>
            <a:r>
              <a:rPr lang="fr-FR" dirty="0" smtClean="0"/>
              <a:t>195 patients avec chimio intensive pour LAM (hors rechutes/rattrapage)</a:t>
            </a:r>
          </a:p>
          <a:p>
            <a:pPr lvl="1"/>
            <a:r>
              <a:rPr lang="fr-FR" dirty="0" smtClean="0"/>
              <a:t>45 séjours sans épisode fébrile (27 patients)</a:t>
            </a:r>
          </a:p>
          <a:p>
            <a:pPr lvl="1"/>
            <a:r>
              <a:rPr lang="fr-FR" dirty="0" smtClean="0"/>
              <a:t>35 non évaluables car passage en réanimation pour S/CS</a:t>
            </a:r>
          </a:p>
          <a:p>
            <a:pPr lvl="1"/>
            <a:r>
              <a:rPr lang="fr-FR" dirty="0" smtClean="0"/>
              <a:t>115 épisodes de NF non grave</a:t>
            </a:r>
          </a:p>
          <a:p>
            <a:pPr lvl="2"/>
            <a:r>
              <a:rPr lang="fr-FR" dirty="0" smtClean="0"/>
              <a:t>66 sans triple A </a:t>
            </a:r>
          </a:p>
          <a:p>
            <a:pPr lvl="3"/>
            <a:r>
              <a:rPr lang="fr-FR" dirty="0" smtClean="0"/>
              <a:t>30 sortie de neutropénie avec J7 ATB</a:t>
            </a:r>
          </a:p>
          <a:p>
            <a:pPr lvl="3"/>
            <a:r>
              <a:rPr lang="fr-FR" dirty="0" smtClean="0"/>
              <a:t>18 absence d’apyrexie</a:t>
            </a:r>
          </a:p>
          <a:p>
            <a:pPr lvl="3"/>
            <a:r>
              <a:rPr lang="fr-FR" dirty="0" smtClean="0"/>
              <a:t>18 non respect de la politique</a:t>
            </a:r>
          </a:p>
          <a:p>
            <a:r>
              <a:rPr lang="fr-FR" dirty="0" smtClean="0"/>
              <a:t>49 épisodes avec arrêt des ATB</a:t>
            </a:r>
          </a:p>
          <a:p>
            <a:pPr lvl="1"/>
            <a:r>
              <a:rPr lang="fr-FR" dirty="0" smtClean="0"/>
              <a:t>Durée médiane ATB 10j [7-16]</a:t>
            </a:r>
          </a:p>
          <a:p>
            <a:pPr lvl="1"/>
            <a:r>
              <a:rPr lang="fr-FR" dirty="0" smtClean="0"/>
              <a:t>Succès = 39 (79,6%)</a:t>
            </a:r>
          </a:p>
          <a:p>
            <a:pPr lvl="2"/>
            <a:r>
              <a:rPr lang="fr-FR" dirty="0" smtClean="0"/>
              <a:t>Jours de neutropénie sans ATB = 5j [2-8,5]</a:t>
            </a:r>
          </a:p>
          <a:p>
            <a:pPr lvl="1"/>
            <a:r>
              <a:rPr lang="fr-FR" dirty="0" smtClean="0"/>
              <a:t>Echec = 10 (20,4%)</a:t>
            </a:r>
          </a:p>
          <a:p>
            <a:pPr lvl="2"/>
            <a:r>
              <a:rPr lang="fr-FR" dirty="0" smtClean="0"/>
              <a:t>Reprise thermique: 5,5J [3-7,5]</a:t>
            </a:r>
          </a:p>
          <a:p>
            <a:pPr lvl="2"/>
            <a:r>
              <a:rPr lang="fr-FR" dirty="0" smtClean="0"/>
              <a:t>Aucun DC, SG, CS, transfert en réa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499992" y="6162579"/>
            <a:ext cx="2920736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fr-FR" dirty="0"/>
              <a:t>Van de </a:t>
            </a:r>
            <a:r>
              <a:rPr lang="fr-FR" dirty="0" err="1" smtClean="0"/>
              <a:t>Wyngaert</a:t>
            </a:r>
            <a:r>
              <a:rPr lang="fr-FR" dirty="0" smtClean="0"/>
              <a:t>  IJAA 2019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64088" y="3933056"/>
            <a:ext cx="1815690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Epargne  287 J ATB 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642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10" y="1249149"/>
            <a:ext cx="3712618" cy="23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CHU Henri Mondor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5915000" cy="4090268"/>
          </a:xfrm>
        </p:spPr>
        <p:txBody>
          <a:bodyPr/>
          <a:lstStyle/>
          <a:p>
            <a:r>
              <a:rPr lang="fr-FR" dirty="0" smtClean="0"/>
              <a:t>CHU Henri Mondor</a:t>
            </a:r>
          </a:p>
          <a:p>
            <a:pPr lvl="1"/>
            <a:r>
              <a:rPr lang="fr-FR" dirty="0" smtClean="0"/>
              <a:t>Mise en place guidelines ECIL</a:t>
            </a:r>
          </a:p>
          <a:p>
            <a:pPr lvl="1"/>
            <a:r>
              <a:rPr lang="fr-FR" dirty="0" smtClean="0"/>
              <a:t>Arrêt après 7j ATB dont 4j </a:t>
            </a:r>
            <a:r>
              <a:rPr lang="fr-FR" dirty="0" err="1" smtClean="0"/>
              <a:t>apyréxie</a:t>
            </a:r>
            <a:endParaRPr lang="fr-FR" dirty="0" smtClean="0"/>
          </a:p>
          <a:p>
            <a:pPr lvl="1"/>
            <a:r>
              <a:rPr lang="fr-FR" dirty="0" smtClean="0"/>
              <a:t>100 épisodes NF</a:t>
            </a:r>
          </a:p>
          <a:p>
            <a:pPr lvl="2"/>
            <a:r>
              <a:rPr lang="fr-FR" dirty="0" smtClean="0"/>
              <a:t>66 patients</a:t>
            </a:r>
          </a:p>
          <a:p>
            <a:r>
              <a:rPr lang="fr-FR" dirty="0" smtClean="0"/>
              <a:t>Arrêt fait dans 52 /58 possibles</a:t>
            </a:r>
          </a:p>
          <a:p>
            <a:r>
              <a:rPr lang="fr-FR" dirty="0" smtClean="0"/>
              <a:t>Résultat</a:t>
            </a:r>
          </a:p>
          <a:p>
            <a:pPr lvl="1"/>
            <a:r>
              <a:rPr lang="fr-FR" dirty="0" smtClean="0"/>
              <a:t>Aucune reprise T°</a:t>
            </a:r>
          </a:p>
          <a:p>
            <a:pPr lvl="1"/>
            <a:r>
              <a:rPr lang="fr-FR" dirty="0" smtClean="0"/>
              <a:t>Pas de </a:t>
            </a:r>
            <a:r>
              <a:rPr lang="fr-FR" dirty="0" err="1" smtClean="0"/>
              <a:t>modif</a:t>
            </a:r>
            <a:r>
              <a:rPr lang="fr-FR" dirty="0" smtClean="0"/>
              <a:t>: réa, HC+, ICD</a:t>
            </a:r>
          </a:p>
          <a:p>
            <a:pPr lvl="1"/>
            <a:r>
              <a:rPr lang="fr-FR" dirty="0" smtClean="0"/>
              <a:t>Gain 3,5 j ATB /épisode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64163" y="6381750"/>
            <a:ext cx="245451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smtClean="0"/>
              <a:t>Martine EJCMID 2018</a:t>
            </a:r>
            <a:endParaRPr lang="en-US" dirty="0"/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22326"/>
            <a:ext cx="3561134" cy="22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1797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Essai randomisé arrêt ATB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Etude espagnole, multicentrique (6 centres), prospective, entre 2012 et 2016</a:t>
            </a:r>
          </a:p>
          <a:p>
            <a:pPr algn="just"/>
            <a:r>
              <a:rPr lang="fr-FR" b="1" dirty="0"/>
              <a:t>Randomisation 2 groupes </a:t>
            </a:r>
            <a:r>
              <a:rPr lang="fr-FR" dirty="0" smtClean="0"/>
              <a:t>(78/79):</a:t>
            </a:r>
            <a:endParaRPr lang="fr-FR" dirty="0"/>
          </a:p>
          <a:p>
            <a:pPr lvl="1" algn="just"/>
            <a:r>
              <a:rPr lang="fr-FR" u="sng" dirty="0" smtClean="0"/>
              <a:t>A</a:t>
            </a:r>
            <a:r>
              <a:rPr lang="fr-FR" dirty="0" smtClean="0"/>
              <a:t>rrêt </a:t>
            </a:r>
            <a:r>
              <a:rPr lang="fr-FR" dirty="0"/>
              <a:t>ATB selon ECIL4: </a:t>
            </a:r>
            <a:r>
              <a:rPr lang="fr-FR" b="1" dirty="0" smtClean="0"/>
              <a:t>&gt;</a:t>
            </a:r>
            <a:r>
              <a:rPr lang="fr-FR" b="1" dirty="0"/>
              <a:t>72h d’</a:t>
            </a:r>
            <a:r>
              <a:rPr lang="fr-FR" b="1" dirty="0" err="1"/>
              <a:t>apyréxie</a:t>
            </a:r>
            <a:r>
              <a:rPr lang="fr-FR" dirty="0"/>
              <a:t>, résolution des symptômes cliniques, normalisation des constantes </a:t>
            </a:r>
          </a:p>
          <a:p>
            <a:pPr lvl="1" algn="just"/>
            <a:r>
              <a:rPr lang="fr-FR" u="sng" dirty="0" smtClean="0"/>
              <a:t>Po</a:t>
            </a:r>
            <a:r>
              <a:rPr lang="fr-FR" dirty="0" smtClean="0"/>
              <a:t>ursuite ATB jusqu’à </a:t>
            </a:r>
            <a:r>
              <a:rPr lang="fr-FR" dirty="0"/>
              <a:t>PNN&gt;500 + critères Gr expérimental</a:t>
            </a:r>
          </a:p>
          <a:p>
            <a:r>
              <a:rPr lang="fr-FR" dirty="0" smtClean="0"/>
              <a:t>Résultats ITT et PP identiques:</a:t>
            </a:r>
          </a:p>
          <a:p>
            <a:pPr lvl="1"/>
            <a:r>
              <a:rPr lang="fr-FR" dirty="0" smtClean="0"/>
              <a:t>Moins ATB dans groupe intervention</a:t>
            </a:r>
          </a:p>
          <a:p>
            <a:pPr lvl="1"/>
            <a:r>
              <a:rPr lang="fr-FR" dirty="0" smtClean="0"/>
              <a:t>Pas de différence J T°/mortalité</a:t>
            </a:r>
            <a:endParaRPr lang="fr-FR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64163" y="6381750"/>
            <a:ext cx="345479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Aguilar</a:t>
            </a:r>
            <a:r>
              <a:rPr lang="fr-FR" dirty="0" smtClean="0"/>
              <a:t> </a:t>
            </a:r>
            <a:r>
              <a:rPr lang="fr-FR" dirty="0" err="1" smtClean="0"/>
              <a:t>Guisado</a:t>
            </a:r>
            <a:r>
              <a:rPr lang="fr-FR" dirty="0" smtClean="0"/>
              <a:t> Lancet ID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378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1286496" y="2133699"/>
            <a:ext cx="6308725" cy="28733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sz="1300" dirty="0">
                <a:solidFill>
                  <a:srgbClr val="000000"/>
                </a:solidFill>
                <a:latin typeface="+mn-lt"/>
                <a:cs typeface="Calibri" pitchFamily="34" charset="0"/>
              </a:rPr>
              <a:t>Patient stable: neutropénie fébrile sans signe de gravité</a:t>
            </a:r>
            <a:endParaRPr lang="fr-FR" sz="1300" dirty="0">
              <a:latin typeface="+mn-lt"/>
              <a:cs typeface="Calibri" pitchFamily="34" charset="0"/>
            </a:endParaRP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1159496" y="2898874"/>
            <a:ext cx="6653213" cy="5397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fr-FR" altLang="fr-FR" sz="1300"/>
              <a:t>Sepsis (2 critères parmi: TAS ≤ 100 - FR ≥ 22 - confusion liée à l’infection) 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fr-FR" altLang="ja-JP" sz="1300" u="sng">
                <a:ea typeface="ＭＳ Ｐゴシック" pitchFamily="34" charset="-128"/>
                <a:cs typeface="Calibri" pitchFamily="34" charset="0"/>
              </a:rPr>
              <a:t>ou</a:t>
            </a:r>
            <a:r>
              <a:rPr lang="fr-FR" altLang="ja-JP" sz="1300">
                <a:ea typeface="ＭＳ Ｐゴシック" pitchFamily="34" charset="-128"/>
                <a:cs typeface="Calibri" pitchFamily="34" charset="0"/>
              </a:rPr>
              <a:t> choc septique </a:t>
            </a:r>
            <a:r>
              <a:rPr lang="fr-FR" altLang="ja-JP" sz="1300" u="sng">
                <a:ea typeface="ＭＳ Ｐゴシック" pitchFamily="34" charset="-128"/>
                <a:cs typeface="Calibri" pitchFamily="34" charset="0"/>
              </a:rPr>
              <a:t>ou</a:t>
            </a:r>
            <a:r>
              <a:rPr lang="fr-FR" altLang="ja-JP" sz="1300">
                <a:ea typeface="ＭＳ Ｐゴシック" pitchFamily="34" charset="-128"/>
                <a:cs typeface="Calibri" pitchFamily="34" charset="0"/>
              </a:rPr>
              <a:t> HC BGN  </a:t>
            </a:r>
            <a:r>
              <a:rPr lang="fr-FR" altLang="ja-JP" sz="1300" u="sng">
                <a:ea typeface="ＭＳ Ｐゴシック" pitchFamily="34" charset="-128"/>
                <a:cs typeface="Calibri" pitchFamily="34" charset="0"/>
              </a:rPr>
              <a:t>ou</a:t>
            </a:r>
            <a:r>
              <a:rPr lang="fr-FR" altLang="ja-JP" sz="1300">
                <a:ea typeface="ＭＳ Ｐゴシック" pitchFamily="34" charset="-128"/>
                <a:cs typeface="Calibri" pitchFamily="34" charset="0"/>
              </a:rPr>
              <a:t> portage BMR dans les 12 mois (à discuter)</a:t>
            </a:r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1115046" y="3525936"/>
            <a:ext cx="6626225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Calibri" pitchFamily="34" charset="0"/>
              </a:rPr>
              <a:t> </a:t>
            </a: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4715496" y="3886299"/>
            <a:ext cx="2879725" cy="1857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/>
              <a:t>Levofloxacine si CI: 500mg/12h J1 puis 500mg/j – 1à3j</a:t>
            </a:r>
            <a:endParaRPr lang="fr-FR" altLang="fr-FR" sz="900" b="1" u="sng">
              <a:latin typeface="Calibri" pitchFamily="34" charset="0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5166346" y="3543399"/>
            <a:ext cx="1241425" cy="1984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Calibri" pitchFamily="34" charset="0"/>
              </a:rPr>
              <a:t>Gentamicine</a:t>
            </a:r>
            <a:endParaRPr lang="fr-FR" altLang="fr-FR" sz="1400">
              <a:latin typeface="Calibri" pitchFamily="34" charset="0"/>
            </a:endParaRPr>
          </a:p>
        </p:txBody>
      </p:sp>
      <p:sp>
        <p:nvSpPr>
          <p:cNvPr id="44" name="AutoShape 14"/>
          <p:cNvSpPr>
            <a:spLocks noChangeArrowheads="1"/>
          </p:cNvSpPr>
          <p:nvPr/>
        </p:nvSpPr>
        <p:spPr bwMode="auto">
          <a:xfrm>
            <a:off x="6371259" y="3602136"/>
            <a:ext cx="792162" cy="1397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8 mg/kg/j - 1à3j</a:t>
            </a:r>
          </a:p>
        </p:txBody>
      </p:sp>
      <p:grpSp>
        <p:nvGrpSpPr>
          <p:cNvPr id="45" name="Group 87"/>
          <p:cNvGrpSpPr>
            <a:grpSpLocks/>
          </p:cNvGrpSpPr>
          <p:nvPr/>
        </p:nvGrpSpPr>
        <p:grpSpPr bwMode="auto">
          <a:xfrm>
            <a:off x="4185271" y="3673574"/>
            <a:ext cx="358775" cy="419100"/>
            <a:chOff x="1933" y="1930"/>
            <a:chExt cx="198" cy="225"/>
          </a:xfrm>
        </p:grpSpPr>
        <p:sp>
          <p:nvSpPr>
            <p:cNvPr id="46" name="Oval 19"/>
            <p:cNvSpPr>
              <a:spLocks noChangeArrowheads="1"/>
            </p:cNvSpPr>
            <p:nvPr/>
          </p:nvSpPr>
          <p:spPr bwMode="auto">
            <a:xfrm>
              <a:off x="1933" y="1957"/>
              <a:ext cx="198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>
                <a:latin typeface="Calibri" pitchFamily="34" charset="0"/>
              </a:endParaRPr>
            </a:p>
          </p:txBody>
        </p:sp>
        <p:sp>
          <p:nvSpPr>
            <p:cNvPr id="47" name="Text Box 20"/>
            <p:cNvSpPr txBox="1">
              <a:spLocks noChangeArrowheads="1"/>
            </p:cNvSpPr>
            <p:nvPr/>
          </p:nvSpPr>
          <p:spPr bwMode="auto">
            <a:xfrm>
              <a:off x="1973" y="1930"/>
              <a:ext cx="7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>
                  <a:latin typeface="Calibri" pitchFamily="34" charset="0"/>
                </a:rPr>
                <a:t>+</a:t>
              </a:r>
              <a:endParaRPr lang="fr-FR" altLang="fr-FR" sz="1400">
                <a:latin typeface="Calibri" pitchFamily="34" charset="0"/>
              </a:endParaRPr>
            </a:p>
          </p:txBody>
        </p:sp>
      </p:grp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2870821" y="2492474"/>
            <a:ext cx="3429000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Calibri" pitchFamily="34" charset="0"/>
              </a:rPr>
              <a:t> </a:t>
            </a:r>
          </a:p>
        </p:txBody>
      </p:sp>
      <p:sp>
        <p:nvSpPr>
          <p:cNvPr id="68" name="AutoShape 8"/>
          <p:cNvSpPr>
            <a:spLocks noChangeArrowheads="1"/>
          </p:cNvSpPr>
          <p:nvPr/>
        </p:nvSpPr>
        <p:spPr bwMode="auto">
          <a:xfrm>
            <a:off x="3059734" y="2562324"/>
            <a:ext cx="1323975" cy="215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Calibri" pitchFamily="34" charset="0"/>
              </a:rPr>
              <a:t>Céfotaxime</a:t>
            </a:r>
            <a:endParaRPr lang="fr-FR" altLang="fr-FR" sz="1400">
              <a:latin typeface="Calibri" pitchFamily="34" charset="0"/>
            </a:endParaRPr>
          </a:p>
        </p:txBody>
      </p:sp>
      <p:sp>
        <p:nvSpPr>
          <p:cNvPr id="69" name="AutoShape 16"/>
          <p:cNvSpPr>
            <a:spLocks noChangeArrowheads="1"/>
          </p:cNvSpPr>
          <p:nvPr/>
        </p:nvSpPr>
        <p:spPr bwMode="auto">
          <a:xfrm>
            <a:off x="4248771" y="2562324"/>
            <a:ext cx="1835150" cy="2159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1 g/8h si &lt; 70 kg – 2 g/8h si &gt; 70 kg </a:t>
            </a:r>
          </a:p>
        </p:txBody>
      </p:sp>
      <p:sp>
        <p:nvSpPr>
          <p:cNvPr id="70" name="AutoShape 5"/>
          <p:cNvSpPr>
            <a:spLocks noChangeArrowheads="1"/>
          </p:cNvSpPr>
          <p:nvPr/>
        </p:nvSpPr>
        <p:spPr bwMode="auto">
          <a:xfrm>
            <a:off x="1043608" y="1485999"/>
            <a:ext cx="6858001" cy="57626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>
            <a:solidFill>
              <a:schemeClr val="accent4">
                <a:lumMod val="95000"/>
                <a:lumOff val="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500" dirty="0" smtClean="0">
                <a:solidFill>
                  <a:srgbClr val="000000"/>
                </a:solidFill>
                <a:latin typeface="Calibri" pitchFamily="34" charset="0"/>
              </a:rPr>
              <a:t>Neutropénies courtes (lymphomes, MM - hors autogreffe) </a:t>
            </a:r>
            <a:r>
              <a:rPr lang="fr-FR" altLang="fr-FR" sz="1500" u="sng" dirty="0" smtClean="0">
                <a:solidFill>
                  <a:srgbClr val="000000"/>
                </a:solidFill>
                <a:latin typeface="Calibri" pitchFamily="34" charset="0"/>
              </a:rPr>
              <a:t>ou</a:t>
            </a:r>
            <a:r>
              <a:rPr lang="fr-FR" altLang="fr-FR" sz="1500" dirty="0" smtClean="0">
                <a:solidFill>
                  <a:srgbClr val="000000"/>
                </a:solidFill>
                <a:latin typeface="Calibri" pitchFamily="34" charset="0"/>
              </a:rPr>
              <a:t>  1</a:t>
            </a:r>
            <a:r>
              <a:rPr lang="fr-FR" altLang="fr-FR" sz="1500" baseline="30000" dirty="0" smtClean="0">
                <a:solidFill>
                  <a:srgbClr val="000000"/>
                </a:solidFill>
                <a:latin typeface="Calibri" pitchFamily="34" charset="0"/>
              </a:rPr>
              <a:t>ère</a:t>
            </a:r>
            <a:r>
              <a:rPr lang="fr-FR" altLang="fr-FR" sz="1500" dirty="0" smtClean="0">
                <a:solidFill>
                  <a:srgbClr val="000000"/>
                </a:solidFill>
                <a:latin typeface="Calibri" pitchFamily="34" charset="0"/>
              </a:rPr>
              <a:t>  semaine </a:t>
            </a:r>
          </a:p>
          <a:p>
            <a:pPr algn="ctr" eaLnBrk="1" hangingPunct="1">
              <a:defRPr/>
            </a:pPr>
            <a:r>
              <a:rPr lang="fr-FR" altLang="fr-FR" sz="1500" dirty="0" smtClean="0">
                <a:solidFill>
                  <a:srgbClr val="000000"/>
                </a:solidFill>
                <a:latin typeface="Calibri" pitchFamily="34" charset="0"/>
              </a:rPr>
              <a:t>de neutropénie chez patient sans C3G et/ou sans hospitalisation dans les 3 mois</a:t>
            </a:r>
          </a:p>
        </p:txBody>
      </p:sp>
      <p:sp>
        <p:nvSpPr>
          <p:cNvPr id="71" name="AutoShape 5"/>
          <p:cNvSpPr>
            <a:spLocks noChangeArrowheads="1"/>
          </p:cNvSpPr>
          <p:nvPr/>
        </p:nvSpPr>
        <p:spPr bwMode="auto">
          <a:xfrm>
            <a:off x="1115046" y="4246661"/>
            <a:ext cx="6773863" cy="282575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Sepsis (nouvelle définition) ou choc septique </a:t>
            </a:r>
            <a:r>
              <a:rPr lang="fr-FR" altLang="ja-JP" sz="1400" u="sng">
                <a:ea typeface="ＭＳ Ｐゴシック" pitchFamily="34" charset="-128"/>
                <a:cs typeface="Calibri" pitchFamily="34" charset="0"/>
              </a:rPr>
              <a:t>et</a:t>
            </a:r>
            <a:r>
              <a:rPr lang="fr-FR" altLang="ja-JP" sz="1400">
                <a:ea typeface="ＭＳ Ｐゴシック" pitchFamily="34" charset="-128"/>
                <a:cs typeface="Calibri" pitchFamily="34" charset="0"/>
              </a:rPr>
              <a:t> portage de BLSE dans les 12 mois</a:t>
            </a:r>
          </a:p>
        </p:txBody>
      </p:sp>
      <p:sp>
        <p:nvSpPr>
          <p:cNvPr id="72" name="AutoShape 7"/>
          <p:cNvSpPr>
            <a:spLocks noChangeArrowheads="1"/>
          </p:cNvSpPr>
          <p:nvPr/>
        </p:nvSpPr>
        <p:spPr bwMode="auto">
          <a:xfrm>
            <a:off x="1172196" y="4607024"/>
            <a:ext cx="3675063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Calibri" pitchFamily="34" charset="0"/>
              </a:rPr>
              <a:t> </a:t>
            </a:r>
          </a:p>
        </p:txBody>
      </p:sp>
      <p:sp>
        <p:nvSpPr>
          <p:cNvPr id="73" name="AutoShape 71"/>
          <p:cNvSpPr>
            <a:spLocks noChangeArrowheads="1"/>
          </p:cNvSpPr>
          <p:nvPr/>
        </p:nvSpPr>
        <p:spPr bwMode="auto">
          <a:xfrm>
            <a:off x="1546846" y="4670524"/>
            <a:ext cx="1081088" cy="234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Calibri" pitchFamily="34" charset="0"/>
              </a:rPr>
              <a:t>Méropénème</a:t>
            </a:r>
            <a:endParaRPr lang="fr-FR" altLang="fr-FR" sz="1400">
              <a:latin typeface="Calibri" pitchFamily="34" charset="0"/>
            </a:endParaRPr>
          </a:p>
        </p:txBody>
      </p:sp>
      <p:sp>
        <p:nvSpPr>
          <p:cNvPr id="74" name="AutoShape 110"/>
          <p:cNvSpPr>
            <a:spLocks noChangeArrowheads="1"/>
          </p:cNvSpPr>
          <p:nvPr/>
        </p:nvSpPr>
        <p:spPr bwMode="auto">
          <a:xfrm>
            <a:off x="5593384" y="4762599"/>
            <a:ext cx="2146300" cy="5254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 b="1">
                <a:latin typeface="Calibri" pitchFamily="34" charset="0"/>
              </a:rPr>
              <a:t>Changement  pour  autre </a:t>
            </a:r>
            <a:r>
              <a:rPr lang="el-GR" altLang="fr-FR" sz="1000" b="1">
                <a:latin typeface="Calibri" pitchFamily="34" charset="0"/>
              </a:rPr>
              <a:t>β</a:t>
            </a:r>
            <a:r>
              <a:rPr lang="fr-FR" altLang="fr-FR" sz="1000" b="1">
                <a:latin typeface="Calibri" pitchFamily="34" charset="0"/>
              </a:rPr>
              <a:t>-lactamine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 b="1">
                <a:latin typeface="Calibri" pitchFamily="34" charset="0"/>
              </a:rPr>
              <a:t>si pas de BLSE aux hémocs/ECBU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latin typeface="Calibri" pitchFamily="34" charset="0"/>
              </a:rPr>
              <a:t>si BLSE sensible autre </a:t>
            </a:r>
            <a:r>
              <a:rPr lang="el-GR" altLang="fr-FR" sz="1000">
                <a:latin typeface="Calibri" pitchFamily="34" charset="0"/>
              </a:rPr>
              <a:t>β</a:t>
            </a:r>
            <a:r>
              <a:rPr lang="fr-FR" altLang="fr-FR" sz="1000">
                <a:latin typeface="Calibri" pitchFamily="34" charset="0"/>
              </a:rPr>
              <a:t>lactamine</a:t>
            </a:r>
            <a:endParaRPr lang="fr-FR" altLang="fr-FR" sz="1000" b="1">
              <a:latin typeface="Calibri" pitchFamily="34" charset="0"/>
            </a:endParaRPr>
          </a:p>
        </p:txBody>
      </p:sp>
      <p:sp>
        <p:nvSpPr>
          <p:cNvPr id="75" name="AutoShape 9"/>
          <p:cNvSpPr>
            <a:spLocks noChangeArrowheads="1"/>
          </p:cNvSpPr>
          <p:nvPr/>
        </p:nvSpPr>
        <p:spPr bwMode="auto">
          <a:xfrm>
            <a:off x="3464546" y="5180111"/>
            <a:ext cx="1296988" cy="215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/>
              <a:t>Cipro si CI 400mg/8h – 3j</a:t>
            </a:r>
          </a:p>
        </p:txBody>
      </p:sp>
      <p:grpSp>
        <p:nvGrpSpPr>
          <p:cNvPr id="76" name="Group 87"/>
          <p:cNvGrpSpPr>
            <a:grpSpLocks/>
          </p:cNvGrpSpPr>
          <p:nvPr/>
        </p:nvGrpSpPr>
        <p:grpSpPr bwMode="auto">
          <a:xfrm>
            <a:off x="3113709" y="4761011"/>
            <a:ext cx="360362" cy="419100"/>
            <a:chOff x="1933" y="1930"/>
            <a:chExt cx="198" cy="225"/>
          </a:xfrm>
        </p:grpSpPr>
        <p:sp>
          <p:nvSpPr>
            <p:cNvPr id="77" name="Oval 19"/>
            <p:cNvSpPr>
              <a:spLocks noChangeArrowheads="1"/>
            </p:cNvSpPr>
            <p:nvPr/>
          </p:nvSpPr>
          <p:spPr bwMode="auto">
            <a:xfrm>
              <a:off x="1933" y="1957"/>
              <a:ext cx="198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>
                <a:latin typeface="Calibri" pitchFamily="34" charset="0"/>
              </a:endParaRPr>
            </a:p>
          </p:txBody>
        </p:sp>
        <p:sp>
          <p:nvSpPr>
            <p:cNvPr id="78" name="Text Box 20"/>
            <p:cNvSpPr txBox="1">
              <a:spLocks noChangeArrowheads="1"/>
            </p:cNvSpPr>
            <p:nvPr/>
          </p:nvSpPr>
          <p:spPr bwMode="auto">
            <a:xfrm>
              <a:off x="1973" y="1930"/>
              <a:ext cx="7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>
                  <a:latin typeface="Calibri" pitchFamily="34" charset="0"/>
                </a:rPr>
                <a:t>+</a:t>
              </a:r>
              <a:endParaRPr lang="fr-FR" altLang="fr-FR" sz="1400">
                <a:latin typeface="Calibri" pitchFamily="34" charset="0"/>
              </a:endParaRPr>
            </a:p>
          </p:txBody>
        </p:sp>
      </p:grpSp>
      <p:sp>
        <p:nvSpPr>
          <p:cNvPr id="79" name="Flèche droite à entaille 40"/>
          <p:cNvSpPr>
            <a:spLocks noChangeArrowheads="1"/>
          </p:cNvSpPr>
          <p:nvPr/>
        </p:nvSpPr>
        <p:spPr bwMode="auto">
          <a:xfrm>
            <a:off x="4859959" y="4905474"/>
            <a:ext cx="720725" cy="215900"/>
          </a:xfrm>
          <a:prstGeom prst="notchedRightArrow">
            <a:avLst>
              <a:gd name="adj1" fmla="val 50000"/>
              <a:gd name="adj2" fmla="val 49996"/>
            </a:avLst>
          </a:prstGeom>
          <a:solidFill>
            <a:srgbClr val="FF7C8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60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" name="AutoShape 5"/>
          <p:cNvSpPr>
            <a:spLocks noChangeArrowheads="1"/>
          </p:cNvSpPr>
          <p:nvPr/>
        </p:nvSpPr>
        <p:spPr bwMode="auto">
          <a:xfrm>
            <a:off x="1070596" y="1017686"/>
            <a:ext cx="6858000" cy="395288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Antibiothérapie des neutropénies fébrile CHU Lille 2022</a:t>
            </a:r>
          </a:p>
        </p:txBody>
      </p:sp>
      <p:sp>
        <p:nvSpPr>
          <p:cNvPr id="81" name="AutoShape 84"/>
          <p:cNvSpPr>
            <a:spLocks noChangeArrowheads="1"/>
          </p:cNvSpPr>
          <p:nvPr/>
        </p:nvSpPr>
        <p:spPr bwMode="auto">
          <a:xfrm>
            <a:off x="3645521" y="4670524"/>
            <a:ext cx="936625" cy="217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Calibri" pitchFamily="34" charset="0"/>
              </a:rPr>
              <a:t>Amikacine</a:t>
            </a:r>
            <a:endParaRPr lang="fr-FR" altLang="fr-FR" sz="700">
              <a:latin typeface="Calibri" pitchFamily="34" charset="0"/>
            </a:endParaRPr>
          </a:p>
        </p:txBody>
      </p:sp>
      <p:sp>
        <p:nvSpPr>
          <p:cNvPr id="82" name="AutoShape 86"/>
          <p:cNvSpPr>
            <a:spLocks noChangeArrowheads="1"/>
          </p:cNvSpPr>
          <p:nvPr/>
        </p:nvSpPr>
        <p:spPr bwMode="auto">
          <a:xfrm>
            <a:off x="3601071" y="4976911"/>
            <a:ext cx="1185863" cy="1793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25à30 mg/kg /j – 1 à3j</a:t>
            </a:r>
          </a:p>
        </p:txBody>
      </p:sp>
      <p:sp>
        <p:nvSpPr>
          <p:cNvPr id="83" name="AutoShape 8"/>
          <p:cNvSpPr>
            <a:spLocks noChangeArrowheads="1"/>
          </p:cNvSpPr>
          <p:nvPr/>
        </p:nvSpPr>
        <p:spPr bwMode="auto">
          <a:xfrm>
            <a:off x="1159496" y="3602136"/>
            <a:ext cx="1323975" cy="215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Calibri" pitchFamily="34" charset="0"/>
              </a:rPr>
              <a:t>Céfotaxime</a:t>
            </a:r>
            <a:endParaRPr lang="fr-FR" altLang="fr-FR" sz="1400">
              <a:latin typeface="Calibri" pitchFamily="34" charset="0"/>
            </a:endParaRPr>
          </a:p>
        </p:txBody>
      </p:sp>
      <p:sp>
        <p:nvSpPr>
          <p:cNvPr id="84" name="AutoShape 16"/>
          <p:cNvSpPr>
            <a:spLocks noChangeArrowheads="1"/>
          </p:cNvSpPr>
          <p:nvPr/>
        </p:nvSpPr>
        <p:spPr bwMode="auto">
          <a:xfrm>
            <a:off x="2123109" y="3598961"/>
            <a:ext cx="1944687" cy="49371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 Perfusion continue: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  Dose de charge 2g puis 3g/12h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A défaut: 2 g/8h</a:t>
            </a:r>
          </a:p>
        </p:txBody>
      </p:sp>
      <p:sp>
        <p:nvSpPr>
          <p:cNvPr id="85" name="AutoShape 16"/>
          <p:cNvSpPr>
            <a:spLocks noChangeArrowheads="1"/>
          </p:cNvSpPr>
          <p:nvPr/>
        </p:nvSpPr>
        <p:spPr bwMode="auto">
          <a:xfrm>
            <a:off x="1259509" y="4914999"/>
            <a:ext cx="1727200" cy="4937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 Perfusion continue: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  Dose de charge 2g puis 3g/12h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A défaut: 2 g/8h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999380" y="1521049"/>
            <a:ext cx="6858001" cy="36036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>
                <a:solidFill>
                  <a:srgbClr val="000000"/>
                </a:solidFill>
                <a:latin typeface="Calibri" pitchFamily="34" charset="0"/>
              </a:rPr>
              <a:t>Echec 1</a:t>
            </a:r>
            <a:r>
              <a:rPr lang="fr-FR" altLang="fr-FR" sz="1500" baseline="30000">
                <a:solidFill>
                  <a:srgbClr val="000000"/>
                </a:solidFill>
                <a:latin typeface="Calibri" pitchFamily="34" charset="0"/>
              </a:rPr>
              <a:t>ère</a:t>
            </a:r>
            <a:r>
              <a:rPr lang="fr-FR" altLang="fr-FR" sz="1500">
                <a:solidFill>
                  <a:srgbClr val="000000"/>
                </a:solidFill>
                <a:latin typeface="Calibri" pitchFamily="34" charset="0"/>
              </a:rPr>
              <a:t> ligne </a:t>
            </a:r>
            <a:r>
              <a:rPr lang="fr-FR" altLang="fr-FR" sz="1500" u="sng">
                <a:solidFill>
                  <a:srgbClr val="000000"/>
                </a:solidFill>
                <a:latin typeface="Calibri" pitchFamily="34" charset="0"/>
              </a:rPr>
              <a:t>ou</a:t>
            </a:r>
            <a:r>
              <a:rPr lang="fr-FR" altLang="fr-FR" sz="1500">
                <a:solidFill>
                  <a:srgbClr val="000000"/>
                </a:solidFill>
                <a:latin typeface="Calibri" pitchFamily="34" charset="0"/>
              </a:rPr>
              <a:t> ≥ 8j de neutropénie </a:t>
            </a:r>
            <a:r>
              <a:rPr lang="fr-FR" altLang="fr-FR" sz="1500" u="sng">
                <a:solidFill>
                  <a:srgbClr val="000000"/>
                </a:solidFill>
                <a:latin typeface="Calibri" pitchFamily="34" charset="0"/>
              </a:rPr>
              <a:t>ou</a:t>
            </a:r>
            <a:r>
              <a:rPr lang="fr-FR" altLang="fr-FR" sz="1500">
                <a:solidFill>
                  <a:srgbClr val="000000"/>
                </a:solidFill>
                <a:latin typeface="Calibri" pitchFamily="34" charset="0"/>
              </a:rPr>
              <a:t> ≥ 8j hospitalisation </a:t>
            </a:r>
            <a:r>
              <a:rPr lang="fr-FR" altLang="fr-FR" sz="1500" u="sng">
                <a:solidFill>
                  <a:srgbClr val="000000"/>
                </a:solidFill>
                <a:latin typeface="Calibri" pitchFamily="34" charset="0"/>
              </a:rPr>
              <a:t>ou</a:t>
            </a:r>
            <a:r>
              <a:rPr lang="fr-FR" altLang="fr-FR" sz="1500">
                <a:solidFill>
                  <a:srgbClr val="000000"/>
                </a:solidFill>
                <a:latin typeface="Calibri" pitchFamily="34" charset="0"/>
              </a:rPr>
              <a:t> C3G dans les 3 mois</a:t>
            </a:r>
            <a:endParaRPr lang="fr-FR" altLang="fr-FR" sz="1500">
              <a:latin typeface="Calibri" pitchFamily="34" charset="0"/>
            </a:endParaRPr>
          </a:p>
        </p:txBody>
      </p:sp>
      <p:sp>
        <p:nvSpPr>
          <p:cNvPr id="43" name="AutoShape 4"/>
          <p:cNvSpPr>
            <a:spLocks noChangeArrowheads="1"/>
          </p:cNvSpPr>
          <p:nvPr/>
        </p:nvSpPr>
        <p:spPr bwMode="auto">
          <a:xfrm>
            <a:off x="1026368" y="1952849"/>
            <a:ext cx="6858000" cy="701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Calibri" pitchFamily="34" charset="0"/>
              </a:rPr>
              <a:t> </a:t>
            </a:r>
          </a:p>
        </p:txBody>
      </p:sp>
      <p:sp>
        <p:nvSpPr>
          <p:cNvPr id="44" name="AutoShape 19"/>
          <p:cNvSpPr>
            <a:spLocks noChangeArrowheads="1"/>
          </p:cNvSpPr>
          <p:nvPr/>
        </p:nvSpPr>
        <p:spPr bwMode="auto">
          <a:xfrm>
            <a:off x="4095006" y="3248249"/>
            <a:ext cx="3646487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Calibri" pitchFamily="34" charset="0"/>
            </a:endParaRPr>
          </a:p>
        </p:txBody>
      </p: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1288306" y="3248249"/>
            <a:ext cx="2735262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Calibri" pitchFamily="34" charset="0"/>
              </a:rPr>
              <a:t> </a:t>
            </a:r>
          </a:p>
        </p:txBody>
      </p:sp>
      <p:sp>
        <p:nvSpPr>
          <p:cNvPr id="48" name="AutoShape 61"/>
          <p:cNvSpPr>
            <a:spLocks noChangeArrowheads="1"/>
          </p:cNvSpPr>
          <p:nvPr/>
        </p:nvSpPr>
        <p:spPr bwMode="auto">
          <a:xfrm>
            <a:off x="1070818" y="2024286"/>
            <a:ext cx="2017713" cy="2174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Calibri" pitchFamily="34" charset="0"/>
              </a:rPr>
              <a:t>Pipéracilline-tazobactam </a:t>
            </a:r>
            <a:endParaRPr lang="fr-FR" altLang="fr-FR" sz="1400">
              <a:latin typeface="Calibri" pitchFamily="34" charset="0"/>
            </a:endParaRPr>
          </a:p>
        </p:txBody>
      </p:sp>
      <p:sp>
        <p:nvSpPr>
          <p:cNvPr id="49" name="AutoShape 82"/>
          <p:cNvSpPr>
            <a:spLocks noChangeArrowheads="1"/>
          </p:cNvSpPr>
          <p:nvPr/>
        </p:nvSpPr>
        <p:spPr bwMode="auto">
          <a:xfrm>
            <a:off x="6758831" y="3291111"/>
            <a:ext cx="936625" cy="1746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10 mg/kg/j</a:t>
            </a:r>
          </a:p>
        </p:txBody>
      </p:sp>
      <p:sp>
        <p:nvSpPr>
          <p:cNvPr id="50" name="AutoShape 83"/>
          <p:cNvSpPr>
            <a:spLocks noChangeArrowheads="1"/>
          </p:cNvSpPr>
          <p:nvPr/>
        </p:nvSpPr>
        <p:spPr bwMode="auto">
          <a:xfrm>
            <a:off x="1791543" y="3608611"/>
            <a:ext cx="2159000" cy="215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latin typeface="Calibri" pitchFamily="34" charset="0"/>
              </a:rPr>
              <a:t>Ciprofloxacine 400mg/8h si CI aminosides</a:t>
            </a:r>
            <a:endParaRPr lang="fr-FR" altLang="fr-FR" sz="900">
              <a:latin typeface="Calibri" pitchFamily="34" charset="0"/>
            </a:endParaRPr>
          </a:p>
        </p:txBody>
      </p:sp>
      <p:sp>
        <p:nvSpPr>
          <p:cNvPr id="51" name="AutoShape 84"/>
          <p:cNvSpPr>
            <a:spLocks noChangeArrowheads="1"/>
          </p:cNvSpPr>
          <p:nvPr/>
        </p:nvSpPr>
        <p:spPr bwMode="auto">
          <a:xfrm>
            <a:off x="1789956" y="3319686"/>
            <a:ext cx="936625" cy="179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Calibri" pitchFamily="34" charset="0"/>
              </a:rPr>
              <a:t>Amikacine</a:t>
            </a:r>
            <a:endParaRPr lang="fr-FR" altLang="fr-FR" sz="700">
              <a:latin typeface="Calibri" pitchFamily="34" charset="0"/>
            </a:endParaRPr>
          </a:p>
        </p:txBody>
      </p:sp>
      <p:sp>
        <p:nvSpPr>
          <p:cNvPr id="52" name="AutoShape 90"/>
          <p:cNvSpPr>
            <a:spLocks noChangeArrowheads="1"/>
          </p:cNvSpPr>
          <p:nvPr/>
        </p:nvSpPr>
        <p:spPr bwMode="auto">
          <a:xfrm>
            <a:off x="4599831" y="3297461"/>
            <a:ext cx="2159000" cy="215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Calibri" pitchFamily="34" charset="0"/>
              </a:rPr>
              <a:t>Daptomycine sauf si pneumonie</a:t>
            </a:r>
          </a:p>
        </p:txBody>
      </p:sp>
      <p:sp>
        <p:nvSpPr>
          <p:cNvPr id="53" name="AutoShape 129"/>
          <p:cNvSpPr>
            <a:spLocks noChangeArrowheads="1"/>
          </p:cNvSpPr>
          <p:nvPr/>
        </p:nvSpPr>
        <p:spPr bwMode="auto">
          <a:xfrm>
            <a:off x="6184156" y="2060799"/>
            <a:ext cx="1008062" cy="180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Calibri" pitchFamily="34" charset="0"/>
              </a:rPr>
              <a:t>Céfépime</a:t>
            </a:r>
            <a:endParaRPr lang="fr-FR" altLang="fr-FR" sz="1400">
              <a:latin typeface="Calibri" pitchFamily="34" charset="0"/>
            </a:endParaRPr>
          </a:p>
        </p:txBody>
      </p:sp>
      <p:sp>
        <p:nvSpPr>
          <p:cNvPr id="54" name="AutoShape 140"/>
          <p:cNvSpPr>
            <a:spLocks noChangeArrowheads="1"/>
          </p:cNvSpPr>
          <p:nvPr/>
        </p:nvSpPr>
        <p:spPr bwMode="auto">
          <a:xfrm>
            <a:off x="1142256" y="2267174"/>
            <a:ext cx="1871662" cy="3413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 Perfusion continue:  Dose de charge 4g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puis 4g/6-8h, A défaut: 4 g/6-8h</a:t>
            </a:r>
          </a:p>
        </p:txBody>
      </p:sp>
      <p:sp>
        <p:nvSpPr>
          <p:cNvPr id="55" name="Flèche vers le bas 54"/>
          <p:cNvSpPr/>
          <p:nvPr/>
        </p:nvSpPr>
        <p:spPr>
          <a:xfrm>
            <a:off x="6615956" y="2960911"/>
            <a:ext cx="288925" cy="338138"/>
          </a:xfrm>
          <a:prstGeom prst="down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Flèche vers le bas 55"/>
          <p:cNvSpPr/>
          <p:nvPr/>
        </p:nvSpPr>
        <p:spPr>
          <a:xfrm>
            <a:off x="2871043" y="2960911"/>
            <a:ext cx="288925" cy="300038"/>
          </a:xfrm>
          <a:prstGeom prst="down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AutoShape 85"/>
          <p:cNvSpPr>
            <a:spLocks noChangeArrowheads="1"/>
          </p:cNvSpPr>
          <p:nvPr/>
        </p:nvSpPr>
        <p:spPr bwMode="auto">
          <a:xfrm>
            <a:off x="1126381" y="2745011"/>
            <a:ext cx="3241675" cy="288925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 algn="ctr">
            <a:solidFill>
              <a:srgbClr val="B6DCD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000" b="1" dirty="0">
                <a:solidFill>
                  <a:srgbClr val="000000"/>
                </a:solidFill>
                <a:latin typeface="Calibri" pitchFamily="34" charset="0"/>
              </a:rPr>
              <a:t>Sepsis (</a:t>
            </a:r>
            <a:r>
              <a:rPr lang="fr-FR" altLang="fr-FR" sz="1000" b="1" dirty="0" smtClean="0">
                <a:solidFill>
                  <a:srgbClr val="000000"/>
                </a:solidFill>
                <a:latin typeface="Calibri" pitchFamily="34" charset="0"/>
              </a:rPr>
              <a:t>nouvelle définition) ou choc septique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000" b="1" u="sng" dirty="0" smtClean="0">
                <a:solidFill>
                  <a:srgbClr val="000000"/>
                </a:solidFill>
                <a:latin typeface="Calibri" pitchFamily="34" charset="0"/>
              </a:rPr>
              <a:t>ou</a:t>
            </a:r>
            <a:r>
              <a:rPr lang="fr-FR" altLang="fr-FR" sz="1000" b="1" dirty="0" smtClean="0">
                <a:solidFill>
                  <a:srgbClr val="000000"/>
                </a:solidFill>
                <a:latin typeface="Calibri" pitchFamily="34" charset="0"/>
              </a:rPr>
              <a:t> HC BGN </a:t>
            </a:r>
            <a:r>
              <a:rPr lang="fr-FR" altLang="fr-FR" sz="1000" b="1" u="sng" dirty="0" smtClean="0">
                <a:solidFill>
                  <a:srgbClr val="000000"/>
                </a:solidFill>
                <a:latin typeface="Calibri" pitchFamily="34" charset="0"/>
              </a:rPr>
              <a:t>ou</a:t>
            </a:r>
            <a:r>
              <a:rPr lang="fr-FR" altLang="fr-FR" sz="1000" b="1" dirty="0" smtClean="0">
                <a:solidFill>
                  <a:srgbClr val="000000"/>
                </a:solidFill>
                <a:latin typeface="Calibri" pitchFamily="34" charset="0"/>
              </a:rPr>
              <a:t> portage BLSE &lt; 12 mois</a:t>
            </a:r>
          </a:p>
        </p:txBody>
      </p:sp>
      <p:sp>
        <p:nvSpPr>
          <p:cNvPr id="80" name="AutoShape 85"/>
          <p:cNvSpPr>
            <a:spLocks noChangeArrowheads="1"/>
          </p:cNvSpPr>
          <p:nvPr/>
        </p:nvSpPr>
        <p:spPr bwMode="auto">
          <a:xfrm>
            <a:off x="4471243" y="2745011"/>
            <a:ext cx="3341688" cy="287338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 algn="ctr">
            <a:solidFill>
              <a:srgbClr val="B6DCD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 dirty="0" smtClean="0">
                <a:solidFill>
                  <a:srgbClr val="000000"/>
                </a:solidFill>
                <a:latin typeface="Calibri" pitchFamily="34" charset="0"/>
              </a:rPr>
              <a:t>Si HC CG+ ou </a:t>
            </a:r>
            <a:r>
              <a:rPr lang="fr-FR" altLang="fr-FR" sz="1000" b="1" dirty="0" err="1" smtClean="0">
                <a:solidFill>
                  <a:srgbClr val="000000"/>
                </a:solidFill>
                <a:latin typeface="Calibri" pitchFamily="34" charset="0"/>
              </a:rPr>
              <a:t>inf</a:t>
            </a:r>
            <a:r>
              <a:rPr lang="fr-FR" altLang="fr-FR" sz="1000" b="1" dirty="0" smtClean="0">
                <a:solidFill>
                  <a:srgbClr val="000000"/>
                </a:solidFill>
                <a:latin typeface="Calibri" pitchFamily="34" charset="0"/>
              </a:rPr>
              <a:t> KT  ou </a:t>
            </a:r>
            <a:r>
              <a:rPr lang="fr-FR" altLang="fr-FR" sz="1000" b="1" dirty="0" err="1" smtClean="0">
                <a:solidFill>
                  <a:srgbClr val="000000"/>
                </a:solidFill>
                <a:latin typeface="Calibri" pitchFamily="34" charset="0"/>
              </a:rPr>
              <a:t>ceftazidime</a:t>
            </a:r>
            <a:r>
              <a:rPr lang="fr-FR" altLang="fr-FR" sz="1000" b="1" dirty="0" smtClean="0">
                <a:solidFill>
                  <a:srgbClr val="000000"/>
                </a:solidFill>
                <a:latin typeface="Calibri" pitchFamily="34" charset="0"/>
              </a:rPr>
              <a:t> en probabiliste, ajouter:</a:t>
            </a:r>
          </a:p>
        </p:txBody>
      </p:sp>
      <p:sp>
        <p:nvSpPr>
          <p:cNvPr id="81" name="AutoShape 68"/>
          <p:cNvSpPr>
            <a:spLocks noChangeArrowheads="1"/>
          </p:cNvSpPr>
          <p:nvPr/>
        </p:nvSpPr>
        <p:spPr bwMode="auto">
          <a:xfrm>
            <a:off x="4095006" y="2060799"/>
            <a:ext cx="1008062" cy="180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Calibri" pitchFamily="34" charset="0"/>
              </a:rPr>
              <a:t>Ceftazidime</a:t>
            </a:r>
            <a:endParaRPr lang="fr-FR" altLang="fr-FR" sz="1400">
              <a:latin typeface="Calibri" pitchFamily="34" charset="0"/>
            </a:endParaRPr>
          </a:p>
        </p:txBody>
      </p:sp>
      <p:sp>
        <p:nvSpPr>
          <p:cNvPr id="82" name="AutoShape 5"/>
          <p:cNvSpPr>
            <a:spLocks noChangeArrowheads="1"/>
          </p:cNvSpPr>
          <p:nvPr/>
        </p:nvSpPr>
        <p:spPr bwMode="auto">
          <a:xfrm>
            <a:off x="1026368" y="1052736"/>
            <a:ext cx="6858000" cy="395288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Antibiothérapie des neutropénies fébrile CHU Lille 2022</a:t>
            </a:r>
          </a:p>
        </p:txBody>
      </p:sp>
      <p:sp>
        <p:nvSpPr>
          <p:cNvPr id="83" name="AutoShape 110"/>
          <p:cNvSpPr>
            <a:spLocks noChangeArrowheads="1"/>
          </p:cNvSpPr>
          <p:nvPr/>
        </p:nvSpPr>
        <p:spPr bwMode="auto">
          <a:xfrm>
            <a:off x="5534868" y="4624611"/>
            <a:ext cx="2089150" cy="5381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 b="1">
                <a:latin typeface="Calibri" pitchFamily="34" charset="0"/>
              </a:rPr>
              <a:t>Changement  pour  autre </a:t>
            </a:r>
            <a:r>
              <a:rPr lang="el-GR" altLang="fr-FR" sz="1000" b="1">
                <a:latin typeface="Calibri" pitchFamily="34" charset="0"/>
              </a:rPr>
              <a:t>β</a:t>
            </a:r>
            <a:r>
              <a:rPr lang="fr-FR" altLang="fr-FR" sz="1000" b="1">
                <a:latin typeface="Calibri" pitchFamily="34" charset="0"/>
              </a:rPr>
              <a:t>-lactamine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 b="1">
                <a:latin typeface="Calibri" pitchFamily="34" charset="0"/>
              </a:rPr>
              <a:t>si pas de BLSE aux hémocs/ECBU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latin typeface="Calibri" pitchFamily="34" charset="0"/>
              </a:rPr>
              <a:t>si BLSE sensible autre </a:t>
            </a:r>
            <a:r>
              <a:rPr lang="el-GR" altLang="fr-FR" sz="1000">
                <a:latin typeface="Calibri" pitchFamily="34" charset="0"/>
              </a:rPr>
              <a:t>β</a:t>
            </a:r>
            <a:r>
              <a:rPr lang="fr-FR" altLang="fr-FR" sz="1000">
                <a:latin typeface="Calibri" pitchFamily="34" charset="0"/>
              </a:rPr>
              <a:t>lactamine</a:t>
            </a:r>
            <a:endParaRPr lang="fr-FR" altLang="fr-FR" sz="1000" b="1">
              <a:latin typeface="Calibri" pitchFamily="34" charset="0"/>
            </a:endParaRPr>
          </a:p>
        </p:txBody>
      </p:sp>
      <p:sp>
        <p:nvSpPr>
          <p:cNvPr id="100" name="Flèche droite à entaille 40"/>
          <p:cNvSpPr>
            <a:spLocks noChangeArrowheads="1"/>
          </p:cNvSpPr>
          <p:nvPr/>
        </p:nvSpPr>
        <p:spPr bwMode="auto">
          <a:xfrm>
            <a:off x="4814143" y="4840511"/>
            <a:ext cx="720725" cy="215900"/>
          </a:xfrm>
          <a:prstGeom prst="notchedRightArrow">
            <a:avLst>
              <a:gd name="adj1" fmla="val 50000"/>
              <a:gd name="adj2" fmla="val 49996"/>
            </a:avLst>
          </a:prstGeom>
          <a:solidFill>
            <a:srgbClr val="FF7C8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60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1" name="Group 87"/>
          <p:cNvGrpSpPr>
            <a:grpSpLocks/>
          </p:cNvGrpSpPr>
          <p:nvPr/>
        </p:nvGrpSpPr>
        <p:grpSpPr bwMode="auto">
          <a:xfrm>
            <a:off x="1359743" y="3260949"/>
            <a:ext cx="358775" cy="419100"/>
            <a:chOff x="1933" y="1930"/>
            <a:chExt cx="198" cy="225"/>
          </a:xfrm>
        </p:grpSpPr>
        <p:sp>
          <p:nvSpPr>
            <p:cNvPr id="102" name="Oval 19"/>
            <p:cNvSpPr>
              <a:spLocks noChangeArrowheads="1"/>
            </p:cNvSpPr>
            <p:nvPr/>
          </p:nvSpPr>
          <p:spPr bwMode="auto">
            <a:xfrm>
              <a:off x="1933" y="1957"/>
              <a:ext cx="198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>
                <a:latin typeface="Calibri" pitchFamily="34" charset="0"/>
              </a:endParaRPr>
            </a:p>
          </p:txBody>
        </p:sp>
        <p:sp>
          <p:nvSpPr>
            <p:cNvPr id="103" name="Text Box 20"/>
            <p:cNvSpPr txBox="1">
              <a:spLocks noChangeArrowheads="1"/>
            </p:cNvSpPr>
            <p:nvPr/>
          </p:nvSpPr>
          <p:spPr bwMode="auto">
            <a:xfrm>
              <a:off x="1973" y="1930"/>
              <a:ext cx="7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>
                  <a:latin typeface="Calibri" pitchFamily="34" charset="0"/>
                </a:rPr>
                <a:t>+</a:t>
              </a:r>
              <a:endParaRPr lang="fr-FR" altLang="fr-FR" sz="1400">
                <a:latin typeface="Calibri" pitchFamily="34" charset="0"/>
              </a:endParaRPr>
            </a:p>
          </p:txBody>
        </p:sp>
      </p:grpSp>
      <p:grpSp>
        <p:nvGrpSpPr>
          <p:cNvPr id="104" name="Group 87"/>
          <p:cNvGrpSpPr>
            <a:grpSpLocks/>
          </p:cNvGrpSpPr>
          <p:nvPr/>
        </p:nvGrpSpPr>
        <p:grpSpPr bwMode="auto">
          <a:xfrm>
            <a:off x="4168031" y="3397474"/>
            <a:ext cx="358775" cy="419100"/>
            <a:chOff x="1933" y="1930"/>
            <a:chExt cx="198" cy="225"/>
          </a:xfrm>
        </p:grpSpPr>
        <p:sp>
          <p:nvSpPr>
            <p:cNvPr id="105" name="Oval 19"/>
            <p:cNvSpPr>
              <a:spLocks noChangeArrowheads="1"/>
            </p:cNvSpPr>
            <p:nvPr/>
          </p:nvSpPr>
          <p:spPr bwMode="auto">
            <a:xfrm>
              <a:off x="1933" y="1957"/>
              <a:ext cx="198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>
                <a:latin typeface="Calibri" pitchFamily="34" charset="0"/>
              </a:endParaRPr>
            </a:p>
          </p:txBody>
        </p:sp>
        <p:sp>
          <p:nvSpPr>
            <p:cNvPr id="106" name="Text Box 20"/>
            <p:cNvSpPr txBox="1">
              <a:spLocks noChangeArrowheads="1"/>
            </p:cNvSpPr>
            <p:nvPr/>
          </p:nvSpPr>
          <p:spPr bwMode="auto">
            <a:xfrm>
              <a:off x="1973" y="1930"/>
              <a:ext cx="7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>
                  <a:latin typeface="Calibri" pitchFamily="34" charset="0"/>
                </a:rPr>
                <a:t>+</a:t>
              </a:r>
              <a:endParaRPr lang="fr-FR" altLang="fr-FR" sz="1400">
                <a:latin typeface="Calibri" pitchFamily="34" charset="0"/>
              </a:endParaRPr>
            </a:p>
          </p:txBody>
        </p:sp>
      </p:grpSp>
      <p:sp>
        <p:nvSpPr>
          <p:cNvPr id="107" name="AutoShape 7"/>
          <p:cNvSpPr>
            <a:spLocks noChangeArrowheads="1"/>
          </p:cNvSpPr>
          <p:nvPr/>
        </p:nvSpPr>
        <p:spPr bwMode="auto">
          <a:xfrm>
            <a:off x="1142256" y="4375374"/>
            <a:ext cx="3671887" cy="828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Calibri" pitchFamily="34" charset="0"/>
              </a:rPr>
              <a:t> </a:t>
            </a:r>
          </a:p>
        </p:txBody>
      </p:sp>
      <p:sp>
        <p:nvSpPr>
          <p:cNvPr id="108" name="AutoShape 71"/>
          <p:cNvSpPr>
            <a:spLocks noChangeArrowheads="1"/>
          </p:cNvSpPr>
          <p:nvPr/>
        </p:nvSpPr>
        <p:spPr bwMode="auto">
          <a:xfrm>
            <a:off x="1215281" y="4472211"/>
            <a:ext cx="1081087" cy="234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Calibri" pitchFamily="34" charset="0"/>
              </a:rPr>
              <a:t>Méropénème</a:t>
            </a:r>
            <a:endParaRPr lang="fr-FR" altLang="fr-FR" sz="1400">
              <a:latin typeface="Calibri" pitchFamily="34" charset="0"/>
            </a:endParaRPr>
          </a:p>
        </p:txBody>
      </p:sp>
      <p:sp>
        <p:nvSpPr>
          <p:cNvPr id="109" name="AutoShape 9"/>
          <p:cNvSpPr>
            <a:spLocks noChangeArrowheads="1"/>
          </p:cNvSpPr>
          <p:nvPr/>
        </p:nvSpPr>
        <p:spPr bwMode="auto">
          <a:xfrm>
            <a:off x="3447306" y="4907186"/>
            <a:ext cx="1296987" cy="215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/>
              <a:t>Cipro si CI 400mg/8h – 3j</a:t>
            </a:r>
          </a:p>
        </p:txBody>
      </p:sp>
      <p:grpSp>
        <p:nvGrpSpPr>
          <p:cNvPr id="110" name="Group 87"/>
          <p:cNvGrpSpPr>
            <a:grpSpLocks/>
          </p:cNvGrpSpPr>
          <p:nvPr/>
        </p:nvGrpSpPr>
        <p:grpSpPr bwMode="auto">
          <a:xfrm>
            <a:off x="3086943" y="4472211"/>
            <a:ext cx="360363" cy="419100"/>
            <a:chOff x="1933" y="1930"/>
            <a:chExt cx="198" cy="225"/>
          </a:xfrm>
        </p:grpSpPr>
        <p:sp>
          <p:nvSpPr>
            <p:cNvPr id="111" name="Oval 19"/>
            <p:cNvSpPr>
              <a:spLocks noChangeArrowheads="1"/>
            </p:cNvSpPr>
            <p:nvPr/>
          </p:nvSpPr>
          <p:spPr bwMode="auto">
            <a:xfrm>
              <a:off x="1933" y="1957"/>
              <a:ext cx="198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>
                <a:latin typeface="Calibri" pitchFamily="34" charset="0"/>
              </a:endParaRPr>
            </a:p>
          </p:txBody>
        </p:sp>
        <p:sp>
          <p:nvSpPr>
            <p:cNvPr id="112" name="Text Box 20"/>
            <p:cNvSpPr txBox="1">
              <a:spLocks noChangeArrowheads="1"/>
            </p:cNvSpPr>
            <p:nvPr/>
          </p:nvSpPr>
          <p:spPr bwMode="auto">
            <a:xfrm>
              <a:off x="1973" y="1930"/>
              <a:ext cx="7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>
                  <a:latin typeface="Calibri" pitchFamily="34" charset="0"/>
                </a:rPr>
                <a:t>+</a:t>
              </a:r>
              <a:endParaRPr lang="fr-FR" altLang="fr-FR" sz="1400">
                <a:latin typeface="Calibri" pitchFamily="34" charset="0"/>
              </a:endParaRPr>
            </a:p>
          </p:txBody>
        </p:sp>
      </p:grpSp>
      <p:sp>
        <p:nvSpPr>
          <p:cNvPr id="113" name="AutoShape 84"/>
          <p:cNvSpPr>
            <a:spLocks noChangeArrowheads="1"/>
          </p:cNvSpPr>
          <p:nvPr/>
        </p:nvSpPr>
        <p:spPr bwMode="auto">
          <a:xfrm>
            <a:off x="3591768" y="4472211"/>
            <a:ext cx="936625" cy="2174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Calibri" pitchFamily="34" charset="0"/>
              </a:rPr>
              <a:t>Amikacine</a:t>
            </a:r>
            <a:endParaRPr lang="fr-FR" altLang="fr-FR" sz="700">
              <a:latin typeface="Calibri" pitchFamily="34" charset="0"/>
            </a:endParaRPr>
          </a:p>
        </p:txBody>
      </p:sp>
      <p:sp>
        <p:nvSpPr>
          <p:cNvPr id="114" name="AutoShape 86"/>
          <p:cNvSpPr>
            <a:spLocks noChangeArrowheads="1"/>
          </p:cNvSpPr>
          <p:nvPr/>
        </p:nvSpPr>
        <p:spPr bwMode="auto">
          <a:xfrm>
            <a:off x="3558431" y="4691286"/>
            <a:ext cx="1185862" cy="1793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25à30 mg/kg /j – 1 à3j</a:t>
            </a:r>
          </a:p>
        </p:txBody>
      </p:sp>
      <p:sp>
        <p:nvSpPr>
          <p:cNvPr id="115" name="AutoShape 86"/>
          <p:cNvSpPr>
            <a:spLocks noChangeArrowheads="1"/>
          </p:cNvSpPr>
          <p:nvPr/>
        </p:nvSpPr>
        <p:spPr bwMode="auto">
          <a:xfrm>
            <a:off x="2694831" y="3319686"/>
            <a:ext cx="1184275" cy="1793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25à30 mg/kg /j – 1 à3j</a:t>
            </a:r>
          </a:p>
        </p:txBody>
      </p:sp>
      <p:sp>
        <p:nvSpPr>
          <p:cNvPr id="116" name="AutoShape 90"/>
          <p:cNvSpPr>
            <a:spLocks noChangeArrowheads="1"/>
          </p:cNvSpPr>
          <p:nvPr/>
        </p:nvSpPr>
        <p:spPr bwMode="auto">
          <a:xfrm>
            <a:off x="4598243" y="3570511"/>
            <a:ext cx="309721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Pneumonie: Linézolide 600 mg/12h ou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Vancomycine 20à30 mg/kg charge 1à2h puis 30 mg/kg/j</a:t>
            </a:r>
          </a:p>
        </p:txBody>
      </p:sp>
      <p:sp>
        <p:nvSpPr>
          <p:cNvPr id="117" name="AutoShape 5"/>
          <p:cNvSpPr>
            <a:spLocks noChangeArrowheads="1"/>
          </p:cNvSpPr>
          <p:nvPr/>
        </p:nvSpPr>
        <p:spPr bwMode="auto">
          <a:xfrm>
            <a:off x="1070818" y="4040411"/>
            <a:ext cx="6773863" cy="282575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Sepsis (nouvelle définition) ou choc septique </a:t>
            </a:r>
            <a:r>
              <a:rPr lang="fr-FR" altLang="ja-JP" sz="1400" u="sng">
                <a:ea typeface="ＭＳ Ｐゴシック" pitchFamily="34" charset="-128"/>
                <a:cs typeface="Calibri" pitchFamily="34" charset="0"/>
              </a:rPr>
              <a:t>et</a:t>
            </a:r>
            <a:r>
              <a:rPr lang="fr-FR" altLang="ja-JP" sz="1400">
                <a:ea typeface="ＭＳ Ｐゴシック" pitchFamily="34" charset="-128"/>
                <a:cs typeface="Calibri" pitchFamily="34" charset="0"/>
              </a:rPr>
              <a:t> portage de BLSE dans les 12 mois</a:t>
            </a:r>
          </a:p>
        </p:txBody>
      </p:sp>
      <p:sp>
        <p:nvSpPr>
          <p:cNvPr id="118" name="AutoShape 16"/>
          <p:cNvSpPr>
            <a:spLocks noChangeArrowheads="1"/>
          </p:cNvSpPr>
          <p:nvPr/>
        </p:nvSpPr>
        <p:spPr bwMode="auto">
          <a:xfrm>
            <a:off x="1215281" y="4684936"/>
            <a:ext cx="1624012" cy="49371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 Perfusion continue: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  Dose de charge 2g puis 3g/12h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A défaut: 2 g/8h</a:t>
            </a:r>
          </a:p>
        </p:txBody>
      </p:sp>
      <p:sp>
        <p:nvSpPr>
          <p:cNvPr id="119" name="AutoShape 140"/>
          <p:cNvSpPr>
            <a:spLocks noChangeArrowheads="1"/>
          </p:cNvSpPr>
          <p:nvPr/>
        </p:nvSpPr>
        <p:spPr bwMode="auto">
          <a:xfrm>
            <a:off x="3591768" y="2267174"/>
            <a:ext cx="1871663" cy="3413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 Perfusion continue:  Dose de charge 2g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puis 2g/6-8h, A défaut: 2 g/6-8h</a:t>
            </a:r>
          </a:p>
        </p:txBody>
      </p:sp>
      <p:sp>
        <p:nvSpPr>
          <p:cNvPr id="120" name="AutoShape 140"/>
          <p:cNvSpPr>
            <a:spLocks noChangeArrowheads="1"/>
          </p:cNvSpPr>
          <p:nvPr/>
        </p:nvSpPr>
        <p:spPr bwMode="auto">
          <a:xfrm>
            <a:off x="5752356" y="2257649"/>
            <a:ext cx="1989137" cy="3429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 Perfusion continue:  Dose de charge 2g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puis 2g en 8h/4-12h, A défaut: 2 g/4-12h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114"/>
          <p:cNvSpPr>
            <a:spLocks noChangeShapeType="1"/>
          </p:cNvSpPr>
          <p:nvPr/>
        </p:nvSpPr>
        <p:spPr bwMode="auto">
          <a:xfrm>
            <a:off x="7615238" y="2491002"/>
            <a:ext cx="0" cy="1944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AutoShape 105"/>
          <p:cNvSpPr>
            <a:spLocks noChangeArrowheads="1"/>
          </p:cNvSpPr>
          <p:nvPr/>
        </p:nvSpPr>
        <p:spPr bwMode="auto">
          <a:xfrm>
            <a:off x="2214563" y="2491002"/>
            <a:ext cx="144462" cy="1444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Calibri" pitchFamily="34" charset="0"/>
            </a:endParaRPr>
          </a:p>
        </p:txBody>
      </p:sp>
      <p:sp>
        <p:nvSpPr>
          <p:cNvPr id="34" name="AutoShape 105"/>
          <p:cNvSpPr>
            <a:spLocks noChangeArrowheads="1"/>
          </p:cNvSpPr>
          <p:nvPr/>
        </p:nvSpPr>
        <p:spPr bwMode="auto">
          <a:xfrm>
            <a:off x="6032500" y="2492589"/>
            <a:ext cx="144463" cy="1444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Calibri" pitchFamily="34" charset="0"/>
            </a:endParaRPr>
          </a:p>
        </p:txBody>
      </p:sp>
      <p:sp>
        <p:nvSpPr>
          <p:cNvPr id="35" name="AutoShape 92"/>
          <p:cNvSpPr>
            <a:spLocks noChangeArrowheads="1"/>
          </p:cNvSpPr>
          <p:nvPr/>
        </p:nvSpPr>
        <p:spPr bwMode="auto">
          <a:xfrm>
            <a:off x="7507288" y="2132227"/>
            <a:ext cx="142875" cy="139700"/>
          </a:xfrm>
          <a:prstGeom prst="downArrow">
            <a:avLst>
              <a:gd name="adj1" fmla="val 50000"/>
              <a:gd name="adj2" fmla="val 3135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Calibri" pitchFamily="34" charset="0"/>
            </a:endParaRPr>
          </a:p>
        </p:txBody>
      </p:sp>
      <p:sp>
        <p:nvSpPr>
          <p:cNvPr id="36" name="AutoShape 92"/>
          <p:cNvSpPr>
            <a:spLocks noChangeArrowheads="1"/>
          </p:cNvSpPr>
          <p:nvPr/>
        </p:nvSpPr>
        <p:spPr bwMode="auto">
          <a:xfrm>
            <a:off x="3151188" y="1703602"/>
            <a:ext cx="142875" cy="139700"/>
          </a:xfrm>
          <a:prstGeom prst="downArrow">
            <a:avLst>
              <a:gd name="adj1" fmla="val 50000"/>
              <a:gd name="adj2" fmla="val 3135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Calibri" pitchFamily="34" charset="0"/>
            </a:endParaRPr>
          </a:p>
        </p:txBody>
      </p:sp>
      <p:sp>
        <p:nvSpPr>
          <p:cNvPr id="37" name="AutoShape 92"/>
          <p:cNvSpPr>
            <a:spLocks noChangeArrowheads="1"/>
          </p:cNvSpPr>
          <p:nvPr/>
        </p:nvSpPr>
        <p:spPr bwMode="auto">
          <a:xfrm>
            <a:off x="6678613" y="1703602"/>
            <a:ext cx="142875" cy="139700"/>
          </a:xfrm>
          <a:prstGeom prst="downArrow">
            <a:avLst>
              <a:gd name="adj1" fmla="val 50000"/>
              <a:gd name="adj2" fmla="val 3135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Calibri" pitchFamily="34" charset="0"/>
            </a:endParaRPr>
          </a:p>
        </p:txBody>
      </p:sp>
      <p:sp>
        <p:nvSpPr>
          <p:cNvPr id="38" name="Oval 91"/>
          <p:cNvSpPr>
            <a:spLocks noChangeArrowheads="1"/>
          </p:cNvSpPr>
          <p:nvPr/>
        </p:nvSpPr>
        <p:spPr bwMode="auto">
          <a:xfrm>
            <a:off x="2286000" y="1486114"/>
            <a:ext cx="5616575" cy="2873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Calibri" pitchFamily="34" charset="0"/>
              </a:rPr>
              <a:t>RÉEVALUATION A 72h</a:t>
            </a:r>
            <a:r>
              <a:rPr lang="fr-FR" altLang="fr-FR" sz="1600">
                <a:latin typeface="Calibri" pitchFamily="34" charset="0"/>
              </a:rPr>
              <a:t> </a:t>
            </a:r>
          </a:p>
        </p:txBody>
      </p:sp>
      <p:sp>
        <p:nvSpPr>
          <p:cNvPr id="39" name="AutoShape 111"/>
          <p:cNvSpPr>
            <a:spLocks noChangeArrowheads="1"/>
          </p:cNvSpPr>
          <p:nvPr/>
        </p:nvSpPr>
        <p:spPr bwMode="auto">
          <a:xfrm>
            <a:off x="3943350" y="2995827"/>
            <a:ext cx="2951163" cy="790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000">
              <a:latin typeface="Calibri" pitchFamily="34" charset="0"/>
            </a:endParaRPr>
          </a:p>
        </p:txBody>
      </p:sp>
      <p:sp>
        <p:nvSpPr>
          <p:cNvPr id="40" name="AutoShape 112"/>
          <p:cNvSpPr>
            <a:spLocks noChangeArrowheads="1"/>
          </p:cNvSpPr>
          <p:nvPr/>
        </p:nvSpPr>
        <p:spPr bwMode="auto">
          <a:xfrm>
            <a:off x="3943350" y="3930864"/>
            <a:ext cx="3024188" cy="5064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000">
              <a:latin typeface="Calibri" pitchFamily="34" charset="0"/>
            </a:endParaRPr>
          </a:p>
        </p:txBody>
      </p:sp>
      <p:sp>
        <p:nvSpPr>
          <p:cNvPr id="41" name="AutoShape 44"/>
          <p:cNvSpPr>
            <a:spLocks noChangeArrowheads="1"/>
          </p:cNvSpPr>
          <p:nvPr/>
        </p:nvSpPr>
        <p:spPr bwMode="auto">
          <a:xfrm>
            <a:off x="1782763" y="2633877"/>
            <a:ext cx="2087562" cy="21637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000">
              <a:latin typeface="Calibri" pitchFamily="34" charset="0"/>
            </a:endParaRPr>
          </a:p>
        </p:txBody>
      </p:sp>
      <p:sp>
        <p:nvSpPr>
          <p:cNvPr id="42" name="AutoShape 107"/>
          <p:cNvSpPr>
            <a:spLocks noChangeArrowheads="1"/>
          </p:cNvSpPr>
          <p:nvPr/>
        </p:nvSpPr>
        <p:spPr bwMode="auto">
          <a:xfrm>
            <a:off x="3944938" y="2635464"/>
            <a:ext cx="25908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Calibri" pitchFamily="34" charset="0"/>
              </a:rPr>
              <a:t>Adaptation à l’antibiogramme</a:t>
            </a:r>
            <a:endParaRPr lang="fr-FR" altLang="fr-FR" sz="1200">
              <a:latin typeface="Calibri" pitchFamily="34" charset="0"/>
            </a:endParaRPr>
          </a:p>
        </p:txBody>
      </p:sp>
      <p:sp>
        <p:nvSpPr>
          <p:cNvPr id="43" name="AutoShape 41"/>
          <p:cNvSpPr>
            <a:spLocks noChangeArrowheads="1"/>
          </p:cNvSpPr>
          <p:nvPr/>
        </p:nvSpPr>
        <p:spPr bwMode="auto">
          <a:xfrm>
            <a:off x="2214563" y="2132227"/>
            <a:ext cx="144462" cy="1444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Calibri" pitchFamily="34" charset="0"/>
            </a:endParaRPr>
          </a:p>
        </p:txBody>
      </p:sp>
      <p:sp>
        <p:nvSpPr>
          <p:cNvPr id="44" name="AutoShape 48"/>
          <p:cNvSpPr>
            <a:spLocks noChangeArrowheads="1"/>
          </p:cNvSpPr>
          <p:nvPr/>
        </p:nvSpPr>
        <p:spPr bwMode="auto">
          <a:xfrm>
            <a:off x="1927225" y="2778339"/>
            <a:ext cx="1800225" cy="2174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Arret aminoside/quinolone max J3</a:t>
            </a:r>
          </a:p>
        </p:txBody>
      </p:sp>
      <p:sp>
        <p:nvSpPr>
          <p:cNvPr id="45" name="AutoShape 49"/>
          <p:cNvSpPr>
            <a:spLocks noChangeArrowheads="1"/>
          </p:cNvSpPr>
          <p:nvPr/>
        </p:nvSpPr>
        <p:spPr bwMode="auto">
          <a:xfrm>
            <a:off x="1927225" y="3354602"/>
            <a:ext cx="1582738" cy="360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b="1">
                <a:latin typeface="Calibri" pitchFamily="34" charset="0"/>
              </a:rPr>
              <a:t>Sortie de neutropénie</a:t>
            </a:r>
            <a:r>
              <a:rPr lang="fr-FR" altLang="fr-FR" sz="900">
                <a:latin typeface="Calibri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Arret ATB (7j TT total min)</a:t>
            </a:r>
          </a:p>
        </p:txBody>
      </p:sp>
      <p:sp>
        <p:nvSpPr>
          <p:cNvPr id="46" name="AutoShape 51"/>
          <p:cNvSpPr>
            <a:spLocks noChangeArrowheads="1"/>
          </p:cNvSpPr>
          <p:nvPr/>
        </p:nvSpPr>
        <p:spPr bwMode="auto">
          <a:xfrm>
            <a:off x="1925638" y="3067264"/>
            <a:ext cx="1441450" cy="215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Arrêt anti staph si HC- à J2</a:t>
            </a:r>
          </a:p>
        </p:txBody>
      </p:sp>
      <p:sp>
        <p:nvSpPr>
          <p:cNvPr id="47" name="AutoShape 52"/>
          <p:cNvSpPr>
            <a:spLocks noChangeArrowheads="1"/>
          </p:cNvSpPr>
          <p:nvPr/>
        </p:nvSpPr>
        <p:spPr bwMode="auto">
          <a:xfrm>
            <a:off x="5381625" y="4005477"/>
            <a:ext cx="865188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Scanner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thoracique</a:t>
            </a:r>
          </a:p>
        </p:txBody>
      </p:sp>
      <p:sp>
        <p:nvSpPr>
          <p:cNvPr id="48" name="AutoShape 54"/>
          <p:cNvSpPr>
            <a:spLocks noChangeArrowheads="1"/>
          </p:cNvSpPr>
          <p:nvPr/>
        </p:nvSpPr>
        <p:spPr bwMode="auto">
          <a:xfrm>
            <a:off x="6607175" y="4003889"/>
            <a:ext cx="719138" cy="360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Neutropénie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&gt; 7j</a:t>
            </a:r>
          </a:p>
        </p:txBody>
      </p:sp>
      <p:sp>
        <p:nvSpPr>
          <p:cNvPr id="49" name="AutoShape 55"/>
          <p:cNvSpPr>
            <a:spLocks noChangeArrowheads="1"/>
          </p:cNvSpPr>
          <p:nvPr/>
        </p:nvSpPr>
        <p:spPr bwMode="auto">
          <a:xfrm>
            <a:off x="6391275" y="3354602"/>
            <a:ext cx="865188" cy="360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Neutropénie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&lt; 7j</a:t>
            </a:r>
          </a:p>
        </p:txBody>
      </p:sp>
      <p:sp>
        <p:nvSpPr>
          <p:cNvPr id="50" name="AutoShape 56"/>
          <p:cNvSpPr>
            <a:spLocks noChangeArrowheads="1"/>
          </p:cNvSpPr>
          <p:nvPr/>
        </p:nvSpPr>
        <p:spPr bwMode="auto">
          <a:xfrm>
            <a:off x="4014788" y="3067264"/>
            <a:ext cx="1584325" cy="2143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latin typeface="Calibri" pitchFamily="34" charset="0"/>
              </a:rPr>
              <a:t>Modification </a:t>
            </a:r>
            <a:r>
              <a:rPr lang="fr-FR" altLang="fr-FR" sz="1000">
                <a:latin typeface="Symbol" pitchFamily="18" charset="2"/>
              </a:rPr>
              <a:t>b</a:t>
            </a:r>
            <a:r>
              <a:rPr lang="fr-FR" altLang="fr-FR" sz="1000">
                <a:latin typeface="Calibri" pitchFamily="34" charset="0"/>
              </a:rPr>
              <a:t>-lactamine</a:t>
            </a:r>
          </a:p>
        </p:txBody>
      </p:sp>
      <p:sp>
        <p:nvSpPr>
          <p:cNvPr id="51" name="AutoShape 57"/>
          <p:cNvSpPr>
            <a:spLocks noChangeArrowheads="1"/>
          </p:cNvSpPr>
          <p:nvPr/>
        </p:nvSpPr>
        <p:spPr bwMode="auto">
          <a:xfrm>
            <a:off x="4014788" y="3354602"/>
            <a:ext cx="2160587" cy="361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latin typeface="Calibri" pitchFamily="34" charset="0"/>
              </a:rPr>
              <a:t>Poursuite du même traitement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latin typeface="Calibri" pitchFamily="34" charset="0"/>
              </a:rPr>
              <a:t>jusqu’à J5 </a:t>
            </a:r>
          </a:p>
        </p:txBody>
      </p:sp>
      <p:sp>
        <p:nvSpPr>
          <p:cNvPr id="52" name="AutoShape 94"/>
          <p:cNvSpPr>
            <a:spLocks noChangeArrowheads="1"/>
          </p:cNvSpPr>
          <p:nvPr/>
        </p:nvSpPr>
        <p:spPr bwMode="auto">
          <a:xfrm>
            <a:off x="5383213" y="1844889"/>
            <a:ext cx="2439987" cy="2873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Calibri" pitchFamily="34" charset="0"/>
              </a:rPr>
              <a:t>ECHEC CLINIQUE</a:t>
            </a:r>
          </a:p>
        </p:txBody>
      </p:sp>
      <p:sp>
        <p:nvSpPr>
          <p:cNvPr id="53" name="AutoShape 95"/>
          <p:cNvSpPr>
            <a:spLocks noChangeArrowheads="1"/>
          </p:cNvSpPr>
          <p:nvPr/>
        </p:nvSpPr>
        <p:spPr bwMode="auto">
          <a:xfrm>
            <a:off x="2070100" y="1844889"/>
            <a:ext cx="2520950" cy="2873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Calibri" pitchFamily="34" charset="0"/>
              </a:rPr>
              <a:t>SUCCES CLINIQUE</a:t>
            </a:r>
            <a:r>
              <a:rPr lang="fr-FR" altLang="fr-FR" sz="1600">
                <a:latin typeface="Calibri" pitchFamily="34" charset="0"/>
              </a:rPr>
              <a:t> </a:t>
            </a:r>
          </a:p>
        </p:txBody>
      </p:sp>
      <p:sp>
        <p:nvSpPr>
          <p:cNvPr id="54" name="Oval 96"/>
          <p:cNvSpPr>
            <a:spLocks noChangeArrowheads="1"/>
          </p:cNvSpPr>
          <p:nvPr/>
        </p:nvSpPr>
        <p:spPr bwMode="auto">
          <a:xfrm>
            <a:off x="2071688" y="2276689"/>
            <a:ext cx="503237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Calibri" pitchFamily="34" charset="0"/>
              </a:rPr>
              <a:t>HC -</a:t>
            </a:r>
          </a:p>
        </p:txBody>
      </p:sp>
      <p:sp>
        <p:nvSpPr>
          <p:cNvPr id="55" name="Oval 97"/>
          <p:cNvSpPr>
            <a:spLocks noChangeArrowheads="1"/>
          </p:cNvSpPr>
          <p:nvPr/>
        </p:nvSpPr>
        <p:spPr bwMode="auto">
          <a:xfrm>
            <a:off x="7327900" y="2276689"/>
            <a:ext cx="503238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Calibri" pitchFamily="34" charset="0"/>
              </a:rPr>
              <a:t>HC -</a:t>
            </a:r>
          </a:p>
        </p:txBody>
      </p:sp>
      <p:sp>
        <p:nvSpPr>
          <p:cNvPr id="56" name="Oval 98"/>
          <p:cNvSpPr>
            <a:spLocks noChangeArrowheads="1"/>
          </p:cNvSpPr>
          <p:nvPr/>
        </p:nvSpPr>
        <p:spPr bwMode="auto">
          <a:xfrm>
            <a:off x="5889625" y="2276689"/>
            <a:ext cx="503238" cy="287338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Calibri" pitchFamily="34" charset="0"/>
              </a:rPr>
              <a:t>HC +</a:t>
            </a:r>
          </a:p>
        </p:txBody>
      </p:sp>
      <p:sp>
        <p:nvSpPr>
          <p:cNvPr id="57" name="Oval 99"/>
          <p:cNvSpPr>
            <a:spLocks noChangeArrowheads="1"/>
          </p:cNvSpPr>
          <p:nvPr/>
        </p:nvSpPr>
        <p:spPr bwMode="auto">
          <a:xfrm>
            <a:off x="4016375" y="2276689"/>
            <a:ext cx="503238" cy="287338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Calibri" pitchFamily="34" charset="0"/>
              </a:rPr>
              <a:t>HC +</a:t>
            </a:r>
          </a:p>
        </p:txBody>
      </p:sp>
      <p:sp>
        <p:nvSpPr>
          <p:cNvPr id="58" name="AutoShape 113"/>
          <p:cNvSpPr>
            <a:spLocks noChangeArrowheads="1"/>
          </p:cNvSpPr>
          <p:nvPr/>
        </p:nvSpPr>
        <p:spPr bwMode="auto">
          <a:xfrm>
            <a:off x="4086225" y="4003889"/>
            <a:ext cx="1152525" cy="360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Mise en route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antifongique</a:t>
            </a:r>
          </a:p>
        </p:txBody>
      </p:sp>
      <p:sp>
        <p:nvSpPr>
          <p:cNvPr id="59" name="AutoShape 116"/>
          <p:cNvSpPr>
            <a:spLocks noChangeArrowheads="1"/>
          </p:cNvSpPr>
          <p:nvPr/>
        </p:nvSpPr>
        <p:spPr bwMode="auto">
          <a:xfrm>
            <a:off x="7470775" y="4148352"/>
            <a:ext cx="144463" cy="144462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Calibri" pitchFamily="34" charset="0"/>
            </a:endParaRPr>
          </a:p>
        </p:txBody>
      </p:sp>
      <p:sp>
        <p:nvSpPr>
          <p:cNvPr id="60" name="AutoShape 117"/>
          <p:cNvSpPr>
            <a:spLocks noChangeArrowheads="1"/>
          </p:cNvSpPr>
          <p:nvPr/>
        </p:nvSpPr>
        <p:spPr bwMode="auto">
          <a:xfrm>
            <a:off x="7470775" y="3427627"/>
            <a:ext cx="144463" cy="144462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Calibri" pitchFamily="34" charset="0"/>
            </a:endParaRPr>
          </a:p>
        </p:txBody>
      </p:sp>
      <p:sp>
        <p:nvSpPr>
          <p:cNvPr id="61" name="AutoShape 120"/>
          <p:cNvSpPr>
            <a:spLocks noChangeArrowheads="1"/>
          </p:cNvSpPr>
          <p:nvPr/>
        </p:nvSpPr>
        <p:spPr bwMode="auto">
          <a:xfrm>
            <a:off x="3943350" y="4508714"/>
            <a:ext cx="4319588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latin typeface="Calibri" pitchFamily="34" charset="0"/>
              </a:rPr>
              <a:t>Un traitement de 3ème ligne, dit de «rattrapage» pourra utiliser d’autres antibiotiques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>
                <a:latin typeface="Calibri" pitchFamily="34" charset="0"/>
              </a:rPr>
              <a:t>dépendants de l’écologie de l’unité et de l’histoire du patient. Il ne peut être protocolisé.</a:t>
            </a:r>
          </a:p>
        </p:txBody>
      </p:sp>
      <p:sp>
        <p:nvSpPr>
          <p:cNvPr id="62" name="AutoShape 127"/>
          <p:cNvSpPr>
            <a:spLocks noChangeArrowheads="1"/>
          </p:cNvSpPr>
          <p:nvPr/>
        </p:nvSpPr>
        <p:spPr bwMode="auto">
          <a:xfrm>
            <a:off x="5670550" y="3067264"/>
            <a:ext cx="1584325" cy="2159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Selon clinique/ATCD/BMR</a:t>
            </a:r>
          </a:p>
        </p:txBody>
      </p:sp>
      <p:sp>
        <p:nvSpPr>
          <p:cNvPr id="63" name="AutoShape 49"/>
          <p:cNvSpPr>
            <a:spLocks noChangeArrowheads="1"/>
          </p:cNvSpPr>
          <p:nvPr/>
        </p:nvSpPr>
        <p:spPr bwMode="auto">
          <a:xfrm>
            <a:off x="1927225" y="3861014"/>
            <a:ext cx="1800225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b="1">
                <a:latin typeface="Calibri" pitchFamily="34" charset="0"/>
              </a:rPr>
              <a:t>Neutropénie persistante</a:t>
            </a:r>
            <a:endParaRPr lang="fr-FR" altLang="fr-FR" sz="9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Arrêt ATB si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- 7j TT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- et 5 j apyrexie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- et reprise rapide ATB si  re T°</a:t>
            </a:r>
          </a:p>
        </p:txBody>
      </p:sp>
      <p:sp>
        <p:nvSpPr>
          <p:cNvPr id="64" name="Rectangle 84"/>
          <p:cNvSpPr>
            <a:spLocks noChangeArrowheads="1"/>
          </p:cNvSpPr>
          <p:nvPr/>
        </p:nvSpPr>
        <p:spPr bwMode="auto">
          <a:xfrm>
            <a:off x="5599113" y="3718139"/>
            <a:ext cx="1800225" cy="21590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Calibri" pitchFamily="34" charset="0"/>
              </a:rPr>
              <a:t>Pas d’escalade ATB si patient stable </a:t>
            </a:r>
          </a:p>
        </p:txBody>
      </p:sp>
      <p:sp>
        <p:nvSpPr>
          <p:cNvPr id="65" name="AutoShape 92"/>
          <p:cNvSpPr>
            <a:spLocks noChangeArrowheads="1"/>
          </p:cNvSpPr>
          <p:nvPr/>
        </p:nvSpPr>
        <p:spPr bwMode="auto">
          <a:xfrm>
            <a:off x="6043613" y="2136989"/>
            <a:ext cx="142875" cy="139700"/>
          </a:xfrm>
          <a:prstGeom prst="downArrow">
            <a:avLst>
              <a:gd name="adj1" fmla="val 50000"/>
              <a:gd name="adj2" fmla="val 3135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Calibri" pitchFamily="34" charset="0"/>
            </a:endParaRPr>
          </a:p>
        </p:txBody>
      </p:sp>
      <p:sp>
        <p:nvSpPr>
          <p:cNvPr id="66" name="AutoShape 92"/>
          <p:cNvSpPr>
            <a:spLocks noChangeArrowheads="1"/>
          </p:cNvSpPr>
          <p:nvPr/>
        </p:nvSpPr>
        <p:spPr bwMode="auto">
          <a:xfrm>
            <a:off x="4195763" y="2127464"/>
            <a:ext cx="142875" cy="139700"/>
          </a:xfrm>
          <a:prstGeom prst="downArrow">
            <a:avLst>
              <a:gd name="adj1" fmla="val 50000"/>
              <a:gd name="adj2" fmla="val 3135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2" y="4723573"/>
            <a:ext cx="9139238" cy="208980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9BFB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cas d</a:t>
            </a:r>
            <a:r>
              <a:rPr lang="fr-FR" sz="11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’insuffisance rénale</a:t>
            </a:r>
            <a:r>
              <a:rPr lang="fr-FR" sz="1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utiliser </a:t>
            </a:r>
            <a:r>
              <a:rPr lang="fr-FR" sz="11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www.sitegpr.com</a:t>
            </a:r>
            <a:r>
              <a:rPr lang="fr-FR" sz="1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pour ajuster les </a:t>
            </a:r>
            <a:r>
              <a:rPr lang="fr-FR" sz="1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posologies</a:t>
            </a:r>
            <a:endParaRPr lang="fr-FR" altLang="fr-FR" sz="11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sz="1100" b="1" dirty="0" smtClean="0">
                <a:solidFill>
                  <a:srgbClr val="000000"/>
                </a:solidFill>
                <a:latin typeface="Calibri" pitchFamily="34" charset="0"/>
              </a:rPr>
              <a:t>Molécules particulières</a:t>
            </a:r>
            <a:endParaRPr lang="fr-FR" altLang="fr-FR" sz="11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sz="1100" b="1" dirty="0" err="1" smtClean="0">
                <a:solidFill>
                  <a:srgbClr val="000000"/>
                </a:solidFill>
                <a:latin typeface="Calibri" pitchFamily="34" charset="0"/>
              </a:rPr>
              <a:t>Colimycine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: Charge: 9MU en 1h puis, 12h après, 4,5 à 6 MU en 1h /12h. Associer1 molécule selon ATBG. Intérêt: </a:t>
            </a:r>
            <a:r>
              <a:rPr lang="fr-FR" altLang="fr-FR" sz="1100" i="1" dirty="0" smtClean="0">
                <a:solidFill>
                  <a:srgbClr val="000000"/>
                </a:solidFill>
                <a:latin typeface="Calibri" pitchFamily="34" charset="0"/>
              </a:rPr>
              <a:t>P. </a:t>
            </a:r>
            <a:r>
              <a:rPr lang="fr-FR" altLang="fr-FR" sz="1100" i="1" dirty="0" err="1" smtClean="0">
                <a:solidFill>
                  <a:srgbClr val="000000"/>
                </a:solidFill>
                <a:latin typeface="Calibri" pitchFamily="34" charset="0"/>
              </a:rPr>
              <a:t>aeruginosa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 XDR, ABRI, EPC.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00" b="1" dirty="0" err="1" smtClean="0">
                <a:solidFill>
                  <a:srgbClr val="000000"/>
                </a:solidFill>
                <a:latin typeface="Calibri" pitchFamily="34" charset="0"/>
              </a:rPr>
              <a:t>Ceftolozane</a:t>
            </a:r>
            <a:r>
              <a:rPr lang="fr-FR" altLang="fr-FR" sz="1100" b="1" dirty="0" smtClean="0">
                <a:solidFill>
                  <a:srgbClr val="000000"/>
                </a:solidFill>
                <a:latin typeface="Calibri" pitchFamily="34" charset="0"/>
              </a:rPr>
              <a:t>/tazobactam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: pas en probabiliste. Charge 2g/1g en 1h puis 2g/1g en </a:t>
            </a:r>
            <a:r>
              <a:rPr lang="fr-FR" altLang="fr-FR" sz="1100" dirty="0" err="1" smtClean="0">
                <a:solidFill>
                  <a:srgbClr val="000000"/>
                </a:solidFill>
                <a:latin typeface="Calibri" pitchFamily="34" charset="0"/>
              </a:rPr>
              <a:t>sap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/8h.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Intérêt: </a:t>
            </a:r>
            <a:r>
              <a:rPr lang="fr-FR" altLang="fr-FR" sz="1100" i="1" dirty="0">
                <a:solidFill>
                  <a:srgbClr val="000000"/>
                </a:solidFill>
                <a:latin typeface="Calibri" pitchFamily="34" charset="0"/>
              </a:rPr>
              <a:t>P. aeruginosa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multi-R, BLSE.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Peu actif sur CG+.</a:t>
            </a:r>
            <a:endParaRPr lang="fr-FR" altLang="fr-FR" sz="11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00" b="1" dirty="0" smtClean="0">
                <a:solidFill>
                  <a:srgbClr val="000000"/>
                </a:solidFill>
                <a:latin typeface="Calibri" pitchFamily="34" charset="0"/>
              </a:rPr>
              <a:t>Ceftazidime/</a:t>
            </a:r>
            <a:r>
              <a:rPr lang="fr-FR" altLang="fr-FR" sz="1100" b="1" dirty="0" err="1" smtClean="0">
                <a:solidFill>
                  <a:srgbClr val="000000"/>
                </a:solidFill>
                <a:latin typeface="Calibri" pitchFamily="34" charset="0"/>
              </a:rPr>
              <a:t>avibactam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Pas en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probabiliste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. Charge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2g/1g en 2h puis 2g/1g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en </a:t>
            </a:r>
            <a:r>
              <a:rPr lang="fr-FR" altLang="fr-FR" sz="1100" dirty="0" err="1" smtClean="0">
                <a:solidFill>
                  <a:srgbClr val="000000"/>
                </a:solidFill>
                <a:latin typeface="Calibri" pitchFamily="34" charset="0"/>
              </a:rPr>
              <a:t>sap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/8h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. Intérêt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: OXA-48. Peu actif sur CG+.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00" b="1" dirty="0" err="1" smtClean="0">
                <a:solidFill>
                  <a:srgbClr val="000000"/>
                </a:solidFill>
                <a:latin typeface="Calibri" pitchFamily="34" charset="0"/>
              </a:rPr>
              <a:t>Meropénème</a:t>
            </a:r>
            <a:r>
              <a:rPr lang="fr-FR" altLang="fr-FR" sz="1100" b="1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fr-FR" altLang="fr-FR" sz="1100" b="1" dirty="0" err="1" smtClean="0">
                <a:solidFill>
                  <a:srgbClr val="000000"/>
                </a:solidFill>
                <a:latin typeface="Calibri" pitchFamily="34" charset="0"/>
              </a:rPr>
              <a:t>vaborbactam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Pas en probabiliste.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2g/1g en 3h /8h.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Intérêt: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KPC.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00" b="1" dirty="0" err="1" smtClean="0">
                <a:solidFill>
                  <a:srgbClr val="000000"/>
                </a:solidFill>
                <a:latin typeface="Calibri" pitchFamily="34" charset="0"/>
              </a:rPr>
              <a:t>Imipénème</a:t>
            </a:r>
            <a:r>
              <a:rPr lang="fr-FR" altLang="fr-FR" sz="1100" b="1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fr-FR" altLang="fr-FR" sz="1100" b="1" dirty="0" err="1" smtClean="0">
                <a:solidFill>
                  <a:srgbClr val="000000"/>
                </a:solidFill>
                <a:latin typeface="Calibri" pitchFamily="34" charset="0"/>
              </a:rPr>
              <a:t>relebactam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: 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 Pas en probabiliste.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500 mg/250mg en 30mn /6h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. Intérêt: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KPC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00" b="1" dirty="0" err="1" smtClean="0">
                <a:solidFill>
                  <a:srgbClr val="000000"/>
                </a:solidFill>
                <a:latin typeface="Calibri" pitchFamily="34" charset="0"/>
              </a:rPr>
              <a:t>Céfidérocol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Pas en probabiliste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. 2g en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3h /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8h.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Intérêt: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NDM, </a:t>
            </a:r>
            <a:r>
              <a:rPr lang="fr-FR" altLang="fr-FR" sz="1100" dirty="0" err="1" smtClean="0">
                <a:solidFill>
                  <a:srgbClr val="000000"/>
                </a:solidFill>
                <a:latin typeface="Calibri" pitchFamily="34" charset="0"/>
              </a:rPr>
              <a:t>Acineto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, Pseudomonas, </a:t>
            </a:r>
            <a:r>
              <a:rPr lang="fr-FR" altLang="fr-FR" sz="1100" dirty="0" err="1" smtClean="0">
                <a:solidFill>
                  <a:srgbClr val="000000"/>
                </a:solidFill>
                <a:latin typeface="Calibri" pitchFamily="34" charset="0"/>
              </a:rPr>
              <a:t>Stenotrophomonas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00" b="1" dirty="0" smtClean="0">
                <a:solidFill>
                  <a:srgbClr val="000000"/>
                </a:solidFill>
                <a:latin typeface="Calibri" pitchFamily="34" charset="0"/>
              </a:rPr>
              <a:t>Témocilline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Pas en probabiliste.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Charge 2g en 1h puis 6g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en </a:t>
            </a:r>
            <a:r>
              <a:rPr lang="fr-FR" altLang="fr-FR" sz="1100" dirty="0" err="1" smtClean="0">
                <a:solidFill>
                  <a:srgbClr val="000000"/>
                </a:solidFill>
                <a:latin typeface="Calibri" pitchFamily="34" charset="0"/>
              </a:rPr>
              <a:t>sap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 sur 24h.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Intérêt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fr-FR" altLang="fr-FR" sz="1100" dirty="0" err="1" smtClean="0">
                <a:solidFill>
                  <a:srgbClr val="000000"/>
                </a:solidFill>
                <a:latin typeface="Calibri" pitchFamily="34" charset="0"/>
              </a:rPr>
              <a:t>céphalosporinases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 et </a:t>
            </a:r>
            <a:r>
              <a:rPr lang="fr-FR" altLang="fr-FR" sz="1100" dirty="0" smtClean="0">
                <a:latin typeface="Calibri" pitchFamily="34" charset="0"/>
              </a:rPr>
              <a:t>BLSE</a:t>
            </a:r>
            <a:r>
              <a:rPr lang="fr-FR" altLang="fr-FR" sz="11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(épargne carbapénèmes). Actif QUE sur BGN. Sur infections urinaires </a:t>
            </a:r>
            <a:r>
              <a:rPr lang="fr-FR" altLang="fr-FR" sz="1100" dirty="0" err="1" smtClean="0">
                <a:solidFill>
                  <a:srgbClr val="000000"/>
                </a:solidFill>
                <a:latin typeface="Calibri" pitchFamily="34" charset="0"/>
              </a:rPr>
              <a:t>bactériémiques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 ou non,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00" b="1" dirty="0" smtClean="0">
                <a:solidFill>
                  <a:srgbClr val="000000"/>
                </a:solidFill>
                <a:latin typeface="Calibri" pitchFamily="34" charset="0"/>
              </a:rPr>
              <a:t>Céfoxitine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: Pas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en probabiliste. Charge 2g en 1h puis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6-8g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en perfusion sur 24h. Intérêt: </a:t>
            </a:r>
            <a:r>
              <a:rPr lang="fr-FR" altLang="fr-FR" sz="1100" i="1" dirty="0" smtClean="0">
                <a:solidFill>
                  <a:srgbClr val="000000"/>
                </a:solidFill>
                <a:latin typeface="Calibri" pitchFamily="34" charset="0"/>
              </a:rPr>
              <a:t>E. coli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BLSE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(épargne carbapénèmes)</a:t>
            </a:r>
            <a:endParaRPr lang="fr-FR" altLang="fr-FR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00" b="1" dirty="0" err="1" smtClean="0">
                <a:solidFill>
                  <a:srgbClr val="000000"/>
                </a:solidFill>
                <a:latin typeface="Calibri" pitchFamily="34" charset="0"/>
              </a:rPr>
              <a:t>Aztreonam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Charge 2g en 1h puis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6-8g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en </a:t>
            </a:r>
            <a:r>
              <a:rPr lang="fr-FR" altLang="fr-FR" sz="1100" dirty="0" err="1" smtClean="0">
                <a:solidFill>
                  <a:srgbClr val="000000"/>
                </a:solidFill>
                <a:latin typeface="Calibri" pitchFamily="34" charset="0"/>
              </a:rPr>
              <a:t>sap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/24h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. Intérêt: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allergie grave aux BL.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Actif QUE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sur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BGN: associer un anti CG+ en probabiliste.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0259" y="-7579"/>
            <a:ext cx="9103741" cy="126803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9BFB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Conseils généraux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Calibri" pitchFamily="34" charset="0"/>
              </a:rPr>
              <a:t>Monothérapie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: neutropénie fébrile sans signe de gravité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Calibri" pitchFamily="34" charset="0"/>
              </a:rPr>
              <a:t>Association en probabiliste 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si sepsis (nouvelle définition)/choc septique/suspicion BGN résistant/HC à BGN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Tenir compte des TT, des hospitalisations et de l’écologie du patient pour la 1ère ligne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  quinolone dans les 3 mois précédents (en TT ou prophylaxie): PAS de quinolone en probabiliste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Varier les molécules employées dans une même unité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 donner 72h </a:t>
            </a:r>
            <a:r>
              <a:rPr lang="fr-FR" sz="1200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effectives</a:t>
            </a:r>
            <a:r>
              <a:rPr lang="fr-FR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d’antibiothérapie avant de conclure à un échec (sauf aggravation en </a:t>
            </a:r>
            <a:r>
              <a:rPr lang="fr-FR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sepsis/choc)</a:t>
            </a:r>
            <a:endParaRPr lang="fr-FR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667" y="1423340"/>
            <a:ext cx="9110169" cy="3157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sz="1800" b="1" dirty="0" smtClean="0">
                <a:solidFill>
                  <a:srgbClr val="000000"/>
                </a:solidFill>
                <a:latin typeface="Calibri" pitchFamily="34" charset="0"/>
              </a:rPr>
              <a:t>Modalités d’administration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1200" b="1" dirty="0" smtClean="0">
                <a:solidFill>
                  <a:srgbClr val="000000"/>
                </a:solidFill>
                <a:latin typeface="Calibri" pitchFamily="34" charset="0"/>
              </a:rPr>
              <a:t>Bêtalactamines: perfusion </a:t>
            </a:r>
            <a:r>
              <a:rPr lang="fr-FR" altLang="fr-FR" sz="1200" b="1" dirty="0">
                <a:solidFill>
                  <a:srgbClr val="000000"/>
                </a:solidFill>
                <a:latin typeface="Calibri" pitchFamily="34" charset="0"/>
              </a:rPr>
              <a:t>prolongée </a:t>
            </a:r>
            <a:r>
              <a:rPr lang="fr-FR" altLang="fr-FR" sz="1200" b="1" dirty="0" smtClean="0">
                <a:solidFill>
                  <a:srgbClr val="000000"/>
                </a:solidFill>
                <a:latin typeface="Calibri" pitchFamily="34" charset="0"/>
              </a:rPr>
              <a:t>si </a:t>
            </a:r>
            <a:r>
              <a:rPr lang="fr-FR" altLang="fr-FR" sz="1200" b="1" dirty="0">
                <a:solidFill>
                  <a:srgbClr val="000000"/>
                </a:solidFill>
                <a:latin typeface="Calibri" pitchFamily="34" charset="0"/>
              </a:rPr>
              <a:t>infection grave/CMI élevée/site d’accès difficile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             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Dose 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de 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charge = dose 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unitaire 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habituelle à passer en  1 à 2h selon la molécule</a:t>
            </a:r>
            <a:endParaRPr lang="fr-FR" altLang="fr-FR" sz="1200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             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Juste 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après, débuter la perfusion soit « étendue » (par ex: 4g en 4h toutes les 8h), soit  « continue » (par ex: 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3g/12h)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             Dilutions 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stables 24h 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pipé±tazo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fr-FR" altLang="fr-FR" sz="1200" dirty="0" err="1">
                <a:solidFill>
                  <a:srgbClr val="000000"/>
                </a:solidFill>
                <a:latin typeface="Calibri" pitchFamily="34" charset="0"/>
              </a:rPr>
              <a:t>aztreonam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témo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fr-FR" altLang="fr-FR" sz="1200" dirty="0" err="1">
                <a:solidFill>
                  <a:srgbClr val="000000"/>
                </a:solidFill>
                <a:latin typeface="Calibri" pitchFamily="34" charset="0"/>
              </a:rPr>
              <a:t>céfoxitine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céfotax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cloxa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cefto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tazo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), 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12h (</a:t>
            </a:r>
            <a:r>
              <a:rPr lang="fr-FR" altLang="fr-FR" sz="1200" dirty="0" err="1">
                <a:solidFill>
                  <a:srgbClr val="000000"/>
                </a:solidFill>
                <a:latin typeface="Calibri" pitchFamily="34" charset="0"/>
              </a:rPr>
              <a:t>amox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mero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), 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ou 8h (</a:t>
            </a:r>
            <a:r>
              <a:rPr lang="fr-FR" altLang="fr-FR" sz="1200" dirty="0" err="1">
                <a:solidFill>
                  <a:srgbClr val="000000"/>
                </a:solidFill>
                <a:latin typeface="Calibri" pitchFamily="34" charset="0"/>
              </a:rPr>
              <a:t>céfépime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cefta</a:t>
            </a:r>
            <a:r>
              <a:rPr lang="fr-FR" altLang="fr-FR" sz="1200" dirty="0" err="1">
                <a:solidFill>
                  <a:srgbClr val="000000"/>
                </a:solidFill>
                <a:latin typeface="Calibri" pitchFamily="34" charset="0"/>
              </a:rPr>
              <a:t>±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avibactam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), </a:t>
            </a:r>
            <a:r>
              <a:rPr lang="fr-FR" altLang="fr-FR" sz="1200" dirty="0" smtClean="0">
                <a:latin typeface="Calibri" pitchFamily="34" charset="0"/>
              </a:rPr>
              <a:t>Pas</a:t>
            </a:r>
            <a:r>
              <a:rPr lang="fr-FR" altLang="fr-FR" sz="1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de perf prolongée: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augmentin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fr-FR" altLang="fr-FR" sz="1200" dirty="0" err="1">
                <a:solidFill>
                  <a:srgbClr val="000000"/>
                </a:solidFill>
                <a:latin typeface="Calibri" pitchFamily="34" charset="0"/>
              </a:rPr>
              <a:t>imipénème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(instable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), ceftriaxone,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ertapénème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(1/2 vie 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longue)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1200" b="1" dirty="0" smtClean="0">
                <a:solidFill>
                  <a:srgbClr val="000000"/>
                </a:solidFill>
                <a:latin typeface="Calibri" pitchFamily="34" charset="0"/>
              </a:rPr>
              <a:t>Dosage </a:t>
            </a:r>
            <a:r>
              <a:rPr lang="fr-FR" altLang="fr-FR" sz="1200" b="1" dirty="0">
                <a:solidFill>
                  <a:srgbClr val="000000"/>
                </a:solidFill>
                <a:latin typeface="Calibri" pitchFamily="34" charset="0"/>
              </a:rPr>
              <a:t>résiduel des </a:t>
            </a:r>
            <a:r>
              <a:rPr lang="fr-FR" altLang="fr-FR" sz="1200" b="1" dirty="0" err="1" smtClean="0">
                <a:solidFill>
                  <a:srgbClr val="000000"/>
                </a:solidFill>
                <a:latin typeface="Calibri" pitchFamily="34" charset="0"/>
              </a:rPr>
              <a:t>bêtalactamines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24 à 48h après le début du traitement </a:t>
            </a:r>
            <a:endParaRPr lang="fr-FR" altLang="fr-FR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0005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Objectif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: 4-8 x la CMI en 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résiduel, si pas de CMI, viser: 8-32 mg/L)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1200" b="1" dirty="0" smtClean="0">
                <a:solidFill>
                  <a:srgbClr val="000000"/>
                </a:solidFill>
                <a:latin typeface="Calibri" pitchFamily="34" charset="0"/>
              </a:rPr>
              <a:t>Aminoside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: 1 à 3 J max (passer en </a:t>
            </a:r>
            <a:r>
              <a:rPr lang="fr-FR" altLang="fr-FR" sz="1200" dirty="0" smtClean="0">
                <a:latin typeface="Calibri" pitchFamily="34" charset="0"/>
              </a:rPr>
              <a:t>30mn)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Pic 30mn après perf (But pic &gt; 8-10 CMI: si pas de CMI: GNT &gt; 20 mg/l, AMK &gt; 60) Résiduel uniquement si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ins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 rénale (objectif AMK &lt; 2,5 - GNT &lt;0,5), Résiduel élevé= espacer la dose suivante.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Calibri" pitchFamily="34" charset="0"/>
              </a:rPr>
              <a:t>Fluoroquinolones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 si CI aminosides: Arrêt à J3 max sauf légionellose 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(si 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pneumonie, rechercher </a:t>
            </a:r>
            <a:r>
              <a:rPr lang="fr-FR" altLang="fr-FR" sz="1200" dirty="0" err="1">
                <a:solidFill>
                  <a:srgbClr val="000000"/>
                </a:solidFill>
                <a:latin typeface="Calibri" pitchFamily="34" charset="0"/>
              </a:rPr>
              <a:t>antigénurie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1200" dirty="0" err="1">
                <a:solidFill>
                  <a:srgbClr val="000000"/>
                </a:solidFill>
                <a:latin typeface="Calibri" pitchFamily="34" charset="0"/>
              </a:rPr>
              <a:t>légionelle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1200" b="1" dirty="0" smtClean="0">
                <a:solidFill>
                  <a:srgbClr val="000000"/>
                </a:solidFill>
                <a:latin typeface="Calibri" pitchFamily="34" charset="0"/>
              </a:rPr>
              <a:t>Anti-</a:t>
            </a:r>
            <a:r>
              <a:rPr lang="fr-FR" altLang="fr-FR" sz="1200" b="1" dirty="0" err="1" smtClean="0">
                <a:solidFill>
                  <a:srgbClr val="000000"/>
                </a:solidFill>
                <a:latin typeface="Calibri" pitchFamily="34" charset="0"/>
              </a:rPr>
              <a:t>staph</a:t>
            </a:r>
            <a:r>
              <a:rPr lang="fr-FR" altLang="fr-FR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1200" b="1" dirty="0" err="1" smtClean="0">
                <a:solidFill>
                  <a:srgbClr val="000000"/>
                </a:solidFill>
                <a:latin typeface="Calibri" pitchFamily="34" charset="0"/>
              </a:rPr>
              <a:t>méti</a:t>
            </a:r>
            <a:r>
              <a:rPr lang="fr-FR" altLang="fr-FR" sz="1200" b="1" dirty="0" smtClean="0">
                <a:solidFill>
                  <a:srgbClr val="000000"/>
                </a:solidFill>
                <a:latin typeface="Calibri" pitchFamily="34" charset="0"/>
              </a:rPr>
              <a:t>-R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1200" b="1" dirty="0" smtClean="0">
                <a:solidFill>
                  <a:srgbClr val="000000"/>
                </a:solidFill>
                <a:latin typeface="Calibri" pitchFamily="34" charset="0"/>
              </a:rPr>
              <a:t>si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hémocs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+ à CG+, suspicion clinique d’infection de cathéter (pus, tunnelite), infection cutanée (cellulite, pas folliculite), choc septique, ceftazidime comme </a:t>
            </a:r>
            <a:r>
              <a:rPr lang="fr-FR" altLang="fr-FR" sz="1200" dirty="0" smtClean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-lactamine (peu active sur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strepto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-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Daptomycine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10 mg/kg/24h en 60 mn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. 1</a:t>
            </a:r>
            <a:r>
              <a:rPr lang="fr-FR" altLang="fr-FR" sz="1200" baseline="30000" dirty="0" smtClean="0">
                <a:solidFill>
                  <a:srgbClr val="000000"/>
                </a:solidFill>
                <a:latin typeface="Calibri" pitchFamily="34" charset="0"/>
              </a:rPr>
              <a:t>er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 choix sauf si </a:t>
            </a:r>
            <a:r>
              <a:rPr lang="fr-FR" altLang="fr-FR" sz="1200" dirty="0" smtClean="0">
                <a:latin typeface="Calibri" pitchFamily="34" charset="0"/>
              </a:rPr>
              <a:t>pneumonie,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 Surveillance 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CPK. Faible risque pneumopathie d’hypersensibilité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- Vancomycine: charge: 20 à 30 mg/kg selon gravité clinique (en 1h si 20, en 2h si 30) puis 30 mg/kg/j en SAP/24h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   Dosage sérique à 24h  puis ajuster la dose - Taux attendu:  8 fois la CMI du germe (si disponible), sinon&gt; 20 mg/l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-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Linezolide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zyvoxid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®): 600 mg/12h. Attention aux résistances des SCN. 1</a:t>
            </a:r>
            <a:r>
              <a:rPr lang="fr-FR" altLang="fr-FR" sz="1200" baseline="30000" dirty="0" smtClean="0">
                <a:solidFill>
                  <a:srgbClr val="000000"/>
                </a:solidFill>
                <a:latin typeface="Calibri" pitchFamily="34" charset="0"/>
              </a:rPr>
              <a:t>er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 choix pour le cutané non grave,</a:t>
            </a:r>
          </a:p>
        </p:txBody>
      </p:sp>
    </p:spTree>
    <p:extLst>
      <p:ext uri="{BB962C8B-B14F-4D97-AF65-F5344CB8AC3E}">
        <p14:creationId xmlns:p14="http://schemas.microsoft.com/office/powerpoint/2010/main" val="15101558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Tout est évolutif</a:t>
            </a:r>
          </a:p>
        </p:txBody>
      </p:sp>
      <p:sp>
        <p:nvSpPr>
          <p:cNvPr id="151554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1989138"/>
            <a:ext cx="7427168" cy="4017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Analyse 1/an des résultats de microbiologie de l’année</a:t>
            </a:r>
          </a:p>
          <a:p>
            <a:pPr lvl="1">
              <a:defRPr/>
            </a:pPr>
            <a:r>
              <a:rPr lang="fr-FR" dirty="0" smtClean="0"/>
              <a:t>Au global </a:t>
            </a:r>
          </a:p>
          <a:p>
            <a:pPr lvl="1">
              <a:defRPr/>
            </a:pPr>
            <a:r>
              <a:rPr lang="fr-FR" dirty="0"/>
              <a:t>P</a:t>
            </a:r>
            <a:r>
              <a:rPr lang="fr-FR" dirty="0" smtClean="0"/>
              <a:t>our LA/allogreffe</a:t>
            </a:r>
          </a:p>
          <a:p>
            <a:pPr lvl="1">
              <a:defRPr/>
            </a:pPr>
            <a:r>
              <a:rPr lang="fr-FR" dirty="0" smtClean="0"/>
              <a:t>Tous prélèvements</a:t>
            </a:r>
          </a:p>
          <a:p>
            <a:pPr lvl="1">
              <a:defRPr/>
            </a:pPr>
            <a:r>
              <a:rPr lang="fr-FR" dirty="0" smtClean="0"/>
              <a:t>Hémocultures</a:t>
            </a:r>
          </a:p>
          <a:p>
            <a:pPr>
              <a:defRPr/>
            </a:pPr>
            <a:r>
              <a:rPr lang="fr-FR" dirty="0" smtClean="0"/>
              <a:t>Revue des échecs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Risque variable selon profondeur/durée</a:t>
            </a:r>
          </a:p>
          <a:p>
            <a:r>
              <a:rPr lang="fr-FR" dirty="0"/>
              <a:t>Importance de connaitre son écologie</a:t>
            </a:r>
          </a:p>
          <a:p>
            <a:r>
              <a:rPr lang="fr-FR" dirty="0" smtClean="0"/>
              <a:t>Les stratégies de traitement évoluent</a:t>
            </a:r>
          </a:p>
          <a:p>
            <a:pPr lvl="1"/>
            <a:r>
              <a:rPr lang="fr-FR" dirty="0" smtClean="0"/>
              <a:t>Pas d’association/escalade systématique</a:t>
            </a:r>
          </a:p>
          <a:p>
            <a:pPr lvl="1"/>
            <a:r>
              <a:rPr lang="fr-FR" dirty="0" smtClean="0"/>
              <a:t>Epargnez les molécules, chez les </a:t>
            </a:r>
            <a:r>
              <a:rPr lang="fr-FR" dirty="0" err="1" smtClean="0"/>
              <a:t>neutropéniques</a:t>
            </a:r>
            <a:r>
              <a:rPr lang="fr-FR" dirty="0" smtClean="0"/>
              <a:t> aussi</a:t>
            </a:r>
          </a:p>
          <a:p>
            <a:r>
              <a:rPr lang="fr-FR" smtClean="0"/>
              <a:t>Penser aussi au </a:t>
            </a:r>
            <a:r>
              <a:rPr lang="fr-FR" dirty="0" smtClean="0"/>
              <a:t>fongique et/ou au viral selon les patients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Conclusion: Neutropénie fébrile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Modèles expérimentaux</a:t>
            </a:r>
          </a:p>
        </p:txBody>
      </p:sp>
      <p:sp>
        <p:nvSpPr>
          <p:cNvPr id="153602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/>
            <a:r>
              <a:rPr lang="fr-FR" smtClean="0"/>
              <a:t>Animal neutropénique:</a:t>
            </a:r>
          </a:p>
          <a:p>
            <a:pPr lvl="1" eaLnBrk="1" hangingPunct="1"/>
            <a:r>
              <a:rPr lang="fr-FR" smtClean="0"/>
              <a:t>Infection plus fréquente</a:t>
            </a:r>
          </a:p>
          <a:p>
            <a:pPr lvl="1" eaLnBrk="1" hangingPunct="1"/>
            <a:r>
              <a:rPr lang="fr-FR" smtClean="0"/>
              <a:t>Infection plus rapide</a:t>
            </a:r>
          </a:p>
          <a:p>
            <a:pPr lvl="1" eaLnBrk="1" hangingPunct="1"/>
            <a:r>
              <a:rPr lang="fr-FR" smtClean="0"/>
              <a:t>Inoculums plus faibles</a:t>
            </a:r>
          </a:p>
          <a:p>
            <a:pPr lvl="1" eaLnBrk="1" hangingPunct="1"/>
            <a:r>
              <a:rPr lang="fr-FR" smtClean="0"/>
              <a:t>Point de départ digestif (translocation)</a:t>
            </a:r>
          </a:p>
          <a:p>
            <a:pPr lvl="1" eaLnBrk="1" hangingPunct="1"/>
            <a:r>
              <a:rPr lang="fr-FR" smtClean="0"/>
              <a:t>Peu de signes inflammatoires</a:t>
            </a:r>
          </a:p>
          <a:p>
            <a:pPr lvl="1" eaLnBrk="1" hangingPunct="1"/>
            <a:r>
              <a:rPr lang="fr-FR" smtClean="0"/>
              <a:t>DC plus fréquent</a:t>
            </a:r>
          </a:p>
        </p:txBody>
      </p:sp>
    </p:spTree>
    <p:extLst>
      <p:ext uri="{BB962C8B-B14F-4D97-AF65-F5344CB8AC3E}">
        <p14:creationId xmlns:p14="http://schemas.microsoft.com/office/powerpoint/2010/main" val="2057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8528</TotalTime>
  <Words>5192</Words>
  <Application>Microsoft Office PowerPoint</Application>
  <PresentationFormat>Affichage à l'écran (4:3)</PresentationFormat>
  <Paragraphs>1319</Paragraphs>
  <Slides>89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89</vt:i4>
      </vt:variant>
    </vt:vector>
  </HeadingPairs>
  <TitlesOfParts>
    <vt:vector size="91" baseType="lpstr">
      <vt:lpstr>Concourse</vt:lpstr>
      <vt:lpstr>Graphique</vt:lpstr>
      <vt:lpstr>Neutropénie fébrile</vt:lpstr>
      <vt:lpstr>Menu</vt:lpstr>
      <vt:lpstr>Neutropénie</vt:lpstr>
      <vt:lpstr>Neutropénie fébrile</vt:lpstr>
      <vt:lpstr>Fréquence des pathologies concernées</vt:lpstr>
      <vt:lpstr>Complications NF</vt:lpstr>
      <vt:lpstr>Fréquence épisodes fébriles</vt:lpstr>
      <vt:lpstr>Fièvre au cours des neutropénies</vt:lpstr>
      <vt:lpstr>Modèles expérimentaux</vt:lpstr>
      <vt:lpstr>Facteurs de risque épisode fébrile</vt:lpstr>
      <vt:lpstr>Infection et greffe de moelle ASBMT/EBMT/CDC/IDSA 2009</vt:lpstr>
      <vt:lpstr>Infection et greffe d’organe</vt:lpstr>
      <vt:lpstr>Fièvre au cours des neutropénies</vt:lpstr>
      <vt:lpstr>Hématologie</vt:lpstr>
      <vt:lpstr>Neutropénie fébrile: Epidémiologie</vt:lpstr>
      <vt:lpstr>Fréquence épisodes fébriles</vt:lpstr>
      <vt:lpstr>Fréquence des infections dans les LAM</vt:lpstr>
      <vt:lpstr>Myélome multiple</vt:lpstr>
      <vt:lpstr>Infections et allogreffe</vt:lpstr>
      <vt:lpstr>Présentation PowerPoint</vt:lpstr>
      <vt:lpstr>Modification de l’écologie</vt:lpstr>
      <vt:lpstr>Résistance bactériemies et hémopathies</vt:lpstr>
      <vt:lpstr>Bactériémies: MdS Lille 2010-2019</vt:lpstr>
      <vt:lpstr>Mortalité des infections bactériennes</vt:lpstr>
      <vt:lpstr>Bactériémies MdS Lille 2011: pronostic</vt:lpstr>
      <vt:lpstr>Neutropénie: sepsis sévère, choc et survie</vt:lpstr>
      <vt:lpstr>Neutropénie: sepsis sévère, choc et survie</vt:lpstr>
      <vt:lpstr>Prise en charge</vt:lpstr>
      <vt:lpstr>Objectifs</vt:lpstr>
      <vt:lpstr>Antibioprophylaxie</vt:lpstr>
      <vt:lpstr>  </vt:lpstr>
      <vt:lpstr>Question</vt:lpstr>
      <vt:lpstr>Antibioprophylaxie neutropénie</vt:lpstr>
      <vt:lpstr>Antibioprophylaxie neutropénie</vt:lpstr>
      <vt:lpstr>Antibioprophylaxie neutropénie: méta-analyse</vt:lpstr>
      <vt:lpstr>Antibioprophylaxie neutropénie: recommandations</vt:lpstr>
      <vt:lpstr>Antibioprophylaxie</vt:lpstr>
      <vt:lpstr>Antibioprophylaxie neutropénie en France</vt:lpstr>
      <vt:lpstr>Décontamination digestive et BLSE</vt:lpstr>
      <vt:lpstr>PEC neutropénie fébrile</vt:lpstr>
      <vt:lpstr>Vignette 2</vt:lpstr>
      <vt:lpstr>Question</vt:lpstr>
      <vt:lpstr>Questions à se poser en ville</vt:lpstr>
      <vt:lpstr>Evaluation du risque</vt:lpstr>
      <vt:lpstr>Patients à « bas risque »</vt:lpstr>
      <vt:lpstr>Type de pathologie</vt:lpstr>
      <vt:lpstr>Recherche</vt:lpstr>
      <vt:lpstr>Présentation PowerPoint</vt:lpstr>
      <vt:lpstr>Quel bilan ?</vt:lpstr>
      <vt:lpstr>Oral ou IV: que des vieilles études, avec peu de BMR</vt:lpstr>
      <vt:lpstr>Antibiothérapie orale mais laquelle ?</vt:lpstr>
      <vt:lpstr>Evaluation</vt:lpstr>
      <vt:lpstr>Est-ce que ca marche dans la vraie vie ?</vt:lpstr>
      <vt:lpstr>Est-ce que ca marche dans la vraie vie ?</vt:lpstr>
      <vt:lpstr>A l’hôpital</vt:lpstr>
      <vt:lpstr>Patients à « haut risque »</vt:lpstr>
      <vt:lpstr>  </vt:lpstr>
      <vt:lpstr>Question</vt:lpstr>
      <vt:lpstr>Choix ATB: la vraie vie de la neutropénie fébrile</vt:lpstr>
      <vt:lpstr>Choix ATB: la vraie vie de la neutropénie fébrile</vt:lpstr>
      <vt:lpstr>Recommandations européennes 2011 (ECIL4) Paramètres du choix ATB</vt:lpstr>
      <vt:lpstr>Chez ce patient</vt:lpstr>
      <vt:lpstr>Recommandations USA IDSA 2010</vt:lpstr>
      <vt:lpstr>Recommandations européennes 2011 (ECIL4) 2 stratégies à discuter</vt:lpstr>
      <vt:lpstr>Recommandations européennes 2011 (ECIL4) Molécules en probabiliste</vt:lpstr>
      <vt:lpstr>Question</vt:lpstr>
      <vt:lpstr>Recommandations européennes 2011 (ECIL4) Si escalade: évaluation à 24-72h</vt:lpstr>
      <vt:lpstr>Recommandations européennes 2011 (ECIL4) Si désescalade: évaluation à 24-72h</vt:lpstr>
      <vt:lpstr>CAT si patient toujours fébrile à 48-72h</vt:lpstr>
      <vt:lpstr>Risque à évaluer selon hémopathie sous jacente et présentation</vt:lpstr>
      <vt:lpstr>Recommandations européennes 2011 (ECIL4) Durées de traitement</vt:lpstr>
      <vt:lpstr>En France: RFE prise en charge du neutropénique en réanimation</vt:lpstr>
      <vt:lpstr>Allergie bêta-lactamines</vt:lpstr>
      <vt:lpstr>Adaptation locale des recommandations</vt:lpstr>
      <vt:lpstr>Résistances en 2020: infections invasives</vt:lpstr>
      <vt:lpstr>Adapter à la situation locale:</vt:lpstr>
      <vt:lpstr>BLSE MdS 2015</vt:lpstr>
      <vt:lpstr>Ce que nous faisons 1</vt:lpstr>
      <vt:lpstr>Ce que nous faisons 2</vt:lpstr>
      <vt:lpstr>Ce que nous faisons 3</vt:lpstr>
      <vt:lpstr>Cohorte Triple A  Arrêt des Antibiotiques en Aplasie</vt:lpstr>
      <vt:lpstr>CHU Henri Mondor</vt:lpstr>
      <vt:lpstr>Essai randomisé arrêt ATB</vt:lpstr>
      <vt:lpstr>Présentation PowerPoint</vt:lpstr>
      <vt:lpstr>Présentation PowerPoint</vt:lpstr>
      <vt:lpstr>Présentation PowerPoint</vt:lpstr>
      <vt:lpstr>Présentation PowerPoint</vt:lpstr>
      <vt:lpstr>Tout est évolutif</vt:lpstr>
      <vt:lpstr>Conclusion: Neutropénie fébrile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ABT-SOT</dc:title>
  <dc:creator>Serge Alfandari</dc:creator>
  <cp:lastModifiedBy>serge alfandari</cp:lastModifiedBy>
  <cp:revision>640</cp:revision>
  <dcterms:created xsi:type="dcterms:W3CDTF">2010-11-21T17:00:31Z</dcterms:created>
  <dcterms:modified xsi:type="dcterms:W3CDTF">2021-11-26T18:12:50Z</dcterms:modified>
</cp:coreProperties>
</file>