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471" r:id="rId2"/>
    <p:sldId id="566" r:id="rId3"/>
    <p:sldId id="532" r:id="rId4"/>
    <p:sldId id="476" r:id="rId5"/>
    <p:sldId id="477" r:id="rId6"/>
    <p:sldId id="478" r:id="rId7"/>
    <p:sldId id="479" r:id="rId8"/>
    <p:sldId id="480" r:id="rId9"/>
    <p:sldId id="484" r:id="rId10"/>
    <p:sldId id="485" r:id="rId11"/>
    <p:sldId id="486" r:id="rId12"/>
    <p:sldId id="567" r:id="rId13"/>
    <p:sldId id="568" r:id="rId14"/>
    <p:sldId id="490" r:id="rId15"/>
    <p:sldId id="492" r:id="rId16"/>
    <p:sldId id="587" r:id="rId17"/>
    <p:sldId id="588" r:id="rId18"/>
    <p:sldId id="583" r:id="rId19"/>
    <p:sldId id="495" r:id="rId20"/>
    <p:sldId id="589" r:id="rId21"/>
    <p:sldId id="522" r:id="rId22"/>
    <p:sldId id="538" r:id="rId23"/>
    <p:sldId id="498" r:id="rId24"/>
    <p:sldId id="543" r:id="rId25"/>
    <p:sldId id="545" r:id="rId26"/>
    <p:sldId id="546" r:id="rId27"/>
    <p:sldId id="590" r:id="rId28"/>
    <p:sldId id="563" r:id="rId29"/>
    <p:sldId id="562" r:id="rId30"/>
    <p:sldId id="593" r:id="rId31"/>
    <p:sldId id="591" r:id="rId32"/>
    <p:sldId id="600" r:id="rId33"/>
    <p:sldId id="520" r:id="rId34"/>
    <p:sldId id="442" r:id="rId35"/>
    <p:sldId id="569" r:id="rId36"/>
    <p:sldId id="571" r:id="rId37"/>
    <p:sldId id="572" r:id="rId38"/>
    <p:sldId id="573" r:id="rId39"/>
    <p:sldId id="574" r:id="rId40"/>
    <p:sldId id="575" r:id="rId41"/>
    <p:sldId id="584" r:id="rId42"/>
    <p:sldId id="585" r:id="rId43"/>
    <p:sldId id="577" r:id="rId44"/>
    <p:sldId id="578" r:id="rId45"/>
    <p:sldId id="579" r:id="rId46"/>
    <p:sldId id="581" r:id="rId47"/>
    <p:sldId id="602" r:id="rId48"/>
    <p:sldId id="576" r:id="rId49"/>
    <p:sldId id="594" r:id="rId50"/>
    <p:sldId id="595" r:id="rId51"/>
    <p:sldId id="601" r:id="rId52"/>
    <p:sldId id="58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FF0000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5" autoAdjust="0"/>
    <p:restoredTop sz="94682" autoAdjust="0"/>
  </p:normalViewPr>
  <p:slideViewPr>
    <p:cSldViewPr>
      <p:cViewPr>
        <p:scale>
          <a:sx n="70" d="100"/>
          <a:sy n="70" d="100"/>
        </p:scale>
        <p:origin x="-34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4C997-629B-461D-B039-3FC3F5A71633}" type="datetimeFigureOut">
              <a:rPr lang="fr-FR"/>
              <a:pPr>
                <a:defRPr/>
              </a:pPr>
              <a:t>08/04/2023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F4F73-B667-433D-9A00-E8A6FF1DC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C053C-7FCF-4C3A-B3EE-2C3343A6AE6A}" type="datetimeFigureOut">
              <a:rPr lang="fr-FR"/>
              <a:pPr>
                <a:defRPr/>
              </a:pPr>
              <a:t>08/04/2023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79361-1FDF-4393-9C52-D876E966D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4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C57455-D528-4564-A7DC-6F4FADD3DA3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BB5D81-EA5A-4303-9B54-E8C43CC06EB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43EF632-83E6-48FD-97C0-9DB3DC810D15}" type="slidenum">
              <a:rPr lang="fr-FR" sz="1200">
                <a:latin typeface="Calibri" pitchFamily="34" charset="0"/>
              </a:rPr>
              <a:pPr algn="r"/>
              <a:t>24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2A0CDE-E1DD-4C0C-B3B0-5F49723F05F5}" type="slidenum">
              <a:rPr lang="fr-FR" sz="1200">
                <a:latin typeface="Calibri" pitchFamily="34" charset="0"/>
              </a:rPr>
              <a:pPr algn="r"/>
              <a:t>26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13B54-F3EC-493D-8D8B-A26460944392}" type="slidenum">
              <a:rPr lang="fr-FR" smtClean="0"/>
              <a:pPr>
                <a:defRPr/>
              </a:pPr>
              <a:t>45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ED75-08ED-4877-BACE-043DF9E74BC6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5DE0-A072-4A11-A19B-6A8EA892294A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53D3-187A-4F46-A639-5DC7C97D884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A97D-725E-4342-B2CA-CA248854906D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0440-A81C-4B55-9B22-A106E60F61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4D76-2D74-43EF-8DD7-7F2830DD0873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DEF7-FB38-4037-AEE7-D039BD8C0F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8836-DD41-4F28-8E62-CF3382FBB6B3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B673-AE1D-4553-80B3-18E4143A41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1358-FA55-4860-BA1E-289C5A46CC0E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F773-899A-4FDA-B4DE-48A0ADFEDB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0033CC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/>
              <a:t>DUACAI 16/12/2021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52227" name="Rectangle 10"/>
          <p:cNvSpPr>
            <a:spLocks noGrp="1"/>
          </p:cNvSpPr>
          <p:nvPr>
            <p:ph type="ctrTitle" idx="4294967295"/>
          </p:nvPr>
        </p:nvSpPr>
        <p:spPr>
          <a:xfrm>
            <a:off x="1331912" y="1052513"/>
            <a:ext cx="7272536" cy="792162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Infections sur cathéter vasculaire</a:t>
            </a:r>
            <a:endParaRPr lang="fr-FR" dirty="0" smtClean="0"/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00438"/>
            <a:ext cx="4067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717032"/>
            <a:ext cx="381642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</a:rPr>
              <a:t>Dr S. </a:t>
            </a:r>
            <a:r>
              <a:rPr lang="fr-FR" sz="1600" b="1" dirty="0" err="1" smtClean="0">
                <a:solidFill>
                  <a:schemeClr val="bg1"/>
                </a:solidFill>
                <a:latin typeface="Calibri" pitchFamily="34" charset="0"/>
              </a:rPr>
              <a:t>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Infectiologue et Hygiéniste, CH Tourcoing</a:t>
            </a:r>
            <a:endParaRPr lang="fr-F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700338" y="6021388"/>
            <a:ext cx="20542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>
                <a:solidFill>
                  <a:srgbClr val="0000CC"/>
                </a:solidFill>
                <a:latin typeface="Tahoma" pitchFamily="34" charset="0"/>
              </a:rPr>
              <a:t>Raad, AIM, 2004</a:t>
            </a:r>
          </a:p>
        </p:txBody>
      </p:sp>
      <p:pic>
        <p:nvPicPr>
          <p:cNvPr id="28674" name="Picture 3" descr="tabl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HC différentielles</a:t>
            </a:r>
            <a:br>
              <a:rPr lang="fr-FR" dirty="0" smtClean="0"/>
            </a:br>
            <a:r>
              <a:rPr lang="fr-FR" dirty="0" smtClean="0"/>
              <a:t>Type de KT &amp; ATB préalable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Diagnostic (infections sur KT central)</a:t>
            </a:r>
            <a:endParaRPr lang="fr-FR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Définitions &amp; critères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Suspicion d’infection 		</a:t>
            </a:r>
            <a:r>
              <a:rPr lang="fr-FR" sz="2400" b="1" dirty="0" smtClean="0">
                <a:solidFill>
                  <a:srgbClr val="FF0000"/>
                </a:solidFill>
              </a:rPr>
              <a:t>Avis d’Expert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généraux d'inflammation </a:t>
            </a:r>
            <a:r>
              <a:rPr lang="fr-FR" sz="1600" dirty="0" smtClean="0"/>
              <a:t>aiguë apr</a:t>
            </a:r>
            <a:r>
              <a:rPr lang="fr-FR" sz="1600" dirty="0"/>
              <a:t>è</a:t>
            </a:r>
            <a:r>
              <a:rPr lang="fr-FR" sz="1600" dirty="0" smtClean="0"/>
              <a:t>s </a:t>
            </a:r>
            <a:r>
              <a:rPr lang="fr-FR" sz="1600" dirty="0"/>
              <a:t>la pose du </a:t>
            </a:r>
            <a:r>
              <a:rPr lang="fr-FR" sz="1600" dirty="0" smtClean="0"/>
              <a:t>KT </a:t>
            </a:r>
            <a:r>
              <a:rPr lang="fr-FR" sz="1600" dirty="0"/>
              <a:t>sans autre point d’appel </a:t>
            </a:r>
            <a:r>
              <a:rPr lang="fr-FR" sz="1600" dirty="0" smtClean="0"/>
              <a:t>infectieux </a:t>
            </a:r>
            <a:r>
              <a:rPr lang="fr-FR" sz="1600" dirty="0"/>
              <a:t>et sans cause non infectieuse </a:t>
            </a:r>
            <a:r>
              <a:rPr lang="fr-FR" sz="1600" dirty="0" smtClean="0"/>
              <a:t>probable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locaux autour du cathéter (cellulite ou rougeur &gt; 0,5 cm de diamètre, </a:t>
            </a:r>
            <a:r>
              <a:rPr lang="fr-FR" sz="1600" dirty="0" smtClean="0"/>
              <a:t>tunnéllite, pus </a:t>
            </a:r>
            <a:r>
              <a:rPr lang="fr-FR" sz="1600" dirty="0"/>
              <a:t>au point de ponction ou </a:t>
            </a:r>
            <a:r>
              <a:rPr lang="fr-FR" sz="1600" dirty="0" smtClean="0"/>
              <a:t>abcès)</a:t>
            </a:r>
          </a:p>
          <a:p>
            <a:pPr lvl="1"/>
            <a:r>
              <a:rPr lang="fr-FR" sz="1600" dirty="0"/>
              <a:t>Hémoculture positive sans porte d'entrée </a:t>
            </a:r>
            <a:r>
              <a:rPr lang="fr-FR" sz="1600" dirty="0" smtClean="0"/>
              <a:t>certaine</a:t>
            </a:r>
          </a:p>
          <a:p>
            <a:r>
              <a:rPr lang="fr-FR" sz="2000" b="1" dirty="0" smtClean="0"/>
              <a:t>Infection non compliquée</a:t>
            </a:r>
          </a:p>
          <a:p>
            <a:pPr lvl="1"/>
            <a:r>
              <a:rPr lang="fr-FR" sz="1600" dirty="0" smtClean="0"/>
              <a:t>Apyrexie et HC négatives à 72 (hors matériel intra vasculaire, IE …)</a:t>
            </a:r>
          </a:p>
          <a:p>
            <a:r>
              <a:rPr lang="fr-FR" sz="2000" b="1" dirty="0" smtClean="0"/>
              <a:t>Bactériémie liée au KT</a:t>
            </a:r>
          </a:p>
          <a:p>
            <a:pPr lvl="1"/>
            <a:r>
              <a:rPr lang="fr-FR" sz="1600" dirty="0" smtClean="0"/>
              <a:t>HC+ dans les 48h autour du retrait du KT (ou suspicion)</a:t>
            </a:r>
          </a:p>
          <a:p>
            <a:pPr marL="392113" lvl="1" indent="0">
              <a:buNone/>
            </a:pPr>
            <a:r>
              <a:rPr lang="fr-FR" sz="1600" dirty="0" smtClean="0"/>
              <a:t>ET</a:t>
            </a:r>
          </a:p>
          <a:p>
            <a:pPr lvl="1"/>
            <a:r>
              <a:rPr lang="fr-FR" sz="1600" dirty="0" smtClean="0"/>
              <a:t>Soit même germe / site d’insertion, ou culture KT ≥ 10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ufc/ml</a:t>
            </a:r>
          </a:p>
          <a:p>
            <a:pPr lvl="1"/>
            <a:r>
              <a:rPr lang="fr-FR" sz="1600" dirty="0" smtClean="0"/>
              <a:t>Soit différentiel de pousse &gt; 2h en faveur HC/KT</a:t>
            </a:r>
          </a:p>
          <a:p>
            <a:r>
              <a:rPr lang="fr-FR" sz="2000" b="1" dirty="0" smtClean="0"/>
              <a:t>Bactériémie persistante:</a:t>
            </a:r>
          </a:p>
          <a:p>
            <a:pPr lvl="1"/>
            <a:r>
              <a:rPr lang="fr-FR" sz="1600" dirty="0" smtClean="0"/>
              <a:t>HC+ après 3j de TT adapté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définitions importantes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suite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38100"/>
            <a:ext cx="45561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05204"/>
            <a:ext cx="56515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349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0"/>
            <a:ext cx="4557712" cy="2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fr-FR" smtClean="0"/>
              <a:t>Surveillance des ILC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8313" y="1557338"/>
            <a:ext cx="8201025" cy="3994150"/>
          </a:xfrm>
        </p:spPr>
        <p:txBody>
          <a:bodyPr/>
          <a:lstStyle/>
          <a:p>
            <a:pPr marL="273050" indent="-273050" eaLnBrk="1" hangingPunct="1"/>
            <a:r>
              <a:rPr lang="fr-FR" sz="2000" b="1" smtClean="0">
                <a:solidFill>
                  <a:srgbClr val="FF0000"/>
                </a:solidFill>
              </a:rPr>
              <a:t>Taux d’incidence: x </a:t>
            </a:r>
            <a:r>
              <a:rPr lang="fr-FR" sz="2000" smtClean="0">
                <a:solidFill>
                  <a:srgbClr val="FF0000"/>
                </a:solidFill>
              </a:rPr>
              <a:t>%</a:t>
            </a:r>
            <a:endParaRPr lang="fr-FR" sz="2000" b="1" smtClean="0">
              <a:solidFill>
                <a:srgbClr val="FF0000"/>
              </a:solidFill>
            </a:endParaRPr>
          </a:p>
          <a:p>
            <a:pPr marL="547688" lvl="1" indent="-273050" eaLnBrk="1" hangingPunct="1"/>
            <a:r>
              <a:rPr lang="fr-FR" sz="1800" b="1" smtClean="0"/>
              <a:t>nombre de nouveau cas d’infection sur CVC / nombre de patients ayant un CVC</a:t>
            </a:r>
          </a:p>
          <a:p>
            <a:pPr marL="273050" indent="-273050"/>
            <a:r>
              <a:rPr lang="fr-FR" sz="2100" smtClean="0"/>
              <a:t>Indicateur recommandé</a:t>
            </a:r>
          </a:p>
          <a:p>
            <a:pPr marL="547688" lvl="1" indent="-273050"/>
            <a:r>
              <a:rPr lang="fr-FR" sz="1800" b="1" smtClean="0">
                <a:solidFill>
                  <a:srgbClr val="FF0000"/>
                </a:solidFill>
              </a:rPr>
              <a:t>Densité d’incidence: x </a:t>
            </a:r>
            <a:r>
              <a:rPr lang="fr-FR" sz="1800" smtClean="0">
                <a:solidFill>
                  <a:srgbClr val="FF0000"/>
                </a:solidFill>
              </a:rPr>
              <a:t>‰ Jours KT</a:t>
            </a:r>
            <a:r>
              <a:rPr lang="fr-FR" sz="1800" smtClean="0">
                <a:solidFill>
                  <a:srgbClr val="0000CC"/>
                </a:solidFill>
              </a:rPr>
              <a:t>: taux rapporté à l’utilisation du dispositif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Nombre de nouveaux cas d’ILC/période</a:t>
            </a:r>
          </a:p>
          <a:p>
            <a:pPr marL="822325" lvl="2">
              <a:buFont typeface="Wingdings 2" pitchFamily="18" charset="2"/>
              <a:buNone/>
            </a:pPr>
            <a:r>
              <a:rPr lang="fr-FR" sz="1800" smtClean="0"/>
              <a:t>	--------------------------------------------------- x 1000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Total des journées de cathéter veineux central/période</a:t>
            </a:r>
            <a:endParaRPr lang="fr-FR" sz="1500" smtClean="0"/>
          </a:p>
          <a:p>
            <a:pPr marL="547688" lvl="1" indent="-273050"/>
            <a:r>
              <a:rPr lang="fr-FR" sz="1900" smtClean="0">
                <a:solidFill>
                  <a:srgbClr val="0000CC"/>
                </a:solidFill>
              </a:rPr>
              <a:t>2 cathéters posés pendant 5 jours (y compris en simultané)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 cathéter posé pendant 10j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10 JKT</a:t>
            </a:r>
          </a:p>
          <a:p>
            <a:pPr marL="273050" indent="-273050"/>
            <a:r>
              <a:rPr lang="fr-FR" sz="2000" smtClean="0"/>
              <a:t>Suivi en infections/1000JKT ou bactériémies/1000JKT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Bactériémies / KT</a:t>
            </a: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29600" cy="4967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mtClean="0"/>
              <a:t>Revue 200 études prospectives: /1000 J KT</a:t>
            </a:r>
          </a:p>
          <a:p>
            <a:pPr lvl="1" eaLnBrk="1" hangingPunct="1">
              <a:defRPr/>
            </a:pPr>
            <a:r>
              <a:rPr lang="fr-FR" smtClean="0"/>
              <a:t>KT periph				0.5</a:t>
            </a:r>
          </a:p>
          <a:p>
            <a:pPr lvl="1" eaLnBrk="1" hangingPunct="1">
              <a:defRPr/>
            </a:pPr>
            <a:r>
              <a:rPr lang="fr-FR" smtClean="0"/>
              <a:t>KT arteriels			1.7</a:t>
            </a:r>
          </a:p>
          <a:p>
            <a:pPr lvl="1" eaLnBrk="1" hangingPunct="1">
              <a:defRPr/>
            </a:pPr>
            <a:r>
              <a:rPr lang="fr-FR" smtClean="0"/>
              <a:t>PICC				2.1</a:t>
            </a:r>
          </a:p>
          <a:p>
            <a:pPr lvl="1" eaLnBrk="1" hangingPunct="1">
              <a:defRPr/>
            </a:pPr>
            <a:r>
              <a:rPr lang="fr-FR" smtClean="0"/>
              <a:t>KT central courte durée		1.2 à 4.8	</a:t>
            </a:r>
          </a:p>
          <a:p>
            <a:pPr lvl="1" eaLnBrk="1" hangingPunct="1">
              <a:defRPr/>
            </a:pPr>
            <a:r>
              <a:rPr lang="fr-FR" smtClean="0"/>
              <a:t>KT manchon/tunnel		1.6</a:t>
            </a:r>
          </a:p>
          <a:p>
            <a:pPr lvl="1" eaLnBrk="1" hangingPunct="1">
              <a:defRPr/>
            </a:pPr>
            <a:r>
              <a:rPr lang="fr-FR" smtClean="0"/>
              <a:t>Hémodialyse courte durée		4.8</a:t>
            </a:r>
          </a:p>
          <a:p>
            <a:pPr lvl="1" eaLnBrk="1" hangingPunct="1">
              <a:defRPr/>
            </a:pPr>
            <a:r>
              <a:rPr lang="fr-FR" smtClean="0"/>
              <a:t>Hémodialyse manchon/tunnel	1.6</a:t>
            </a:r>
          </a:p>
          <a:p>
            <a:pPr lvl="1" eaLnBrk="1" hangingPunct="1">
              <a:defRPr/>
            </a:pPr>
            <a:r>
              <a:rPr lang="fr-FR" smtClean="0"/>
              <a:t>Chambres implantables		0.1</a:t>
            </a:r>
          </a:p>
          <a:p>
            <a:pPr lvl="1" eaLnBrk="1" hangingPunct="1">
              <a:defRPr/>
            </a:pPr>
            <a:endParaRPr lang="fr-FR"/>
          </a:p>
          <a:p>
            <a:pPr lvl="1" eaLnBrk="1" hangingPunct="1">
              <a:defRPr/>
            </a:pPr>
            <a:r>
              <a:rPr lang="fr-FR" smtClean="0"/>
              <a:t> </a:t>
            </a:r>
          </a:p>
          <a:p>
            <a:pPr>
              <a:defRPr/>
            </a:pPr>
            <a:r>
              <a:rPr lang="fr-FR"/>
              <a:t>Estimations </a:t>
            </a:r>
            <a:r>
              <a:rPr lang="fr-FR" smtClean="0"/>
              <a:t>2009 USA</a:t>
            </a:r>
            <a:endParaRPr lang="fr-FR"/>
          </a:p>
          <a:p>
            <a:pPr lvl="1">
              <a:defRPr/>
            </a:pPr>
            <a:r>
              <a:rPr lang="fr-FR"/>
              <a:t>En réa: 1,65/1000 JKT</a:t>
            </a:r>
          </a:p>
          <a:p>
            <a:pPr lvl="1">
              <a:defRPr/>
            </a:pPr>
            <a:r>
              <a:rPr lang="fr-FR"/>
              <a:t>Hors réa: 1,14</a:t>
            </a:r>
          </a:p>
          <a:p>
            <a:pPr lvl="1">
              <a:defRPr/>
            </a:pPr>
            <a:r>
              <a:rPr lang="fr-FR"/>
              <a:t>En hémodialyse: </a:t>
            </a:r>
            <a:r>
              <a:rPr lang="fr-FR" smtClean="0"/>
              <a:t>1,05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219700" y="4508500"/>
            <a:ext cx="3146425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0000CC"/>
                </a:solidFill>
                <a:latin typeface="Tahoma" pitchFamily="34" charset="0"/>
              </a:rPr>
              <a:t>Maki Mayo Clin Proc, 2006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500563" y="5573713"/>
            <a:ext cx="28321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CC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Srinivasan MMWR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Tous services: </a:t>
            </a:r>
            <a:r>
              <a:rPr lang="fr-FR" dirty="0" smtClean="0"/>
              <a:t>bactériémies associées aux soins</a:t>
            </a:r>
            <a:endParaRPr lang="fr-FR" dirty="0"/>
          </a:p>
          <a:p>
            <a:pPr lvl="1"/>
            <a:r>
              <a:rPr lang="fr-FR" dirty="0"/>
              <a:t>SPIADI</a:t>
            </a:r>
          </a:p>
          <a:p>
            <a:pPr lvl="2"/>
            <a:r>
              <a:rPr lang="fr-FR" dirty="0" smtClean="0"/>
              <a:t>729 établissements </a:t>
            </a:r>
            <a:r>
              <a:rPr lang="fr-FR" dirty="0"/>
              <a:t>en </a:t>
            </a:r>
            <a:r>
              <a:rPr lang="fr-FR" dirty="0" smtClean="0"/>
              <a:t>2021</a:t>
            </a:r>
            <a:endParaRPr lang="fr-FR" dirty="0"/>
          </a:p>
          <a:p>
            <a:pPr lvl="2"/>
            <a:r>
              <a:rPr lang="fr-FR" dirty="0"/>
              <a:t>Surveillance / 3mois</a:t>
            </a:r>
          </a:p>
          <a:p>
            <a:r>
              <a:rPr lang="fr-FR" dirty="0" smtClean="0"/>
              <a:t>Réanimations</a:t>
            </a:r>
            <a:r>
              <a:rPr lang="fr-FR" dirty="0" smtClean="0"/>
              <a:t>: toutes IAS</a:t>
            </a:r>
          </a:p>
          <a:p>
            <a:pPr lvl="1"/>
            <a:r>
              <a:rPr lang="fr-FR" dirty="0" err="1" smtClean="0"/>
              <a:t>RéaREZO</a:t>
            </a:r>
            <a:r>
              <a:rPr lang="fr-FR" dirty="0" smtClean="0"/>
              <a:t>, suite de REA-RAISIN</a:t>
            </a:r>
          </a:p>
          <a:p>
            <a:pPr lvl="2"/>
            <a:r>
              <a:rPr lang="fr-FR" dirty="0" smtClean="0"/>
              <a:t>82 services </a:t>
            </a:r>
            <a:r>
              <a:rPr lang="fr-FR" dirty="0" smtClean="0"/>
              <a:t>en </a:t>
            </a:r>
            <a:r>
              <a:rPr lang="fr-FR" dirty="0" smtClean="0"/>
              <a:t>2021</a:t>
            </a:r>
            <a:endParaRPr lang="fr-FR" dirty="0" smtClean="0"/>
          </a:p>
          <a:p>
            <a:pPr lvl="2"/>
            <a:r>
              <a:rPr lang="fr-FR" dirty="0" smtClean="0"/>
              <a:t>Surveillance / </a:t>
            </a:r>
            <a:r>
              <a:rPr lang="fr-FR" dirty="0" smtClean="0"/>
              <a:t>12mois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réseaux de surveillance avec données sur cathéters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53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9900 bactériémies </a:t>
            </a:r>
            <a:r>
              <a:rPr lang="fr-FR" dirty="0" smtClean="0"/>
              <a:t>associées aux </a:t>
            </a:r>
            <a:r>
              <a:rPr lang="fr-FR" dirty="0" smtClean="0"/>
              <a:t>soins</a:t>
            </a:r>
          </a:p>
          <a:p>
            <a:r>
              <a:rPr lang="fr-FR" dirty="0"/>
              <a:t>2774 (28%) liées à un cathéter</a:t>
            </a:r>
          </a:p>
          <a:p>
            <a:pPr lvl="1"/>
            <a:r>
              <a:rPr lang="fr-FR" dirty="0"/>
              <a:t>Dont 139 (5%) en </a:t>
            </a:r>
            <a:r>
              <a:rPr lang="fr-FR" dirty="0" smtClean="0"/>
              <a:t>réanimation</a:t>
            </a:r>
          </a:p>
          <a:p>
            <a:endParaRPr lang="fr-FR" dirty="0" smtClean="0"/>
          </a:p>
          <a:p>
            <a:r>
              <a:rPr lang="fr-FR" dirty="0" smtClean="0"/>
              <a:t>95</a:t>
            </a:r>
            <a:r>
              <a:rPr lang="fr-FR" dirty="0" smtClean="0"/>
              <a:t>% des bactériémies sur KT sont ailleurs qu’en réa</a:t>
            </a:r>
          </a:p>
          <a:p>
            <a:endParaRPr lang="fr-FR" dirty="0"/>
          </a:p>
          <a:p>
            <a:r>
              <a:rPr lang="fr-FR" dirty="0" smtClean="0"/>
              <a:t>TCG </a:t>
            </a:r>
            <a:r>
              <a:rPr lang="fr-FR" dirty="0"/>
              <a:t>2021: 6 BLC dont 2 en réa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000000"/>
                </a:solidFill>
                <a:cs typeface="Times New Roman" pitchFamily="18" charset="0"/>
              </a:rPr>
              <a:t>SPIADI </a:t>
            </a:r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2021: </a:t>
            </a:r>
            <a:r>
              <a:rPr lang="fr-FR" dirty="0" smtClean="0"/>
              <a:t>729 établissements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1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Réa-REZO: suivi sur 1 an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36158"/>
              </p:ext>
            </p:extLst>
          </p:nvPr>
        </p:nvGraphicFramePr>
        <p:xfrm>
          <a:off x="1259632" y="1772816"/>
          <a:ext cx="6683078" cy="4754880"/>
        </p:xfrm>
        <a:graphic>
          <a:graphicData uri="http://schemas.openxmlformats.org/drawingml/2006/table">
            <a:tbl>
              <a:tblPr/>
              <a:tblGrid>
                <a:gridCol w="3262859"/>
                <a:gridCol w="1169637"/>
                <a:gridCol w="1125291"/>
                <a:gridCol w="1125291"/>
              </a:tblGrid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Réa-REZO 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Rezo21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Tcg21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Tcg22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Services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Nb patients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29758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IGSII moyen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44,8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37,4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Décès (%)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15,1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Durée de séjour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11,9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Bactériémies acquises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5,4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PAVM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9,3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Portage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Acquisition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 veineux central 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ILC 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(0)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Bactériémies/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0,7 (3)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1,1 (4)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5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de courbes de suivi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10687"/>
            <a:ext cx="69044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5612"/>
            <a:ext cx="3168352" cy="22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SRLF, Gestion des abords vasculaires en réanimation, RFE Avril 2019</a:t>
            </a:r>
          </a:p>
          <a:p>
            <a:pPr lvl="1"/>
            <a:r>
              <a:rPr lang="fr-FR" dirty="0" smtClean="0"/>
              <a:t>42 </a:t>
            </a:r>
            <a:r>
              <a:rPr lang="fr-FR" dirty="0" err="1" smtClean="0"/>
              <a:t>recos</a:t>
            </a:r>
            <a:r>
              <a:rPr lang="fr-FR" dirty="0" smtClean="0"/>
              <a:t> dont 9 pédiatriques</a:t>
            </a:r>
          </a:p>
          <a:p>
            <a:pPr lvl="1"/>
            <a:r>
              <a:rPr lang="fr-FR" dirty="0" smtClean="0"/>
              <a:t>18 sur prise en charge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SPILF; verrou ATB pour les ILC, </a:t>
            </a:r>
            <a:r>
              <a:rPr lang="fr-FR" dirty="0" smtClean="0"/>
              <a:t>Albert </a:t>
            </a:r>
            <a:r>
              <a:rPr lang="fr-FR" dirty="0"/>
              <a:t>et al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  <a:p>
            <a:r>
              <a:rPr lang="fr-FR" dirty="0" smtClean="0"/>
              <a:t>Un peu de:</a:t>
            </a:r>
          </a:p>
          <a:p>
            <a:pPr lvl="1"/>
            <a:r>
              <a:rPr lang="fr-FR" dirty="0" smtClean="0"/>
              <a:t>SPILF, Durées des traitements anti-infectieux. Recommandations françaises SPILF et GPIP, </a:t>
            </a:r>
            <a:r>
              <a:rPr lang="fr-FR" dirty="0" err="1" smtClean="0"/>
              <a:t>Gauzit</a:t>
            </a:r>
            <a:r>
              <a:rPr lang="fr-FR" dirty="0" smtClean="0"/>
              <a:t> et al, </a:t>
            </a:r>
            <a:r>
              <a:rPr lang="fr-FR" dirty="0" err="1" smtClean="0"/>
              <a:t>IDNow</a:t>
            </a:r>
            <a:r>
              <a:rPr lang="fr-FR" dirty="0" smtClean="0"/>
              <a:t> 2021</a:t>
            </a:r>
          </a:p>
          <a:p>
            <a:r>
              <a:rPr lang="fr-FR" dirty="0" smtClean="0"/>
              <a:t>Un soupçon de:</a:t>
            </a:r>
          </a:p>
          <a:p>
            <a:pPr lvl="1"/>
            <a:r>
              <a:rPr lang="fr-FR" dirty="0" smtClean="0"/>
              <a:t>IDSA, Recommandations sur les ILC, </a:t>
            </a:r>
            <a:r>
              <a:rPr lang="fr-FR" dirty="0" err="1" smtClean="0"/>
              <a:t>Mermel</a:t>
            </a:r>
            <a:r>
              <a:rPr lang="fr-FR" dirty="0" smtClean="0"/>
              <a:t> et al. CID 2009</a:t>
            </a:r>
          </a:p>
          <a:p>
            <a:pPr lvl="1"/>
            <a:r>
              <a:rPr lang="fr-FR" dirty="0" smtClean="0"/>
              <a:t>HAS/SPILF/SRLF. Antibiothérapie des infections à entérobactéries et à P. aeruginosa chez l’adulte : place des carbapénèmes et de leurs alternatives. RBP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va parler de: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79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aux autres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0107"/>
            <a:ext cx="6624736" cy="49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Microbiologie des BLC</a:t>
            </a:r>
            <a:br>
              <a:rPr lang="fr-FR" dirty="0" smtClean="0"/>
            </a:br>
            <a:r>
              <a:rPr lang="fr-FR" sz="3200" dirty="0" smtClean="0"/>
              <a:t>Chiffres réseaux et chiffres locaux</a:t>
            </a:r>
            <a:endParaRPr lang="fr-FR" dirty="0" smtClean="0"/>
          </a:p>
        </p:txBody>
      </p:sp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3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35380"/>
              </p:ext>
            </p:extLst>
          </p:nvPr>
        </p:nvGraphicFramePr>
        <p:xfrm>
          <a:off x="395536" y="2060848"/>
          <a:ext cx="4217608" cy="4358397"/>
        </p:xfrm>
        <a:graphic>
          <a:graphicData uri="http://schemas.openxmlformats.org/drawingml/2006/table">
            <a:tbl>
              <a:tblPr/>
              <a:tblGrid>
                <a:gridCol w="1971993"/>
                <a:gridCol w="981521"/>
                <a:gridCol w="1264094"/>
              </a:tblGrid>
              <a:tr h="7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SPIADI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Tourcoing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 aureus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Enterobactéries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22% </a:t>
                      </a:r>
                      <a:endParaRPr kumimoji="0" lang="fr-F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P. aeruginosa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Candida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Entérocoques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Pseudomonas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Autres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Conséquences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34" y="1423926"/>
            <a:ext cx="76866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372225" y="6488113"/>
            <a:ext cx="22685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j-lt"/>
              </a:rPr>
              <a:t>Brun Buisson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Facteurs de risques</a:t>
            </a:r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038600" cy="4680222"/>
          </a:xfrm>
        </p:spPr>
        <p:txBody>
          <a:bodyPr>
            <a:normAutofit/>
          </a:bodyPr>
          <a:lstStyle/>
          <a:p>
            <a:r>
              <a:rPr lang="fr-FR" dirty="0" smtClean="0"/>
              <a:t>Liés aux patients :</a:t>
            </a:r>
          </a:p>
          <a:p>
            <a:pPr lvl="1"/>
            <a:r>
              <a:rPr lang="fr-FR" dirty="0"/>
              <a:t>grande densité des soins</a:t>
            </a:r>
          </a:p>
          <a:p>
            <a:pPr lvl="1"/>
            <a:r>
              <a:rPr lang="fr-FR" dirty="0"/>
              <a:t>Hospitalisation prolongée avant </a:t>
            </a:r>
            <a:r>
              <a:rPr lang="fr-FR" dirty="0" smtClean="0"/>
              <a:t>pose</a:t>
            </a:r>
          </a:p>
          <a:p>
            <a:pPr lvl="1"/>
            <a:r>
              <a:rPr lang="fr-FR" dirty="0"/>
              <a:t>transfert d'une autre réa</a:t>
            </a:r>
          </a:p>
          <a:p>
            <a:pPr lvl="1"/>
            <a:r>
              <a:rPr lang="fr-FR" dirty="0" smtClean="0"/>
              <a:t>sexe masculin</a:t>
            </a:r>
          </a:p>
          <a:p>
            <a:pPr lvl="1"/>
            <a:r>
              <a:rPr lang="fr-FR" dirty="0" smtClean="0"/>
              <a:t>Immunodépression</a:t>
            </a:r>
            <a:endParaRPr lang="fr-FR" dirty="0" smtClean="0"/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/>
              <a:t>chirurgie urgente ou </a:t>
            </a:r>
            <a:r>
              <a:rPr lang="fr-FR" dirty="0" smtClean="0"/>
              <a:t>réglée</a:t>
            </a:r>
          </a:p>
          <a:p>
            <a:pPr lvl="1"/>
            <a:r>
              <a:rPr lang="fr-FR" dirty="0"/>
              <a:t>âge élevé</a:t>
            </a:r>
            <a:endParaRPr lang="fr-FR" dirty="0" smtClean="0"/>
          </a:p>
          <a:p>
            <a:pPr lvl="1"/>
            <a:r>
              <a:rPr lang="fr-FR" dirty="0" smtClean="0"/>
              <a:t>petit poids de naissance 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48200" y="1989138"/>
            <a:ext cx="4038600" cy="460821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Liés à la pose :</a:t>
            </a:r>
          </a:p>
          <a:p>
            <a:pPr lvl="1"/>
            <a:r>
              <a:rPr lang="fr-FR" dirty="0"/>
              <a:t>matériaux: polyuréthanes et silicone &gt; PVC.</a:t>
            </a:r>
          </a:p>
          <a:p>
            <a:pPr lvl="1"/>
            <a:r>
              <a:rPr lang="fr-FR" dirty="0"/>
              <a:t>site d'insertion : </a:t>
            </a:r>
          </a:p>
          <a:p>
            <a:pPr lvl="2"/>
            <a:r>
              <a:rPr lang="fr-FR" dirty="0"/>
              <a:t>Fémoral et </a:t>
            </a:r>
            <a:r>
              <a:rPr lang="fr-FR" dirty="0" err="1"/>
              <a:t>jug</a:t>
            </a:r>
            <a:r>
              <a:rPr lang="fr-FR" dirty="0"/>
              <a:t> interne &gt; </a:t>
            </a:r>
            <a:r>
              <a:rPr lang="fr-FR" dirty="0" err="1" smtClean="0"/>
              <a:t>ss</a:t>
            </a:r>
            <a:r>
              <a:rPr lang="fr-FR" dirty="0" smtClean="0"/>
              <a:t> </a:t>
            </a:r>
            <a:r>
              <a:rPr lang="fr-FR" dirty="0" err="1" smtClean="0"/>
              <a:t>clav</a:t>
            </a:r>
            <a:r>
              <a:rPr lang="fr-FR" dirty="0"/>
              <a:t>	(données pré </a:t>
            </a:r>
            <a:r>
              <a:rPr lang="fr-FR" dirty="0" err="1"/>
              <a:t>echo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Condition d’asepsie chirurgicale</a:t>
            </a:r>
          </a:p>
          <a:p>
            <a:pPr lvl="1"/>
            <a:r>
              <a:rPr lang="fr-FR" dirty="0"/>
              <a:t>Forte colonisation sur site de pose</a:t>
            </a:r>
          </a:p>
          <a:p>
            <a:r>
              <a:rPr lang="fr-FR" dirty="0" smtClean="0"/>
              <a:t>Liés </a:t>
            </a:r>
            <a:r>
              <a:rPr lang="fr-FR" dirty="0" smtClean="0"/>
              <a:t>à l’utilisation </a:t>
            </a:r>
          </a:p>
          <a:p>
            <a:pPr lvl="1"/>
            <a:r>
              <a:rPr lang="fr-FR" dirty="0" smtClean="0"/>
              <a:t>Nutrition parentérale</a:t>
            </a:r>
          </a:p>
          <a:p>
            <a:pPr lvl="1"/>
            <a:r>
              <a:rPr lang="fr-FR" dirty="0" smtClean="0"/>
              <a:t>Manipulations de la ligne veineuse</a:t>
            </a:r>
          </a:p>
          <a:p>
            <a:pPr lvl="1"/>
            <a:r>
              <a:rPr lang="fr-FR" dirty="0" smtClean="0"/>
              <a:t>Durée du cathétérisme </a:t>
            </a:r>
          </a:p>
          <a:p>
            <a:pPr lvl="1"/>
            <a:r>
              <a:rPr lang="fr-FR" dirty="0" smtClean="0"/>
              <a:t>AB </a:t>
            </a:r>
            <a:r>
              <a:rPr lang="fr-FR" dirty="0" smtClean="0"/>
              <a:t>pendant la durée d’insertion protecteurs.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mtClean="0"/>
              <a:t>Prévention des infections de CVC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fr-FR" sz="1900" dirty="0" smtClean="0"/>
              <a:t>SFAR </a:t>
            </a:r>
            <a:r>
              <a:rPr lang="fr-FR" sz="1900" dirty="0" err="1" smtClean="0"/>
              <a:t>echo</a:t>
            </a:r>
            <a:r>
              <a:rPr lang="fr-FR" sz="1900" dirty="0" smtClean="0"/>
              <a:t>/</a:t>
            </a:r>
            <a:r>
              <a:rPr lang="fr-FR" sz="1900" dirty="0" err="1" smtClean="0"/>
              <a:t>kt</a:t>
            </a:r>
            <a:r>
              <a:rPr lang="fr-FR" sz="1900" dirty="0" smtClean="0"/>
              <a:t> 2014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SRLF/SFAR </a:t>
            </a:r>
            <a:r>
              <a:rPr lang="fr-FR" sz="1900" dirty="0" err="1"/>
              <a:t>prev</a:t>
            </a:r>
            <a:r>
              <a:rPr lang="fr-FR" sz="1900" dirty="0"/>
              <a:t> IN Réa 2008</a:t>
            </a:r>
          </a:p>
          <a:p>
            <a:pPr lvl="2">
              <a:lnSpc>
                <a:spcPct val="80000"/>
              </a:lnSpc>
            </a:pPr>
            <a:r>
              <a:rPr lang="fr-FR" sz="1900" dirty="0"/>
              <a:t>HCSP surveillance et prévention des IAS 2010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</a:t>
            </a:r>
            <a:r>
              <a:rPr lang="fr-FR" sz="1900" dirty="0"/>
              <a:t>(CCI) </a:t>
            </a:r>
            <a:r>
              <a:rPr lang="fr-FR" sz="1900" dirty="0" smtClean="0"/>
              <a:t>2011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(PICC) 2013 </a:t>
            </a:r>
            <a:endParaRPr lang="fr-FR" sz="1900" dirty="0"/>
          </a:p>
          <a:p>
            <a:pPr marL="0" indent="0" algn="ctr" eaLnBrk="1" hangingPunct="1">
              <a:buFont typeface="Wingdings 3" pitchFamily="18" charset="2"/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Organisation</a:t>
            </a:r>
          </a:p>
          <a:p>
            <a:pPr lvl="1"/>
            <a:r>
              <a:rPr lang="fr-FR" dirty="0" smtClean="0"/>
              <a:t>Formation et évaluation périodique</a:t>
            </a:r>
          </a:p>
          <a:p>
            <a:pPr lvl="1"/>
            <a:r>
              <a:rPr lang="fr-FR" dirty="0" smtClean="0"/>
              <a:t>Limiter les indications et enlever KT inutiles</a:t>
            </a:r>
          </a:p>
          <a:p>
            <a:pPr lvl="1"/>
            <a:r>
              <a:rPr lang="fr-FR" dirty="0" smtClean="0"/>
              <a:t>Suivre taux d’ILC et BLC/ 1000 JKT</a:t>
            </a:r>
          </a:p>
          <a:p>
            <a:r>
              <a:rPr lang="fr-FR" dirty="0" smtClean="0"/>
              <a:t>Préparation</a:t>
            </a:r>
          </a:p>
          <a:p>
            <a:pPr lvl="1"/>
            <a:r>
              <a:rPr lang="fr-FR" dirty="0" smtClean="0"/>
              <a:t>Habillage/asepsie chirurgical</a:t>
            </a:r>
          </a:p>
          <a:p>
            <a:pPr lvl="1"/>
            <a:r>
              <a:rPr lang="fr-FR" dirty="0" smtClean="0"/>
              <a:t>Hygiène des mains: pose, pansements, manipulations</a:t>
            </a:r>
          </a:p>
          <a:p>
            <a:r>
              <a:rPr lang="fr-FR" dirty="0" smtClean="0"/>
              <a:t>Pose</a:t>
            </a:r>
          </a:p>
          <a:p>
            <a:pPr lvl="1"/>
            <a:r>
              <a:rPr lang="fr-FR" dirty="0" smtClean="0"/>
              <a:t>Check-list</a:t>
            </a:r>
          </a:p>
          <a:p>
            <a:pPr lvl="1"/>
            <a:r>
              <a:rPr lang="fr-FR" dirty="0" smtClean="0"/>
              <a:t>Remplacer KT posé dans de mauvaises conditions</a:t>
            </a:r>
          </a:p>
          <a:p>
            <a:pPr lvl="1"/>
            <a:r>
              <a:rPr lang="fr-FR" dirty="0" smtClean="0"/>
              <a:t>Pas de changement systématique du KT</a:t>
            </a:r>
          </a:p>
          <a:p>
            <a:pPr lvl="1"/>
            <a:r>
              <a:rPr lang="fr-FR" dirty="0" smtClean="0"/>
              <a:t>Changement sur guide:  Même asepsie que pose initiale</a:t>
            </a:r>
          </a:p>
          <a:p>
            <a:pPr lvl="2"/>
            <a:r>
              <a:rPr lang="fr-FR" dirty="0" smtClean="0"/>
              <a:t>Pas en cas d'infection (indication "mécanique« )</a:t>
            </a:r>
          </a:p>
          <a:p>
            <a:pPr lvl="1"/>
            <a:r>
              <a:rPr lang="fr-FR" dirty="0" smtClean="0"/>
              <a:t>Pose </a:t>
            </a:r>
            <a:r>
              <a:rPr lang="fr-FR" dirty="0" err="1" smtClean="0"/>
              <a:t>échoguidée</a:t>
            </a:r>
            <a:r>
              <a:rPr lang="fr-FR" dirty="0" smtClean="0"/>
              <a:t> suggérée</a:t>
            </a:r>
          </a:p>
          <a:p>
            <a:endParaRPr lang="fr-FR" dirty="0" smtClean="0"/>
          </a:p>
        </p:txBody>
      </p:sp>
      <p:sp>
        <p:nvSpPr>
          <p:cNvPr id="911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Mesures recommandées en France</a:t>
            </a:r>
            <a:endParaRPr lang="fr-F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11243"/>
            <a:ext cx="3774841" cy="22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Pansement stérile transparent semi perméable</a:t>
            </a:r>
          </a:p>
          <a:p>
            <a:pPr lvl="1"/>
            <a:r>
              <a:rPr lang="fr-FR" smtClean="0"/>
              <a:t>Changement uniquement si décollé ou souillé</a:t>
            </a:r>
          </a:p>
          <a:p>
            <a:r>
              <a:rPr lang="fr-FR" smtClean="0"/>
              <a:t>Contrôle visuel ou palpation 1/j</a:t>
            </a:r>
          </a:p>
          <a:p>
            <a:pPr lvl="1"/>
            <a:r>
              <a:rPr lang="fr-FR" smtClean="0"/>
              <a:t>Configuration: Minimiser raccords/voies d’accès</a:t>
            </a:r>
          </a:p>
          <a:p>
            <a:r>
              <a:rPr lang="fr-FR" smtClean="0"/>
              <a:t>Limitation manipulations et ouvertures de voie</a:t>
            </a:r>
          </a:p>
          <a:p>
            <a:pPr lvl="1"/>
            <a:r>
              <a:rPr lang="fr-FR" smtClean="0"/>
              <a:t>Notion de système clos</a:t>
            </a:r>
          </a:p>
          <a:p>
            <a:pPr lvl="1"/>
            <a:r>
              <a:rPr lang="fr-FR" smtClean="0"/>
              <a:t>Avant manipulation: désinf embouts/robinets</a:t>
            </a:r>
          </a:p>
          <a:p>
            <a:r>
              <a:rPr lang="fr-FR" smtClean="0"/>
              <a:t>Changement des tubulures apres chaque transfusion et dans les 24h suivant produits lipidiques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Entretien et manipulations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05263"/>
            <a:ext cx="26130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84313"/>
            <a:ext cx="30591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7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Eponges/pansements à la chlorexhidine</a:t>
            </a:r>
          </a:p>
        </p:txBody>
      </p:sp>
      <p:sp>
        <p:nvSpPr>
          <p:cNvPr id="9933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000" smtClean="0"/>
              <a:t>Eponge (biopatch)</a:t>
            </a:r>
          </a:p>
          <a:p>
            <a:pPr lvl="1" eaLnBrk="1" hangingPunct="1"/>
            <a:r>
              <a:rPr lang="fr-FR" sz="1800" smtClean="0"/>
              <a:t>IC:	baisse de 1,4 à 0,6/1000JKT</a:t>
            </a:r>
          </a:p>
          <a:p>
            <a:pPr lvl="1" eaLnBrk="1" hangingPunct="1"/>
            <a:r>
              <a:rPr lang="fr-FR" sz="1800" smtClean="0"/>
              <a:t>Bactériémies/KT: baisse de 1,3 à 0,4/1000JKT</a:t>
            </a:r>
          </a:p>
          <a:p>
            <a:pPr lvl="1" eaLnBrk="1" hangingPunct="1"/>
            <a:endParaRPr lang="fr-FR" sz="1800" smtClean="0"/>
          </a:p>
          <a:p>
            <a:pPr lvl="1" eaLnBrk="1" hangingPunct="1"/>
            <a:endParaRPr lang="fr-FR" sz="1800" smtClean="0"/>
          </a:p>
          <a:p>
            <a:pPr eaLnBrk="1" hangingPunct="1"/>
            <a:r>
              <a:rPr lang="fr-FR" sz="2000" smtClean="0"/>
              <a:t>Pansement (tegaderm gel)</a:t>
            </a:r>
          </a:p>
          <a:p>
            <a:pPr lvl="1" eaLnBrk="1" hangingPunct="1"/>
            <a:r>
              <a:rPr lang="fr-FR" sz="1800" smtClean="0"/>
              <a:t>IC:	baisse de 2,1 à 0,7/1000JKT</a:t>
            </a:r>
          </a:p>
          <a:p>
            <a:pPr lvl="1" eaLnBrk="1" hangingPunct="1"/>
            <a:r>
              <a:rPr lang="fr-FR" sz="1800" smtClean="0"/>
              <a:t>Bactériémies/KT: baisse de 1,3 à 0,5/1000JKT</a:t>
            </a:r>
          </a:p>
          <a:p>
            <a:pPr eaLnBrk="1" hangingPunct="1"/>
            <a:endParaRPr lang="fr-FR" sz="2000" smtClean="0"/>
          </a:p>
          <a:p>
            <a:pPr eaLnBrk="1" hangingPunct="1"/>
            <a:endParaRPr lang="fr-FR" sz="2000" smtClean="0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3013"/>
            <a:ext cx="10429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3500438" y="2997200"/>
            <a:ext cx="1808162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>
                <a:latin typeface="Calibri" pitchFamily="34" charset="0"/>
              </a:rPr>
              <a:t>Timsit Jama 2009</a:t>
            </a:r>
          </a:p>
        </p:txBody>
      </p:sp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02175"/>
            <a:ext cx="2778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3575" y="5349875"/>
            <a:ext cx="21050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>
                <a:latin typeface="Calibri" pitchFamily="34" charset="0"/>
              </a:rPr>
              <a:t>Timsit AJRCCM 2012</a:t>
            </a:r>
          </a:p>
        </p:txBody>
      </p:sp>
    </p:spTree>
    <p:extLst>
      <p:ext uri="{BB962C8B-B14F-4D97-AF65-F5344CB8AC3E}">
        <p14:creationId xmlns:p14="http://schemas.microsoft.com/office/powerpoint/2010/main" val="20055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Chlorhexidine à 2%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89" y="2184586"/>
            <a:ext cx="4416741" cy="36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25672" y="6292358"/>
            <a:ext cx="2881313" cy="376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Mimoz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Lancet, 2015</a:t>
            </a:r>
            <a:endParaRPr lang="fr-FR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28" y="2492896"/>
            <a:ext cx="1728192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Étude CLEAN</a:t>
            </a:r>
          </a:p>
          <a:p>
            <a:pPr lvl="1"/>
            <a:r>
              <a:rPr lang="fr-FR" sz="1800" dirty="0" smtClean="0"/>
              <a:t>Essai randomisé dans 11 réanimations </a:t>
            </a:r>
          </a:p>
          <a:p>
            <a:r>
              <a:rPr lang="fr-FR" sz="2000" dirty="0" smtClean="0"/>
              <a:t>4 bras</a:t>
            </a:r>
          </a:p>
          <a:p>
            <a:pPr lvl="1"/>
            <a:r>
              <a:rPr lang="fr-FR" sz="1800" dirty="0" smtClean="0"/>
              <a:t>Chlorhexidine alcoolique 2%  -1 temps</a:t>
            </a:r>
          </a:p>
          <a:p>
            <a:pPr lvl="1"/>
            <a:r>
              <a:rPr lang="fr-FR" sz="1800" dirty="0" smtClean="0"/>
              <a:t>Chlorhexidine alcoolique 2% - 4 temps</a:t>
            </a:r>
          </a:p>
          <a:p>
            <a:pPr lvl="1"/>
            <a:r>
              <a:rPr lang="fr-FR" sz="1800" dirty="0" smtClean="0"/>
              <a:t>Bétadine alcoolique 5%  -1 temps</a:t>
            </a:r>
          </a:p>
          <a:p>
            <a:pPr lvl="1"/>
            <a:r>
              <a:rPr lang="fr-FR" sz="1800" dirty="0" smtClean="0"/>
              <a:t>Bétadine alcoolique 5%  -4 temps</a:t>
            </a:r>
            <a:endParaRPr lang="fr-FR" sz="1800" dirty="0"/>
          </a:p>
        </p:txBody>
      </p:sp>
      <p:pic>
        <p:nvPicPr>
          <p:cNvPr id="9" name="Picture 4" descr="https://encrypted-tbn2.gstatic.com/images?q=tbn:ANd9GcQzcDxXTVsmfVqteOSBdK9YIrWiw5ISBjTuwoli7pugRFgN9x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9435"/>
            <a:ext cx="1410918" cy="21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KT central: antisepsie pour les cathéters</a:t>
            </a:r>
          </a:p>
        </p:txBody>
      </p:sp>
      <p:sp>
        <p:nvSpPr>
          <p:cNvPr id="56322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Recommandations France: gros changement en 2016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Avant: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Antisepsie 4 temps avec détersion avec un ATS alcoolique pour tous les patients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Maintenant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Le 4 temps avec détersion n’est recommandé que si la peau est visuellement souillée.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Si la </a:t>
            </a:r>
            <a:r>
              <a:rPr lang="fr-FR" sz="2000" b="1" dirty="0" smtClean="0">
                <a:solidFill>
                  <a:srgbClr val="FF0000"/>
                </a:solidFill>
              </a:rPr>
              <a:t>peau</a:t>
            </a:r>
            <a:r>
              <a:rPr lang="fr-FR" sz="2000" dirty="0" smtClean="0"/>
              <a:t> est visuellement </a:t>
            </a:r>
            <a:r>
              <a:rPr lang="fr-FR" sz="2000" b="1" dirty="0" smtClean="0">
                <a:solidFill>
                  <a:srgbClr val="FF0000"/>
                </a:solidFill>
              </a:rPr>
              <a:t>propre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un seul passage d’un antiseptique alcoolique</a:t>
            </a:r>
            <a:r>
              <a:rPr lang="fr-FR" sz="2000" dirty="0" smtClean="0"/>
              <a:t> suffit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Respect impératif du temps de contact/séchage (min 30 sec)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Antisepsie réalisée par l’opérateur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L’IDE contrôle l’absence de fautes d’asepsie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Choix du produit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De préférence </a:t>
            </a:r>
            <a:r>
              <a:rPr lang="fr-FR" sz="2000" dirty="0" err="1" smtClean="0"/>
              <a:t>chlorhexidine</a:t>
            </a:r>
            <a:r>
              <a:rPr lang="fr-FR" sz="2000" dirty="0" smtClean="0"/>
              <a:t> alcoolique à 2%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179517" y="6344862"/>
            <a:ext cx="4081660" cy="324498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72000" tIns="72000" rIns="72000" bIns="3600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Recommandations SF2H, Hygiènes 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2016;24:3-82</a:t>
            </a:r>
            <a:endParaRPr lang="fr-FR" sz="1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Périphériques d</a:t>
            </a:r>
            <a:r>
              <a:rPr lang="fr-FR" dirty="0" smtClean="0"/>
              <a:t>ont </a:t>
            </a:r>
          </a:p>
          <a:p>
            <a:pPr lvl="1"/>
            <a:r>
              <a:rPr lang="fr-FR" dirty="0" err="1" smtClean="0"/>
              <a:t>Midline</a:t>
            </a:r>
            <a:endParaRPr lang="en-US" dirty="0" smtClean="0"/>
          </a:p>
          <a:p>
            <a:r>
              <a:rPr lang="en-US" dirty="0" err="1" smtClean="0"/>
              <a:t>Centraux</a:t>
            </a:r>
            <a:r>
              <a:rPr lang="en-US" dirty="0" smtClean="0"/>
              <a:t> c</a:t>
            </a:r>
            <a:r>
              <a:rPr lang="fr-FR" dirty="0" err="1" smtClean="0"/>
              <a:t>ourte</a:t>
            </a:r>
            <a:r>
              <a:rPr lang="fr-FR" dirty="0" smtClean="0"/>
              <a:t> durée 		</a:t>
            </a:r>
          </a:p>
          <a:p>
            <a:r>
              <a:rPr lang="fr-FR" dirty="0" smtClean="0"/>
              <a:t>Longue durée, dont:</a:t>
            </a:r>
            <a:endParaRPr lang="fr-FR" dirty="0" smtClean="0"/>
          </a:p>
          <a:p>
            <a:pPr lvl="1"/>
            <a:r>
              <a:rPr lang="fr-FR" dirty="0" err="1" smtClean="0"/>
              <a:t>Manchoné</a:t>
            </a:r>
            <a:r>
              <a:rPr lang="fr-FR" dirty="0" smtClean="0"/>
              <a:t>/</a:t>
            </a:r>
            <a:r>
              <a:rPr lang="fr-FR" dirty="0" err="1" smtClean="0"/>
              <a:t>tunnélisés</a:t>
            </a:r>
            <a:endParaRPr lang="fr-FR" dirty="0"/>
          </a:p>
          <a:p>
            <a:pPr lvl="1"/>
            <a:r>
              <a:rPr lang="fr-FR" dirty="0" smtClean="0"/>
              <a:t>PICC</a:t>
            </a:r>
            <a:endParaRPr lang="fr-FR" dirty="0"/>
          </a:p>
          <a:p>
            <a:pPr lvl="1"/>
            <a:r>
              <a:rPr lang="fr-FR" dirty="0" smtClean="0"/>
              <a:t>Chambre implantable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cathéters</a:t>
            </a:r>
            <a:endParaRPr lang="fr-FR" dirty="0"/>
          </a:p>
        </p:txBody>
      </p:sp>
      <p:pic>
        <p:nvPicPr>
          <p:cNvPr id="37890" name="Picture 2" descr="http://www.afphb.be/doc/afphb/implants/lienshtm/imp/img/vascu/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422940" cy="18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ecole-de-la-denutrition.com/wp-content/uploads/2014/10/cancer-nutrition-parenterale-voie-veineuse-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6101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acath_and_10_cent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89" y="5433392"/>
            <a:ext cx="8644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acath_chest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06" y="5224112"/>
            <a:ext cx="2268029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ull-size image (31 K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630" y="836712"/>
            <a:ext cx="1665066" cy="15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100" b="1" dirty="0" smtClean="0"/>
              <a:t>Antibioprophylaxie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Non recommandée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Pas efficace sur taux infection</a:t>
            </a: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2100" b="1" dirty="0" smtClean="0"/>
              <a:t>Verrou préventif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Administration d’un ATB à forte concentration (ou </a:t>
            </a:r>
            <a:r>
              <a:rPr lang="fr-FR" sz="1800" dirty="0" err="1" smtClean="0"/>
              <a:t>taurolidine</a:t>
            </a:r>
            <a:r>
              <a:rPr lang="fr-FR" sz="1800" dirty="0" smtClean="0"/>
              <a:t>), en petite quantité (2-3 ml) pour couvrir le volume de la chambre (éventuelle) et de la lumière du KT, laissé en place en l’absence d’utilisation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Ne se discute que si utilisation </a:t>
            </a:r>
            <a:r>
              <a:rPr lang="fr-FR" sz="1600" dirty="0" smtClean="0"/>
              <a:t>intermittente </a:t>
            </a:r>
            <a:r>
              <a:rPr lang="fr-FR" sz="1600" dirty="0" smtClean="0"/>
              <a:t>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Uniquement si capital veineux central limité et bactériémies sur KT à répétition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Patient ayant du matériel étranger intravasculaire 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Cathéters imprégnés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Antiseptiques ou antibiotiques sur la surface interne et/ou externe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Non recommandés en routine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A discuter si taux élevés malgré mesures préventives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Antibiotiques et prévention des IC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2492896"/>
            <a:ext cx="1944216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err="1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Buetti</a:t>
            </a:r>
            <a:r>
              <a:rPr lang="fr-FR" dirty="0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 CMI 2021</a:t>
            </a:r>
            <a:endParaRPr lang="fr-FR" dirty="0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57663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USA 2006</a:t>
            </a:r>
          </a:p>
          <a:p>
            <a:pPr lvl="1"/>
            <a:r>
              <a:rPr lang="fr-FR" dirty="0" smtClean="0"/>
              <a:t>1,4 BLC/1000 JH </a:t>
            </a:r>
            <a:r>
              <a:rPr lang="fr-FR" dirty="0"/>
              <a:t>après</a:t>
            </a:r>
            <a:r>
              <a:rPr lang="fr-FR" dirty="0" smtClean="0"/>
              <a:t> mise en place de 5 mesures/108 services</a:t>
            </a:r>
          </a:p>
          <a:p>
            <a:r>
              <a:rPr lang="fr-FR" dirty="0" smtClean="0"/>
              <a:t>Suisse </a:t>
            </a:r>
            <a:r>
              <a:rPr lang="fr-FR" dirty="0" smtClean="0"/>
              <a:t>2009</a:t>
            </a:r>
          </a:p>
          <a:p>
            <a:pPr lvl="1"/>
            <a:r>
              <a:rPr lang="fr-FR" dirty="0" smtClean="0"/>
              <a:t>1 BLC/1000 JH après intervention sur hygiène des mains / 5 services</a:t>
            </a:r>
          </a:p>
          <a:p>
            <a:r>
              <a:rPr lang="fr-FR" dirty="0" smtClean="0"/>
              <a:t>Pays Bas 2019</a:t>
            </a:r>
          </a:p>
          <a:p>
            <a:pPr lvl="1"/>
            <a:r>
              <a:rPr lang="fr-FR" dirty="0"/>
              <a:t>1,6 BLC/1000 JH </a:t>
            </a:r>
            <a:r>
              <a:rPr lang="fr-FR" dirty="0" smtClean="0"/>
              <a:t>après </a:t>
            </a:r>
            <a:r>
              <a:rPr lang="fr-FR" dirty="0"/>
              <a:t>mise en place de </a:t>
            </a:r>
            <a:r>
              <a:rPr lang="fr-FR" dirty="0" smtClean="0"/>
              <a:t>6 mesures/66 hôpitaux</a:t>
            </a:r>
          </a:p>
          <a:p>
            <a:r>
              <a:rPr lang="fr-FR" dirty="0" smtClean="0"/>
              <a:t>France 2021</a:t>
            </a:r>
            <a:endParaRPr lang="fr-FR" dirty="0" smtClean="0"/>
          </a:p>
          <a:p>
            <a:pPr lvl="1"/>
            <a:r>
              <a:rPr lang="fr-FR" dirty="0" err="1" smtClean="0"/>
              <a:t>Surv</a:t>
            </a:r>
            <a:r>
              <a:rPr lang="fr-FR" dirty="0" smtClean="0"/>
              <a:t>/3 </a:t>
            </a:r>
            <a:r>
              <a:rPr lang="fr-FR" dirty="0"/>
              <a:t>mois </a:t>
            </a:r>
            <a:r>
              <a:rPr lang="fr-FR" dirty="0" smtClean="0"/>
              <a:t>: 2,29 </a:t>
            </a:r>
            <a:r>
              <a:rPr lang="fr-FR" dirty="0"/>
              <a:t>BLC/1000 JH / </a:t>
            </a:r>
            <a:r>
              <a:rPr lang="fr-FR" dirty="0" smtClean="0"/>
              <a:t>108 services</a:t>
            </a:r>
            <a:endParaRPr lang="fr-FR" dirty="0"/>
          </a:p>
          <a:p>
            <a:pPr lvl="1"/>
            <a:r>
              <a:rPr lang="fr-FR" dirty="0" err="1" smtClean="0"/>
              <a:t>Surv</a:t>
            </a:r>
            <a:r>
              <a:rPr lang="fr-FR" dirty="0" smtClean="0"/>
              <a:t>/12 mois 2021</a:t>
            </a:r>
            <a:r>
              <a:rPr lang="fr-FR" dirty="0" smtClean="0"/>
              <a:t>: 0,5 </a:t>
            </a:r>
            <a:r>
              <a:rPr lang="fr-FR" dirty="0"/>
              <a:t>BLC/1000 </a:t>
            </a:r>
            <a:r>
              <a:rPr lang="fr-FR" dirty="0" smtClean="0"/>
              <a:t>JH / 82 services</a:t>
            </a:r>
            <a:endParaRPr lang="fr-FR" dirty="0" smtClean="0"/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: </a:t>
            </a:r>
            <a:r>
              <a:rPr lang="fr-FR" dirty="0"/>
              <a:t>&lt; </a:t>
            </a:r>
            <a:r>
              <a:rPr lang="fr-FR" dirty="0" smtClean="0"/>
              <a:t>1 </a:t>
            </a:r>
            <a:r>
              <a:rPr lang="fr-FR" dirty="0"/>
              <a:t>BLC/1000 </a:t>
            </a:r>
            <a:r>
              <a:rPr lang="fr-FR" dirty="0" smtClean="0"/>
              <a:t>JH (</a:t>
            </a:r>
            <a:r>
              <a:rPr lang="fr-FR" dirty="0" err="1" smtClean="0"/>
              <a:t>propias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5808" y="1844824"/>
            <a:ext cx="2388818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Pronovost NEJM 2006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9696" y="2780928"/>
            <a:ext cx="23764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Zingg, CCM 2009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2390" y="3501008"/>
            <a:ext cx="266429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Var der Kooi JHI 2022</a:t>
            </a:r>
            <a:endParaRPr lang="fr-FR" dirty="0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52084" y="5543073"/>
            <a:ext cx="37460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Rapports SPIADI et REAREZO</a:t>
            </a:r>
            <a:endParaRPr lang="fr-FR" dirty="0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9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KT périph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Hygiène des mains, asepsie, traçabilité</a:t>
            </a:r>
          </a:p>
          <a:p>
            <a:endParaRPr lang="fr-FR" dirty="0"/>
          </a:p>
          <a:p>
            <a:r>
              <a:rPr lang="fr-FR" dirty="0" smtClean="0"/>
              <a:t>Intérêt </a:t>
            </a:r>
            <a:r>
              <a:rPr lang="fr-FR" dirty="0" err="1" smtClean="0"/>
              <a:t>chlorexidine</a:t>
            </a:r>
            <a:r>
              <a:rPr lang="fr-FR" dirty="0" smtClean="0"/>
              <a:t> 2% </a:t>
            </a:r>
          </a:p>
          <a:p>
            <a:r>
              <a:rPr lang="fr-FR" dirty="0" smtClean="0"/>
              <a:t>ERC 1000 patients</a:t>
            </a:r>
            <a:endParaRPr 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24128" y="2780928"/>
            <a:ext cx="30483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err="1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Guenezan</a:t>
            </a:r>
            <a:r>
              <a:rPr lang="fr-FR" dirty="0" smtClean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 Lancet ID 2021</a:t>
            </a:r>
            <a:endParaRPr lang="fr-FR" dirty="0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507906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58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Traitement des infections de CVC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Conduite à tenir en cas de suspicion d’infection sur KT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Confrontation de 3 éléments </a:t>
            </a:r>
          </a:p>
          <a:p>
            <a:pPr lvl="1">
              <a:defRPr/>
            </a:pPr>
            <a:r>
              <a:rPr lang="fr-FR" smtClean="0"/>
              <a:t>Signes locaux </a:t>
            </a:r>
          </a:p>
          <a:p>
            <a:pPr lvl="1">
              <a:defRPr/>
            </a:pPr>
            <a:r>
              <a:rPr lang="fr-FR" smtClean="0"/>
              <a:t>Manifestations cliniques générales</a:t>
            </a:r>
          </a:p>
          <a:p>
            <a:pPr lvl="1">
              <a:defRPr/>
            </a:pPr>
            <a:r>
              <a:rPr lang="fr-FR" smtClean="0"/>
              <a:t>Résultat des hémocultures</a:t>
            </a:r>
          </a:p>
          <a:p>
            <a:pPr>
              <a:defRPr/>
            </a:pPr>
            <a:r>
              <a:rPr lang="fr-FR" smtClean="0"/>
              <a:t>Eléments de discussion</a:t>
            </a:r>
          </a:p>
          <a:p>
            <a:pPr lvl="1">
              <a:defRPr/>
            </a:pPr>
            <a:r>
              <a:rPr lang="fr-FR" smtClean="0"/>
              <a:t>Sévérité de l’infection de cathéter</a:t>
            </a:r>
          </a:p>
          <a:p>
            <a:pPr lvl="2">
              <a:defRPr/>
            </a:pPr>
            <a:r>
              <a:rPr lang="fr-FR" smtClean="0"/>
              <a:t>Risque complications</a:t>
            </a:r>
          </a:p>
          <a:p>
            <a:pPr lvl="1">
              <a:defRPr/>
            </a:pPr>
            <a:r>
              <a:rPr lang="fr-FR" smtClean="0"/>
              <a:t>Sévérité du patient</a:t>
            </a:r>
          </a:p>
          <a:p>
            <a:pPr lvl="2">
              <a:defRPr/>
            </a:pPr>
            <a:r>
              <a:rPr lang="fr-FR" smtClean="0"/>
              <a:t>Risque non ablation &gt; risque ablation</a:t>
            </a:r>
          </a:p>
          <a:p>
            <a:pPr lvl="1">
              <a:defRPr/>
            </a:pPr>
            <a:r>
              <a:rPr lang="fr-FR" smtClean="0"/>
              <a:t>Facilité prévisible de la pose (et de l’ablation)</a:t>
            </a:r>
          </a:p>
          <a:p>
            <a:pPr lvl="2">
              <a:defRPr/>
            </a:pPr>
            <a:r>
              <a:rPr lang="fr-FR" smtClean="0"/>
              <a:t>Complications mécaniques/hémorragiques</a:t>
            </a:r>
          </a:p>
          <a:p>
            <a:pPr lvl="1">
              <a:defRPr/>
            </a:pPr>
            <a:r>
              <a:rPr lang="fr-FR" smtClean="0"/>
              <a:t>Motif de l’accès veineux central</a:t>
            </a:r>
          </a:p>
          <a:p>
            <a:pPr lvl="2">
              <a:defRPr/>
            </a:pPr>
            <a:r>
              <a:rPr lang="fr-FR" smtClean="0"/>
              <a:t>Vital à court ou long terme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88224" y="2204864"/>
            <a:ext cx="21602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ATB ou pas ?</a:t>
            </a:r>
          </a:p>
          <a:p>
            <a:endParaRPr lang="fr-FR" dirty="0"/>
          </a:p>
          <a:p>
            <a:r>
              <a:rPr lang="fr-FR" dirty="0" smtClean="0"/>
              <a:t>Ablation ou pas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06550"/>
            <a:ext cx="8229600" cy="40902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T° isolée (0 signe de gravité/signe local/fièvre non infectieuse/autre foyer suspecté)</a:t>
            </a:r>
          </a:p>
          <a:p>
            <a:pPr lvl="1"/>
            <a:r>
              <a:rPr lang="fr-FR" dirty="0" smtClean="0"/>
              <a:t>Retirer le KT si  pas </a:t>
            </a:r>
            <a:r>
              <a:rPr lang="fr-FR" dirty="0" smtClean="0"/>
              <a:t>indispensable</a:t>
            </a:r>
            <a:endParaRPr lang="fr-FR" dirty="0" smtClean="0"/>
          </a:p>
          <a:p>
            <a:pPr lvl="1"/>
            <a:r>
              <a:rPr lang="fr-FR" dirty="0" smtClean="0"/>
              <a:t>Si le KT ne peut pas être remplacé sans risque important: faire 2 HC KT/périph pour différentiel de </a:t>
            </a:r>
            <a:r>
              <a:rPr lang="fr-FR" dirty="0" smtClean="0"/>
              <a:t>pousse</a:t>
            </a:r>
            <a:endParaRPr lang="fr-FR" dirty="0" smtClean="0"/>
          </a:p>
          <a:p>
            <a:r>
              <a:rPr lang="fr-FR" dirty="0" smtClean="0"/>
              <a:t>Suspicion d’ILC avec signe de gravité</a:t>
            </a:r>
          </a:p>
          <a:p>
            <a:pPr lvl="1"/>
            <a:r>
              <a:rPr lang="fr-FR" dirty="0" smtClean="0"/>
              <a:t>0 autre point d’appel infectieux, retirer le KT après 2 HC </a:t>
            </a:r>
            <a:r>
              <a:rPr lang="fr-FR" dirty="0" smtClean="0"/>
              <a:t>KT/périph</a:t>
            </a:r>
            <a:endParaRPr lang="fr-FR" dirty="0" smtClean="0"/>
          </a:p>
          <a:p>
            <a:r>
              <a:rPr lang="fr-FR" dirty="0" smtClean="0"/>
              <a:t>Bactériémie liée au KT démontrée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etirer le </a:t>
            </a:r>
            <a:r>
              <a:rPr lang="fr-FR" dirty="0" smtClean="0"/>
              <a:t>KT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Suspicion </a:t>
            </a:r>
            <a:r>
              <a:rPr lang="fr-FR" dirty="0"/>
              <a:t>d’infection sur KT </a:t>
            </a:r>
            <a:r>
              <a:rPr lang="fr-FR" dirty="0" smtClean="0"/>
              <a:t>en </a:t>
            </a:r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1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Colonisation de KT à </a:t>
            </a:r>
            <a:r>
              <a:rPr lang="fr-FR" b="1" i="1" dirty="0" smtClean="0"/>
              <a:t>S. aureus</a:t>
            </a:r>
          </a:p>
          <a:p>
            <a:pPr lvl="1"/>
            <a:r>
              <a:rPr lang="fr-FR" dirty="0" smtClean="0"/>
              <a:t>Culture ≥ 10</a:t>
            </a:r>
            <a:r>
              <a:rPr lang="fr-FR" baseline="30000" dirty="0" smtClean="0"/>
              <a:t>3</a:t>
            </a:r>
            <a:r>
              <a:rPr lang="fr-FR" dirty="0" smtClean="0"/>
              <a:t> / ml</a:t>
            </a:r>
          </a:p>
          <a:p>
            <a:pPr lvl="1"/>
            <a:r>
              <a:rPr lang="fr-FR" dirty="0" smtClean="0"/>
              <a:t>Faire une série d’HC	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GRADE </a:t>
            </a:r>
            <a:r>
              <a:rPr lang="fr-FR" b="1" dirty="0">
                <a:solidFill>
                  <a:srgbClr val="FF0000"/>
                </a:solidFill>
              </a:rPr>
              <a:t>2+ </a:t>
            </a:r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HC persistantes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aire </a:t>
            </a:r>
            <a:r>
              <a:rPr lang="fr-FR" dirty="0" err="1" smtClean="0"/>
              <a:t>echo</a:t>
            </a:r>
            <a:r>
              <a:rPr lang="fr-FR" dirty="0" smtClean="0"/>
              <a:t>/doppler, imagerie/</a:t>
            </a:r>
            <a:r>
              <a:rPr lang="fr-FR" dirty="0" err="1" smtClean="0"/>
              <a:t>embols</a:t>
            </a:r>
            <a:r>
              <a:rPr lang="fr-FR" dirty="0" smtClean="0"/>
              <a:t> septiques et </a:t>
            </a:r>
            <a:r>
              <a:rPr lang="fr-FR" dirty="0" err="1" smtClean="0"/>
              <a:t>echo</a:t>
            </a:r>
            <a:r>
              <a:rPr lang="fr-FR" dirty="0" smtClean="0"/>
              <a:t> </a:t>
            </a:r>
            <a:r>
              <a:rPr lang="fr-FR" dirty="0" err="1" smtClean="0"/>
              <a:t>coeur</a:t>
            </a:r>
            <a:r>
              <a:rPr lang="fr-FR" dirty="0" smtClean="0"/>
              <a:t> (si KT en cave sup</a:t>
            </a:r>
            <a:r>
              <a:rPr lang="fr-FR" dirty="0" smtClean="0"/>
              <a:t>)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/>
              <a:t>HC </a:t>
            </a:r>
            <a:r>
              <a:rPr lang="fr-FR" b="1" dirty="0" smtClean="0"/>
              <a:t>persistantes à </a:t>
            </a:r>
            <a:r>
              <a:rPr lang="fr-FR" b="1" i="1" dirty="0" smtClean="0"/>
              <a:t>S. aureus</a:t>
            </a:r>
            <a:r>
              <a:rPr lang="fr-FR" b="1" dirty="0" smtClean="0"/>
              <a:t> ou entérocoque</a:t>
            </a:r>
          </a:p>
          <a:p>
            <a:pPr lvl="1"/>
            <a:r>
              <a:rPr lang="fr-FR" dirty="0" smtClean="0"/>
              <a:t>Faire </a:t>
            </a:r>
            <a:r>
              <a:rPr lang="fr-FR" dirty="0" smtClean="0"/>
              <a:t>ETO</a:t>
            </a:r>
            <a:endParaRPr lang="fr-FR" b="1" dirty="0" smtClean="0"/>
          </a:p>
          <a:p>
            <a:r>
              <a:rPr lang="fr-FR" b="1" dirty="0" smtClean="0"/>
              <a:t>HC persistante et risque EI</a:t>
            </a:r>
          </a:p>
          <a:p>
            <a:pPr lvl="1"/>
            <a:r>
              <a:rPr lang="fr-FR" dirty="0" smtClean="0"/>
              <a:t>Faire ETO, quel que soit le germe si</a:t>
            </a:r>
            <a:r>
              <a:rPr lang="fr-FR" dirty="0" smtClean="0"/>
              <a:t>:</a:t>
            </a:r>
            <a:endParaRPr lang="fr-FR" b="1" dirty="0" smtClean="0"/>
          </a:p>
          <a:p>
            <a:pPr lvl="2"/>
            <a:r>
              <a:rPr lang="fr-FR" dirty="0"/>
              <a:t>hémodialyse, foyers emboliques d'infection, toxicomanie </a:t>
            </a:r>
            <a:r>
              <a:rPr lang="fr-FR" dirty="0" smtClean="0"/>
              <a:t>IV, </a:t>
            </a:r>
            <a:r>
              <a:rPr lang="fr-FR" dirty="0" smtClean="0"/>
              <a:t>CCI, </a:t>
            </a:r>
            <a:r>
              <a:rPr lang="fr-FR" dirty="0"/>
              <a:t>dispositif électronique intracardiaque, valve prothétique, </a:t>
            </a:r>
            <a:r>
              <a:rPr lang="fr-FR" dirty="0" smtClean="0"/>
              <a:t>ATCD EI </a:t>
            </a:r>
            <a:r>
              <a:rPr lang="fr-FR" dirty="0"/>
              <a:t>et anomalie structurelle cardiaque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</a:t>
            </a:r>
            <a:r>
              <a:rPr lang="fr-FR" dirty="0"/>
              <a:t>d’extension ILC en 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Associer</a:t>
            </a:r>
            <a:r>
              <a:rPr lang="fr-FR" dirty="0" smtClean="0"/>
              <a:t>: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/>
              <a:t>Un anti </a:t>
            </a:r>
            <a:r>
              <a:rPr lang="fr-FR" i="1" dirty="0" smtClean="0"/>
              <a:t>Pseudomonas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Un anti Gram +</a:t>
            </a:r>
          </a:p>
          <a:p>
            <a:pPr lvl="1"/>
            <a:r>
              <a:rPr lang="fr-FR" dirty="0" smtClean="0"/>
              <a:t>Pas </a:t>
            </a:r>
            <a:r>
              <a:rPr lang="fr-FR" dirty="0" smtClean="0"/>
              <a:t>d’antifongique</a:t>
            </a:r>
            <a:endParaRPr lang="fr-FR" dirty="0" smtClean="0"/>
          </a:p>
          <a:p>
            <a:r>
              <a:rPr lang="fr-FR" dirty="0" smtClean="0"/>
              <a:t>A tempérer selon</a:t>
            </a:r>
          </a:p>
          <a:p>
            <a:pPr lvl="1"/>
            <a:r>
              <a:rPr lang="fr-FR" dirty="0" smtClean="0"/>
              <a:t>Epidémiologie locale</a:t>
            </a:r>
          </a:p>
          <a:p>
            <a:pPr lvl="1"/>
            <a:r>
              <a:rPr lang="fr-FR" dirty="0" smtClean="0"/>
              <a:t>Choc septique</a:t>
            </a:r>
          </a:p>
          <a:p>
            <a:pPr lvl="1"/>
            <a:r>
              <a:rPr lang="fr-FR" dirty="0" smtClean="0"/>
              <a:t>Immunodépression grave (neutropénie/transplantation d’organe)</a:t>
            </a:r>
          </a:p>
          <a:p>
            <a:pPr lvl="1"/>
            <a:r>
              <a:rPr lang="fr-FR" dirty="0" smtClean="0"/>
              <a:t>Colonisation connue à BMR</a:t>
            </a:r>
          </a:p>
          <a:p>
            <a:pPr lvl="2"/>
            <a:r>
              <a:rPr lang="fr-FR" dirty="0" smtClean="0"/>
              <a:t>Pour ce dernier point, non abordé ici, la RFE « alternatives aux carbapénèmes » qui est postérieure, limite cela aux 3 derniers mois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ATB probabiliste </a:t>
            </a:r>
            <a:r>
              <a:rPr lang="fr-FR" dirty="0" smtClean="0"/>
              <a:t>ILC en </a:t>
            </a:r>
            <a:r>
              <a:rPr lang="fr-FR" dirty="0"/>
              <a:t>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5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Vancomycine</a:t>
            </a:r>
          </a:p>
          <a:p>
            <a:pPr lvl="1"/>
            <a:r>
              <a:rPr lang="fr-FR" dirty="0" smtClean="0"/>
              <a:t>Si </a:t>
            </a:r>
            <a:r>
              <a:rPr lang="fr-FR" dirty="0"/>
              <a:t>risque élevé de </a:t>
            </a:r>
            <a:r>
              <a:rPr lang="fr-FR" dirty="0" smtClean="0"/>
              <a:t>SARM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Pas </a:t>
            </a:r>
            <a:r>
              <a:rPr lang="fr-FR" dirty="0"/>
              <a:t>de </a:t>
            </a:r>
            <a:r>
              <a:rPr lang="fr-FR" dirty="0" err="1" smtClean="0"/>
              <a:t>teicoplanine</a:t>
            </a:r>
            <a:endParaRPr lang="fr-FR" sz="2300" dirty="0"/>
          </a:p>
          <a:p>
            <a:r>
              <a:rPr lang="fr-FR" b="1" dirty="0" err="1"/>
              <a:t>Daptomycine</a:t>
            </a:r>
            <a:r>
              <a:rPr lang="fr-FR" b="1" dirty="0"/>
              <a:t> si </a:t>
            </a:r>
            <a:r>
              <a:rPr lang="fr-FR" b="1" dirty="0" smtClean="0"/>
              <a:t>	</a:t>
            </a:r>
            <a:r>
              <a:rPr lang="fr-FR" sz="2300" b="1" dirty="0" smtClean="0">
                <a:solidFill>
                  <a:srgbClr val="FF0000"/>
                </a:solidFill>
              </a:rPr>
              <a:t>GRADE </a:t>
            </a:r>
            <a:r>
              <a:rPr lang="fr-FR" sz="2300" b="1" dirty="0">
                <a:solidFill>
                  <a:srgbClr val="FF0000"/>
                </a:solidFill>
              </a:rPr>
              <a:t>2+</a:t>
            </a:r>
            <a:endParaRPr lang="fr-FR" sz="2300" dirty="0" smtClean="0"/>
          </a:p>
          <a:p>
            <a:pPr lvl="1"/>
            <a:r>
              <a:rPr lang="fr-FR" dirty="0" smtClean="0"/>
              <a:t>choc</a:t>
            </a:r>
            <a:r>
              <a:rPr lang="fr-FR" dirty="0"/>
              <a:t>, IRA, exposition récente à la vancomycine (&gt; 1 semaine les 3 derniers mois) ou si forte prévalence locale de SARM avec CMI ≥ 1 mg/l à la </a:t>
            </a:r>
            <a:r>
              <a:rPr lang="fr-FR" dirty="0" err="1"/>
              <a:t>vanco</a:t>
            </a:r>
            <a:endParaRPr lang="fr-FR" dirty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 smtClean="0">
                <a:solidFill>
                  <a:srgbClr val="FF0000"/>
                </a:solidFill>
              </a:rPr>
              <a:t> </a:t>
            </a:r>
            <a:r>
              <a:rPr lang="fr-FR" sz="2700" b="1" dirty="0"/>
              <a:t>Pas de </a:t>
            </a:r>
            <a:r>
              <a:rPr lang="fr-FR" sz="2700" b="1" dirty="0" err="1"/>
              <a:t>linezolide</a:t>
            </a:r>
            <a:r>
              <a:rPr lang="fr-FR" sz="2700" b="1" dirty="0"/>
              <a:t> si </a:t>
            </a:r>
            <a:r>
              <a:rPr lang="fr-FR" sz="2700" b="1" dirty="0" smtClean="0"/>
              <a:t>choc </a:t>
            </a:r>
            <a:endParaRPr lang="fr-FR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anti Gram + en probabiliste ?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9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635896" y="1403484"/>
            <a:ext cx="25202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Très discutable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 l’antibiothérapie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251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372200" y="2636912"/>
            <a:ext cx="21602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08104" y="1628800"/>
            <a:ext cx="1080120" cy="10081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Pathogenèse de l’infection de KT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100" smtClean="0"/>
              <a:t>Infection extraluminale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dominant la première semaine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 Site d'insertion contaminé lors de la pose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Contamination secondaire plus rare (pansement)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Contamination endoluminale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Colonisation d'un raccord KT - Ligne veineuse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Manipulations septiques (injections, déconnexion...)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Flore hospitalière colonisant les mains du personnel soignant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Hématogène ( &lt;10%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secondaire à un foyer infectieux à distance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 Contamination de l'infusat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6613525" y="1773238"/>
            <a:ext cx="1879600" cy="19446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816725" y="1989138"/>
            <a:ext cx="1471613" cy="1512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>
              <a:latin typeface="Book Antiqua" pitchFamily="18" charset="0"/>
            </a:endParaRP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104063" y="32861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021513" y="30702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99275" y="3025775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021513" y="315595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7021513" y="3198813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940550" y="3113088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694488" y="2119313"/>
            <a:ext cx="122237" cy="128587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694488" y="22479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6653213" y="2205038"/>
            <a:ext cx="123825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6613525" y="2076450"/>
            <a:ext cx="122238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735763" y="20320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6777038" y="1946275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6694488" y="1989138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508625" y="3213100"/>
            <a:ext cx="1511300" cy="936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concernent que les KT </a:t>
            </a:r>
            <a:r>
              <a:rPr lang="fr-FR" dirty="0" smtClean="0"/>
              <a:t>centraux en réanimation</a:t>
            </a:r>
          </a:p>
          <a:p>
            <a:pPr lvl="1"/>
            <a:r>
              <a:rPr lang="fr-FR" dirty="0" smtClean="0"/>
              <a:t>C’est de l’accès veineux de durée courte/moyenne</a:t>
            </a:r>
          </a:p>
          <a:p>
            <a:pPr lvl="1"/>
            <a:r>
              <a:rPr lang="fr-FR" dirty="0" smtClean="0"/>
              <a:t>Dans un secteur ou il est facile de poser/enlever les CVC</a:t>
            </a:r>
            <a:endParaRPr lang="fr-FR" dirty="0"/>
          </a:p>
          <a:p>
            <a:r>
              <a:rPr lang="fr-FR" dirty="0" smtClean="0"/>
              <a:t>On peut en tirer des enseignements mais ce n’est pas forcément utilisable dans tous les services en l’état</a:t>
            </a:r>
          </a:p>
          <a:p>
            <a:pPr lvl="1"/>
            <a:r>
              <a:rPr lang="fr-FR" dirty="0" smtClean="0"/>
              <a:t>Le « hors » réanimation</a:t>
            </a:r>
          </a:p>
          <a:p>
            <a:pPr lvl="1"/>
            <a:r>
              <a:rPr lang="fr-FR" dirty="0" smtClean="0"/>
              <a:t>Les infections de chambre implantable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n’y a pas dans ces </a:t>
            </a:r>
            <a:r>
              <a:rPr lang="fr-FR" dirty="0" err="1" smtClean="0"/>
              <a:t>recos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183" y="5006973"/>
            <a:ext cx="2174219" cy="18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2008" y="5338309"/>
            <a:ext cx="1845907" cy="1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Situation complexe</a:t>
            </a:r>
          </a:p>
          <a:p>
            <a:r>
              <a:rPr lang="fr-FR" dirty="0" smtClean="0"/>
              <a:t>Risque infectieux évalué en parallèle avec </a:t>
            </a:r>
          </a:p>
          <a:p>
            <a:pPr lvl="1"/>
            <a:r>
              <a:rPr lang="fr-FR" dirty="0" smtClean="0"/>
              <a:t>Risque mécanique</a:t>
            </a:r>
          </a:p>
          <a:p>
            <a:pPr lvl="1"/>
            <a:r>
              <a:rPr lang="fr-FR" dirty="0" smtClean="0"/>
              <a:t>Risque hémorragique</a:t>
            </a:r>
          </a:p>
          <a:p>
            <a:r>
              <a:rPr lang="fr-FR" dirty="0" smtClean="0"/>
              <a:t>Bactériémie et neutropénie avec </a:t>
            </a:r>
            <a:r>
              <a:rPr lang="fr-FR" dirty="0" err="1" smtClean="0"/>
              <a:t>mucite</a:t>
            </a:r>
            <a:endParaRPr lang="fr-FR" dirty="0" smtClean="0"/>
          </a:p>
          <a:p>
            <a:pPr lvl="1"/>
            <a:r>
              <a:rPr lang="fr-FR" dirty="0" smtClean="0"/>
              <a:t>Plus souvent translocation </a:t>
            </a:r>
            <a:r>
              <a:rPr lang="fr-FR" dirty="0" err="1" smtClean="0"/>
              <a:t>dig</a:t>
            </a:r>
            <a:r>
              <a:rPr lang="fr-FR" dirty="0" smtClean="0"/>
              <a:t> que BLC</a:t>
            </a:r>
          </a:p>
          <a:p>
            <a:r>
              <a:rPr lang="fr-FR" dirty="0" smtClean="0"/>
              <a:t>Ablation souvent temporisée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et neutropénie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32363" y="5805488"/>
            <a:ext cx="22320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Sexton ICHE 2010</a:t>
            </a:r>
          </a:p>
        </p:txBody>
      </p:sp>
    </p:spTree>
    <p:extLst>
      <p:ext uri="{BB962C8B-B14F-4D97-AF65-F5344CB8AC3E}">
        <p14:creationId xmlns:p14="http://schemas.microsoft.com/office/powerpoint/2010/main" val="37371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Nutrition parentérale sur grèle court</a:t>
            </a:r>
          </a:p>
          <a:p>
            <a:r>
              <a:rPr lang="fr-FR" smtClean="0"/>
              <a:t>Besoin d’un accès veineux central A VIE</a:t>
            </a:r>
          </a:p>
          <a:p>
            <a:r>
              <a:rPr lang="fr-FR" smtClean="0"/>
              <a:t>Capital veineux central limité</a:t>
            </a:r>
          </a:p>
          <a:p>
            <a:r>
              <a:rPr lang="fr-FR" smtClean="0"/>
              <a:t>IDSA: indication d’ablation immédiate plus limitées</a:t>
            </a:r>
          </a:p>
          <a:p>
            <a:pPr lvl="1"/>
            <a:r>
              <a:rPr lang="fr-FR" smtClean="0"/>
              <a:t>Sepsis sévère, thrombophlébite, endocardite, tunnelite</a:t>
            </a:r>
          </a:p>
          <a:p>
            <a:pPr lvl="1"/>
            <a:r>
              <a:rPr lang="fr-FR" i="1" smtClean="0"/>
              <a:t>S. aureus</a:t>
            </a:r>
            <a:r>
              <a:rPr lang="fr-FR" smtClean="0"/>
              <a:t>, Pyo, candida, McB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longue durée/CI</a:t>
            </a:r>
          </a:p>
        </p:txBody>
      </p:sp>
    </p:spTree>
    <p:extLst>
      <p:ext uri="{BB962C8B-B14F-4D97-AF65-F5344CB8AC3E}">
        <p14:creationId xmlns:p14="http://schemas.microsoft.com/office/powerpoint/2010/main" val="3298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Sepsis </a:t>
            </a:r>
            <a:r>
              <a:rPr lang="fr-FR" dirty="0"/>
              <a:t>(quick SOFA≥2) ou choc </a:t>
            </a:r>
            <a:r>
              <a:rPr lang="fr-FR" dirty="0" smtClean="0"/>
              <a:t>septique.</a:t>
            </a:r>
            <a:endParaRPr lang="fr-FR" dirty="0"/>
          </a:p>
          <a:p>
            <a:pPr lvl="0"/>
            <a:r>
              <a:rPr lang="fr-FR" dirty="0" smtClean="0"/>
              <a:t>Atteinte </a:t>
            </a:r>
            <a:r>
              <a:rPr lang="fr-FR" dirty="0"/>
              <a:t>extra luminale : infection de poche, tunnéllite que l’on ne peut espérer stériliser avec une antibiothérapie seule</a:t>
            </a:r>
          </a:p>
          <a:p>
            <a:pPr lvl="0"/>
            <a:r>
              <a:rPr lang="fr-FR" dirty="0" smtClean="0"/>
              <a:t>Localisation </a:t>
            </a:r>
            <a:r>
              <a:rPr lang="fr-FR" dirty="0"/>
              <a:t>secondaire (thrombophlébite, </a:t>
            </a:r>
            <a:r>
              <a:rPr lang="fr-FR" dirty="0" err="1"/>
              <a:t>spondylodiscite</a:t>
            </a:r>
            <a:r>
              <a:rPr lang="fr-FR" dirty="0"/>
              <a:t>, endocardite…)</a:t>
            </a:r>
          </a:p>
          <a:p>
            <a:r>
              <a:rPr lang="fr-FR" i="1" dirty="0" smtClean="0"/>
              <a:t>S</a:t>
            </a:r>
            <a:r>
              <a:rPr lang="fr-FR" i="1" dirty="0"/>
              <a:t>. aureus </a:t>
            </a:r>
            <a:r>
              <a:rPr lang="fr-FR" dirty="0"/>
              <a:t>ou </a:t>
            </a:r>
            <a:r>
              <a:rPr lang="fr-FR" i="1" dirty="0"/>
              <a:t>Candida </a:t>
            </a:r>
            <a:r>
              <a:rPr lang="fr-FR" i="1" dirty="0" err="1"/>
              <a:t>sp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dirty="0" smtClean="0"/>
              <a:t>(et, avis perso, les non </a:t>
            </a:r>
            <a:r>
              <a:rPr lang="fr-FR" dirty="0" err="1" smtClean="0"/>
              <a:t>fermentants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situations devant faire enlever un KT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63888" y="6093296"/>
            <a:ext cx="4104457" cy="3908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SPILF2021, SRLF2019, IDSA2009</a:t>
            </a:r>
            <a:endParaRPr lang="fr-FR" sz="20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Infection à SCN ou </a:t>
            </a:r>
            <a:r>
              <a:rPr lang="fr-FR" sz="2400" dirty="0"/>
              <a:t>entérocoque </a:t>
            </a:r>
            <a:r>
              <a:rPr lang="fr-FR" sz="2400" b="1" dirty="0"/>
              <a:t>OU</a:t>
            </a:r>
          </a:p>
          <a:p>
            <a:r>
              <a:rPr lang="fr-FR" sz="2400" dirty="0" smtClean="0"/>
              <a:t>Eventuellement, infection à </a:t>
            </a:r>
            <a:r>
              <a:rPr lang="fr-FR" sz="2400" dirty="0"/>
              <a:t>entérobactérie ou </a:t>
            </a:r>
            <a:r>
              <a:rPr lang="fr-FR" sz="2400" i="1" dirty="0"/>
              <a:t>P. aeruginosa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de signe d’infection extra luminale (</a:t>
            </a:r>
            <a:r>
              <a:rPr lang="fr-FR" sz="2400" dirty="0" err="1" smtClean="0"/>
              <a:t>tunnélite</a:t>
            </a:r>
            <a:r>
              <a:rPr lang="fr-FR" sz="2400" dirty="0"/>
              <a:t>, infection de loge…)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de complication (sepsis, choc septique, </a:t>
            </a:r>
            <a:r>
              <a:rPr lang="fr-FR" sz="2400" dirty="0" err="1"/>
              <a:t>thrombo-phlébite</a:t>
            </a:r>
            <a:r>
              <a:rPr lang="fr-FR" sz="2400" dirty="0"/>
              <a:t>, endocardite, embole septique…)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s’il a été décidé d’enlever le cathéter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Arrêt </a:t>
            </a:r>
            <a:r>
              <a:rPr lang="fr-FR" sz="2400" dirty="0"/>
              <a:t>de l’hyperthermie et négativation des </a:t>
            </a:r>
            <a:r>
              <a:rPr lang="fr-FR" sz="2400" dirty="0" smtClean="0"/>
              <a:t>HC avant J4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 de</a:t>
            </a:r>
            <a:r>
              <a:rPr lang="fr-FR" dirty="0" smtClean="0"/>
              <a:t> </a:t>
            </a:r>
            <a:r>
              <a:rPr lang="fr-FR" dirty="0" smtClean="0"/>
              <a:t>traitement </a:t>
            </a:r>
            <a:r>
              <a:rPr lang="fr-FR" dirty="0" smtClean="0"/>
              <a:t>conservateur Verrou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08104" y="6093296"/>
            <a:ext cx="2859501" cy="3908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Albert </a:t>
            </a:r>
            <a:r>
              <a:rPr lang="fr-FR" sz="2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et al </a:t>
            </a:r>
            <a:r>
              <a:rPr lang="fr-FR" sz="2000" b="1" dirty="0" err="1">
                <a:solidFill>
                  <a:srgbClr val="0000CC"/>
                </a:solidFill>
                <a:latin typeface="Calibri" pitchFamily="34" charset="0"/>
                <a:cs typeface="+mn-cs"/>
              </a:rPr>
              <a:t>IDNow</a:t>
            </a:r>
            <a:r>
              <a:rPr lang="fr-FR" sz="2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069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4005263"/>
            <a:ext cx="2592388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 dirty="0" err="1">
                <a:solidFill>
                  <a:srgbClr val="0000CC"/>
                </a:solidFill>
                <a:latin typeface="Calibri" pitchFamily="34" charset="0"/>
              </a:rPr>
              <a:t>Rijnders</a:t>
            </a:r>
            <a:r>
              <a:rPr lang="en-GB" sz="2000" b="1" dirty="0">
                <a:solidFill>
                  <a:srgbClr val="0000CC"/>
                </a:solidFill>
                <a:latin typeface="Calibri" pitchFamily="34" charset="0"/>
              </a:rPr>
              <a:t> JAC 2005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2305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400" b="1">
                <a:solidFill>
                  <a:srgbClr val="000000"/>
                </a:solidFill>
              </a:rPr>
              <a:t>Kaplan-Meier survival analysis of time to treatment failure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smtClean="0"/>
              <a:t>Peut on conserver un KT avec BLC ?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772816"/>
            <a:ext cx="8893175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Essai randomisé en aveugle: Maintien + ATB IV + verrou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KT longue durée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Verrou </a:t>
            </a:r>
            <a:r>
              <a:rPr lang="fr-FR" sz="1500" dirty="0" err="1" smtClean="0"/>
              <a:t>vanco</a:t>
            </a:r>
            <a:r>
              <a:rPr lang="fr-FR" sz="1500" dirty="0" smtClean="0"/>
              <a:t> ou </a:t>
            </a:r>
            <a:r>
              <a:rPr lang="fr-FR" sz="1500" dirty="0" err="1" smtClean="0"/>
              <a:t>cefta</a:t>
            </a:r>
            <a:r>
              <a:rPr lang="fr-FR" sz="1500" dirty="0" smtClean="0"/>
              <a:t> vs placebo (+ ATB iv)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85 bactériémies/KT en 30 mois dont 46 inclus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/>
              <a:t>Exclusions: </a:t>
            </a:r>
            <a:r>
              <a:rPr lang="fr-FR" sz="1300" dirty="0" err="1" smtClean="0"/>
              <a:t>inf</a:t>
            </a:r>
            <a:r>
              <a:rPr lang="fr-FR" sz="1300" dirty="0" smtClean="0"/>
              <a:t> </a:t>
            </a:r>
            <a:r>
              <a:rPr lang="fr-FR" sz="1300" dirty="0" err="1" smtClean="0"/>
              <a:t>polymicrobiennes</a:t>
            </a:r>
            <a:r>
              <a:rPr lang="fr-FR" sz="1300" dirty="0" smtClean="0"/>
              <a:t>, </a:t>
            </a:r>
            <a:r>
              <a:rPr lang="fr-FR" sz="1300" dirty="0" err="1" smtClean="0"/>
              <a:t>fungi</a:t>
            </a:r>
            <a:r>
              <a:rPr lang="fr-FR" sz="1300" dirty="0" smtClean="0"/>
              <a:t>, infection précoce, </a:t>
            </a:r>
            <a:r>
              <a:rPr lang="fr-FR" sz="1300" dirty="0" err="1" smtClean="0"/>
              <a:t>tunnelite</a:t>
            </a:r>
            <a:r>
              <a:rPr lang="fr-FR" sz="1300" dirty="0" smtClean="0"/>
              <a:t> , KT non dispo 8h/j</a:t>
            </a:r>
          </a:p>
          <a:p>
            <a:pPr lvl="2">
              <a:lnSpc>
                <a:spcPct val="80000"/>
              </a:lnSpc>
            </a:pPr>
            <a:r>
              <a:rPr lang="fr-FR" sz="1500" dirty="0" err="1" smtClean="0"/>
              <a:t>Endpoint</a:t>
            </a:r>
            <a:r>
              <a:rPr lang="fr-FR" sz="1500" dirty="0" smtClean="0"/>
              <a:t>: pas de négativation des HC ou rechute au même germe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A J180 (</a:t>
            </a:r>
            <a:r>
              <a:rPr lang="fr-FR" sz="1500" dirty="0" err="1" smtClean="0"/>
              <a:t>endpoint</a:t>
            </a:r>
            <a:r>
              <a:rPr lang="fr-FR" sz="1500" dirty="0" smtClean="0"/>
              <a:t>):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Verrou: 33% vs Placebo: 57% (</a:t>
            </a:r>
            <a:r>
              <a:rPr lang="fr-FR" sz="1300" dirty="0" err="1" smtClean="0">
                <a:solidFill>
                  <a:srgbClr val="0000CC"/>
                </a:solidFill>
              </a:rPr>
              <a:t>hazard</a:t>
            </a:r>
            <a:r>
              <a:rPr lang="fr-FR" sz="1300" dirty="0" smtClean="0">
                <a:solidFill>
                  <a:srgbClr val="0000CC"/>
                </a:solidFill>
              </a:rPr>
              <a:t> ratio 0.55, P =0.10) 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Rechutes: 14% vs </a:t>
            </a:r>
            <a:r>
              <a:rPr lang="fr-FR" sz="1300" dirty="0" smtClean="0">
                <a:solidFill>
                  <a:srgbClr val="0000CC"/>
                </a:solidFill>
              </a:rPr>
              <a:t>39</a:t>
            </a:r>
            <a:endParaRPr lang="fr-FR" sz="2000" dirty="0" smtClean="0"/>
          </a:p>
        </p:txBody>
      </p:sp>
      <p:pic>
        <p:nvPicPr>
          <p:cNvPr id="6144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005263"/>
            <a:ext cx="4956175" cy="2852737"/>
          </a:xfrm>
        </p:spPr>
      </p:pic>
    </p:spTree>
    <p:extLst>
      <p:ext uri="{BB962C8B-B14F-4D97-AF65-F5344CB8AC3E}">
        <p14:creationId xmlns:p14="http://schemas.microsoft.com/office/powerpoint/2010/main" val="2347363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 antibiotique pratique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352928" cy="4515742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Modalités pratiques :</a:t>
            </a:r>
          </a:p>
          <a:p>
            <a:pPr lvl="1"/>
            <a:r>
              <a:rPr lang="fr-FR" sz="2000" dirty="0"/>
              <a:t>Rinçage pulsé (10 ml de SSI) avant changement de verrou ou si hémoculture.</a:t>
            </a:r>
          </a:p>
          <a:p>
            <a:pPr lvl="1"/>
            <a:r>
              <a:rPr lang="fr-FR" sz="2000" dirty="0"/>
              <a:t>Injection de 3 </a:t>
            </a:r>
            <a:r>
              <a:rPr lang="fr-FR" sz="2000" dirty="0" err="1"/>
              <a:t>mL</a:t>
            </a:r>
            <a:r>
              <a:rPr lang="fr-FR" sz="2000" dirty="0"/>
              <a:t> de verrou </a:t>
            </a:r>
            <a:r>
              <a:rPr lang="fr-FR" sz="2000" dirty="0" smtClean="0"/>
              <a:t>(volume chambre </a:t>
            </a:r>
            <a:r>
              <a:rPr lang="fr-FR" sz="2000" dirty="0"/>
              <a:t>et </a:t>
            </a:r>
            <a:r>
              <a:rPr lang="fr-FR" sz="2000" dirty="0" smtClean="0"/>
              <a:t>cathéter</a:t>
            </a:r>
            <a:r>
              <a:rPr lang="fr-FR" sz="2000" dirty="0"/>
              <a:t>) </a:t>
            </a:r>
          </a:p>
          <a:p>
            <a:r>
              <a:rPr lang="fr-FR" sz="2400" b="1" dirty="0"/>
              <a:t>Choix préférentiel (dilutions stables au moins 48h à 37°c): </a:t>
            </a:r>
          </a:p>
          <a:p>
            <a:pPr lvl="1"/>
            <a:r>
              <a:rPr lang="fr-FR" sz="2000" dirty="0"/>
              <a:t>CG+:	Vancomycine : 3 </a:t>
            </a:r>
            <a:r>
              <a:rPr lang="fr-FR" sz="2000" dirty="0" err="1"/>
              <a:t>mL</a:t>
            </a:r>
            <a:r>
              <a:rPr lang="fr-FR" sz="2000" dirty="0"/>
              <a:t> à 12,5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BGN: 	Amikacine S: 		Amikacine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		Amikacine R/</a:t>
            </a:r>
            <a:r>
              <a:rPr lang="fr-FR" sz="2000" dirty="0" err="1"/>
              <a:t>genta</a:t>
            </a:r>
            <a:r>
              <a:rPr lang="fr-FR" sz="2000" dirty="0"/>
              <a:t> S:	Gentamicine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r>
              <a:rPr lang="fr-FR" sz="2400" b="1" dirty="0" smtClean="0"/>
              <a:t>Rythme </a:t>
            </a:r>
            <a:r>
              <a:rPr lang="fr-FR" sz="2400" b="1" dirty="0"/>
              <a:t>de changement :</a:t>
            </a:r>
          </a:p>
          <a:p>
            <a:pPr lvl="1"/>
            <a:r>
              <a:rPr lang="fr-FR" sz="2000" dirty="0"/>
              <a:t>Verrou ATB laissé en place et changé toutes les 48h</a:t>
            </a:r>
          </a:p>
          <a:p>
            <a:pPr lvl="1"/>
            <a:r>
              <a:rPr lang="fr-FR" sz="2000" dirty="0" smtClean="0"/>
              <a:t>Cathéter </a:t>
            </a:r>
            <a:r>
              <a:rPr lang="fr-FR" sz="2000" dirty="0"/>
              <a:t>au repos, </a:t>
            </a:r>
            <a:r>
              <a:rPr lang="fr-FR" sz="2000" dirty="0" smtClean="0"/>
              <a:t>idéalement 10j, </a:t>
            </a:r>
            <a:r>
              <a:rPr lang="fr-FR" sz="2000" dirty="0"/>
              <a:t>à défaut </a:t>
            </a:r>
            <a:r>
              <a:rPr lang="fr-FR" sz="2000" dirty="0" smtClean="0"/>
              <a:t>72h</a:t>
            </a:r>
            <a:r>
              <a:rPr lang="fr-FR" sz="2000" dirty="0"/>
              <a:t>.</a:t>
            </a:r>
          </a:p>
          <a:p>
            <a:pPr lvl="2"/>
            <a:r>
              <a:rPr lang="fr-FR" sz="1800" dirty="0"/>
              <a:t>Si KT indispensable </a:t>
            </a:r>
            <a:r>
              <a:rPr lang="fr-FR" sz="1800" dirty="0" smtClean="0"/>
              <a:t>(TPN), </a:t>
            </a:r>
            <a:r>
              <a:rPr lang="fr-FR" sz="1800" dirty="0"/>
              <a:t>après </a:t>
            </a:r>
            <a:r>
              <a:rPr lang="fr-FR" sz="1800" dirty="0" smtClean="0"/>
              <a:t>72h, alterner </a:t>
            </a:r>
            <a:r>
              <a:rPr lang="fr-FR" sz="1800" dirty="0"/>
              <a:t>12h </a:t>
            </a:r>
            <a:r>
              <a:rPr lang="fr-FR" sz="1800" dirty="0" smtClean="0"/>
              <a:t>nutrition/12h verrou</a:t>
            </a:r>
            <a:endParaRPr lang="fr-FR" sz="1800" dirty="0"/>
          </a:p>
          <a:p>
            <a:pPr lvl="1"/>
            <a:r>
              <a:rPr lang="fr-FR" sz="2000" dirty="0" smtClean="0"/>
              <a:t>Si </a:t>
            </a:r>
            <a:r>
              <a:rPr lang="fr-FR" sz="2000" dirty="0"/>
              <a:t>besoin d’utiliser la voie veineuse faute d’alternative pour </a:t>
            </a:r>
            <a:r>
              <a:rPr lang="fr-FR" sz="2000" dirty="0" smtClean="0"/>
              <a:t>l’ATB</a:t>
            </a:r>
            <a:endParaRPr lang="fr-FR" sz="2000" dirty="0"/>
          </a:p>
          <a:p>
            <a:pPr lvl="2"/>
            <a:r>
              <a:rPr lang="fr-FR" sz="1800" dirty="0"/>
              <a:t>Perfusion continue de vancomycine pour un CG+ sur le cathéter </a:t>
            </a:r>
            <a:endParaRPr lang="fr-FR" sz="18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3455987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 dirty="0" smtClean="0">
                <a:solidFill>
                  <a:srgbClr val="0000CC"/>
                </a:solidFill>
                <a:latin typeface="Calibri" pitchFamily="34" charset="0"/>
              </a:rPr>
              <a:t>Albert et al ID Now 2021</a:t>
            </a:r>
            <a:endParaRPr lang="en-GB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Colonisation de cathéter :</a:t>
            </a:r>
          </a:p>
          <a:p>
            <a:pPr lvl="1"/>
            <a:r>
              <a:rPr lang="fr-FR" dirty="0" smtClean="0"/>
              <a:t>HC +KT et – périph, sans signes d’infection:  </a:t>
            </a:r>
            <a:r>
              <a:rPr lang="fr-FR" dirty="0"/>
              <a:t>verrou </a:t>
            </a:r>
            <a:r>
              <a:rPr lang="fr-FR" dirty="0" smtClean="0"/>
              <a:t>seul10j possible</a:t>
            </a:r>
            <a:r>
              <a:rPr lang="fr-FR" dirty="0"/>
              <a:t>.</a:t>
            </a:r>
          </a:p>
          <a:p>
            <a:r>
              <a:rPr lang="fr-FR" b="1" dirty="0"/>
              <a:t>Infection liée au cathéter probable :</a:t>
            </a:r>
          </a:p>
          <a:p>
            <a:pPr lvl="1"/>
            <a:r>
              <a:rPr lang="fr-FR" dirty="0"/>
              <a:t>HC +KT et – périph, </a:t>
            </a:r>
            <a:r>
              <a:rPr lang="fr-FR" dirty="0" smtClean="0"/>
              <a:t>et signes </a:t>
            </a:r>
            <a:r>
              <a:rPr lang="fr-FR" dirty="0"/>
              <a:t>d’infection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SCN </a:t>
            </a:r>
            <a:r>
              <a:rPr lang="fr-FR" dirty="0"/>
              <a:t>et entérocoque: </a:t>
            </a:r>
            <a:r>
              <a:rPr lang="fr-FR" dirty="0" smtClean="0"/>
              <a:t>verrou seul 10j </a:t>
            </a:r>
            <a:r>
              <a:rPr lang="fr-FR" dirty="0"/>
              <a:t>possible sauf neutropénie fébrile</a:t>
            </a:r>
          </a:p>
          <a:p>
            <a:pPr lvl="2"/>
            <a:r>
              <a:rPr lang="fr-FR" dirty="0"/>
              <a:t>Si </a:t>
            </a:r>
            <a:r>
              <a:rPr lang="fr-FR" dirty="0" smtClean="0"/>
              <a:t>fièvre </a:t>
            </a:r>
            <a:r>
              <a:rPr lang="fr-FR" dirty="0"/>
              <a:t>à 48h, ou </a:t>
            </a:r>
            <a:r>
              <a:rPr lang="fr-FR" dirty="0" smtClean="0"/>
              <a:t> HC périph+: </a:t>
            </a:r>
            <a:r>
              <a:rPr lang="fr-FR" dirty="0"/>
              <a:t>ajout ATB systémique.</a:t>
            </a:r>
          </a:p>
          <a:p>
            <a:pPr lvl="1"/>
            <a:r>
              <a:rPr lang="fr-FR" dirty="0" smtClean="0"/>
              <a:t>BGN: </a:t>
            </a:r>
            <a:r>
              <a:rPr lang="fr-FR" dirty="0"/>
              <a:t>verrou + </a:t>
            </a:r>
            <a:r>
              <a:rPr lang="fr-FR" dirty="0" smtClean="0"/>
              <a:t>ATB 10j</a:t>
            </a:r>
            <a:endParaRPr lang="fr-FR" dirty="0"/>
          </a:p>
          <a:p>
            <a:r>
              <a:rPr lang="fr-FR" b="1" dirty="0"/>
              <a:t>Bactériémie (ou fongémie) liée au cathéter :</a:t>
            </a:r>
          </a:p>
          <a:p>
            <a:pPr lvl="1"/>
            <a:r>
              <a:rPr lang="fr-FR" dirty="0"/>
              <a:t>HC +KT et </a:t>
            </a:r>
            <a:r>
              <a:rPr lang="fr-FR" dirty="0" smtClean="0"/>
              <a:t>périph</a:t>
            </a:r>
            <a:r>
              <a:rPr lang="fr-FR" dirty="0"/>
              <a:t>, et signes d’infection:</a:t>
            </a:r>
          </a:p>
          <a:p>
            <a:pPr lvl="2"/>
            <a:r>
              <a:rPr lang="fr-FR" dirty="0" smtClean="0"/>
              <a:t>Et différentiel &gt; 2h </a:t>
            </a:r>
            <a:r>
              <a:rPr lang="fr-FR" dirty="0"/>
              <a:t>(sauf </a:t>
            </a:r>
            <a:r>
              <a:rPr lang="fr-FR" i="1" dirty="0"/>
              <a:t>S. aureus </a:t>
            </a:r>
            <a:r>
              <a:rPr lang="fr-FR" dirty="0"/>
              <a:t>et les levures ou c’est moins net)</a:t>
            </a:r>
          </a:p>
          <a:p>
            <a:pPr lvl="1"/>
            <a:r>
              <a:rPr lang="fr-FR" dirty="0"/>
              <a:t>Verrou + antibiothérapie systémique pendant 10j</a:t>
            </a:r>
          </a:p>
          <a:p>
            <a:r>
              <a:rPr lang="fr-FR" b="1" dirty="0"/>
              <a:t>Echec : </a:t>
            </a:r>
            <a:r>
              <a:rPr lang="fr-FR" dirty="0"/>
              <a:t>Fièvre </a:t>
            </a:r>
            <a:r>
              <a:rPr lang="fr-FR" dirty="0" smtClean="0"/>
              <a:t>ou </a:t>
            </a:r>
            <a:r>
              <a:rPr lang="fr-FR" dirty="0"/>
              <a:t>HC+ à J4, </a:t>
            </a:r>
            <a:r>
              <a:rPr lang="fr-FR" dirty="0" smtClean="0"/>
              <a:t>ou àJ11, </a:t>
            </a:r>
            <a:r>
              <a:rPr lang="fr-FR" dirty="0"/>
              <a:t>ou localisations secondaires</a:t>
            </a:r>
          </a:p>
          <a:p>
            <a:pPr lvl="1"/>
            <a:r>
              <a:rPr lang="fr-FR" dirty="0"/>
              <a:t>Ablation du cathéter + antibiothérapie systémique</a:t>
            </a:r>
          </a:p>
          <a:p>
            <a:r>
              <a:rPr lang="fr-FR" b="1" dirty="0"/>
              <a:t>Surveillance </a:t>
            </a:r>
            <a:r>
              <a:rPr lang="fr-FR" dirty="0"/>
              <a:t>: clinique </a:t>
            </a:r>
            <a:r>
              <a:rPr lang="fr-FR" dirty="0" smtClean="0"/>
              <a:t>et </a:t>
            </a:r>
            <a:endParaRPr lang="fr-FR" dirty="0"/>
          </a:p>
          <a:p>
            <a:pPr lvl="1"/>
            <a:r>
              <a:rPr lang="fr-FR" dirty="0"/>
              <a:t>1 HC KT/périph à J4 ; 1 HC KT à J11 ; 1 HC KT juste avant la réutilisation du KT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</a:t>
            </a:r>
            <a:r>
              <a:rPr lang="fr-FR" dirty="0" smtClean="0"/>
              <a:t>si verrou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3455987" cy="39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en-GB" sz="2000" b="1" dirty="0" smtClean="0">
                <a:solidFill>
                  <a:srgbClr val="0000CC"/>
                </a:solidFill>
                <a:latin typeface="Calibri" pitchFamily="34" charset="0"/>
              </a:rPr>
              <a:t>Albert et al ID Now 2021</a:t>
            </a:r>
            <a:endParaRPr lang="en-GB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91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/>
              <a:t>Bactériémie, </a:t>
            </a:r>
            <a:r>
              <a:rPr lang="fr-FR" b="1" dirty="0" smtClean="0"/>
              <a:t>après </a:t>
            </a:r>
            <a:r>
              <a:rPr lang="fr-FR" b="1" dirty="0"/>
              <a:t>ablation </a:t>
            </a:r>
            <a:r>
              <a:rPr lang="fr-FR" b="1" dirty="0" smtClean="0"/>
              <a:t>KT </a:t>
            </a:r>
            <a:r>
              <a:rPr lang="fr-FR" b="1" dirty="0"/>
              <a:t>et première </a:t>
            </a:r>
            <a:r>
              <a:rPr lang="fr-FR" b="1" dirty="0" smtClean="0"/>
              <a:t>HC négative</a:t>
            </a:r>
          </a:p>
          <a:p>
            <a:pPr lvl="1"/>
            <a:r>
              <a:rPr lang="fr-FR" dirty="0" smtClean="0"/>
              <a:t>Staphylocoque à coagulase négative : </a:t>
            </a:r>
          </a:p>
          <a:p>
            <a:pPr lvl="2"/>
            <a:r>
              <a:rPr lang="fr-FR" dirty="0" smtClean="0"/>
              <a:t>3 jours si apyrexie, et pas de matériel intravasculaire</a:t>
            </a:r>
          </a:p>
          <a:p>
            <a:pPr lvl="3"/>
            <a:r>
              <a:rPr lang="fr-FR" dirty="0" smtClean="0"/>
              <a:t>L’abstention si discute selon évolution clinique</a:t>
            </a:r>
          </a:p>
          <a:p>
            <a:pPr lvl="1"/>
            <a:r>
              <a:rPr lang="fr-FR" dirty="0" smtClean="0"/>
              <a:t>Entérocoque, streptocoque ou BGN</a:t>
            </a:r>
          </a:p>
          <a:p>
            <a:pPr lvl="2"/>
            <a:r>
              <a:rPr lang="fr-FR" dirty="0" smtClean="0"/>
              <a:t>7 jours </a:t>
            </a:r>
          </a:p>
          <a:p>
            <a:pPr lvl="1"/>
            <a:r>
              <a:rPr lang="fr-FR" i="1" dirty="0"/>
              <a:t>S. aureus</a:t>
            </a:r>
            <a:r>
              <a:rPr lang="fr-FR" dirty="0"/>
              <a:t> ou levure</a:t>
            </a:r>
          </a:p>
          <a:p>
            <a:pPr lvl="2"/>
            <a:r>
              <a:rPr lang="fr-FR" dirty="0"/>
              <a:t>14 jours après ablation et négativation des hémocultures</a:t>
            </a:r>
          </a:p>
          <a:p>
            <a:r>
              <a:rPr lang="fr-FR" b="1" dirty="0" smtClean="0"/>
              <a:t>Localisation </a:t>
            </a:r>
            <a:r>
              <a:rPr lang="fr-FR" b="1" dirty="0" smtClean="0"/>
              <a:t>secondaire</a:t>
            </a:r>
          </a:p>
          <a:p>
            <a:pPr lvl="1"/>
            <a:r>
              <a:rPr lang="fr-FR" dirty="0" smtClean="0"/>
              <a:t>Thrombophlébite : 3 semaines</a:t>
            </a:r>
          </a:p>
          <a:p>
            <a:pPr lvl="1"/>
            <a:r>
              <a:rPr lang="fr-FR" dirty="0" smtClean="0"/>
              <a:t>IE: 4 à 6 semaines selon espèce/valve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Durées si ablation KT d’emblée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80112" y="6237312"/>
            <a:ext cx="2952328" cy="3908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fr-FR" sz="2000" b="1" dirty="0" err="1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Gauzit</a:t>
            </a:r>
            <a:r>
              <a:rPr lang="fr-FR" sz="2000" b="1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r>
              <a:rPr lang="fr-FR" sz="2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et al, </a:t>
            </a:r>
            <a:r>
              <a:rPr lang="fr-FR" sz="2000" b="1" dirty="0" err="1">
                <a:solidFill>
                  <a:srgbClr val="0000CC"/>
                </a:solidFill>
                <a:latin typeface="Calibri" pitchFamily="34" charset="0"/>
                <a:cs typeface="+mn-cs"/>
              </a:rPr>
              <a:t>IDNow</a:t>
            </a:r>
            <a:r>
              <a:rPr lang="fr-FR" sz="20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355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faire devant une culture de KT+ à l’ablation ?</a:t>
            </a:r>
          </a:p>
        </p:txBody>
      </p:sp>
      <p:sp>
        <p:nvSpPr>
          <p:cNvPr id="74754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2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Infection sur matériel inerte → Constitution d’un BIOFILM</a:t>
            </a:r>
          </a:p>
          <a:p>
            <a:pPr lvl="1"/>
            <a:r>
              <a:rPr lang="en-US" sz="2000" dirty="0" smtClean="0"/>
              <a:t>&gt; </a:t>
            </a:r>
            <a:r>
              <a:rPr lang="fr-FR" sz="2000" dirty="0" smtClean="0"/>
              <a:t>apparition dès 24h</a:t>
            </a:r>
          </a:p>
          <a:p>
            <a:pPr lvl="1"/>
            <a:r>
              <a:rPr lang="fr-FR" sz="2000" dirty="0" smtClean="0"/>
              <a:t>= Dépôt d'un film protéique et plaquettaire sur le cathéter</a:t>
            </a:r>
          </a:p>
          <a:p>
            <a:pPr lvl="1"/>
            <a:r>
              <a:rPr lang="fr-FR" sz="2000" dirty="0" smtClean="0"/>
              <a:t>avec adhésion et accumulation de micro-organismes</a:t>
            </a:r>
          </a:p>
          <a:p>
            <a:pPr lvl="1"/>
            <a:r>
              <a:rPr lang="fr-FR" sz="2000" dirty="0" smtClean="0"/>
              <a:t>avec production par certaines bactéries de substances</a:t>
            </a:r>
          </a:p>
          <a:p>
            <a:pPr lvl="1"/>
            <a:r>
              <a:rPr lang="fr-FR" sz="2000" dirty="0" smtClean="0"/>
              <a:t>polysaccharidiques favorisant l'adhésion (</a:t>
            </a:r>
            <a:r>
              <a:rPr lang="fr-FR" sz="2000" dirty="0" err="1" smtClean="0"/>
              <a:t>slime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Risque dépendant </a:t>
            </a:r>
          </a:p>
          <a:p>
            <a:pPr lvl="1"/>
            <a:r>
              <a:rPr lang="fr-FR" sz="2000" dirty="0" smtClean="0"/>
              <a:t>de la durée d’implantation du KT</a:t>
            </a:r>
          </a:p>
          <a:p>
            <a:pPr lvl="1"/>
            <a:r>
              <a:rPr lang="fr-FR" sz="2000" dirty="0" smtClean="0"/>
              <a:t>de l’agent pathogène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Biofilm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1813"/>
            <a:ext cx="334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150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8038" y="6457950"/>
            <a:ext cx="579596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28675" hangingPunct="0">
              <a:lnSpc>
                <a:spcPct val="97000"/>
              </a:lnSpc>
              <a:spcBef>
                <a:spcPct val="50000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/>
            </a:pPr>
            <a:r>
              <a:rPr lang="fr-FR" sz="2000" b="1">
                <a:solidFill>
                  <a:srgbClr val="0000CC"/>
                </a:solidFill>
                <a:latin typeface="Calibri" pitchFamily="34" charset="0"/>
              </a:rPr>
              <a:t>Mermel et al. IDSA guidelines. CID 2009</a:t>
            </a: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4500563" y="4797425"/>
            <a:ext cx="1439862" cy="16557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04678" y="3951583"/>
            <a:ext cx="1439862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116632"/>
            <a:ext cx="2736304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cxnSp>
        <p:nvCxnSpPr>
          <p:cNvPr id="15" name="Connecteur en angle 14"/>
          <p:cNvCxnSpPr>
            <a:stCxn id="6" idx="2"/>
          </p:cNvCxnSpPr>
          <p:nvPr/>
        </p:nvCxnSpPr>
        <p:spPr>
          <a:xfrm rot="16200000" flipH="1">
            <a:off x="3074845" y="1739275"/>
            <a:ext cx="3114871" cy="984657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7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</a:t>
            </a:r>
            <a:r>
              <a:rPr lang="fr-FR" dirty="0" smtClean="0"/>
              <a:t>asymptomatique</a:t>
            </a:r>
            <a:endParaRPr lang="fr-FR" dirty="0" smtClean="0"/>
          </a:p>
          <a:p>
            <a:pPr lvl="1"/>
            <a:r>
              <a:rPr lang="fr-FR" dirty="0" smtClean="0"/>
              <a:t>Pas d’ATB</a:t>
            </a:r>
          </a:p>
          <a:p>
            <a:pPr lvl="1"/>
            <a:r>
              <a:rPr lang="fr-FR" dirty="0" smtClean="0"/>
              <a:t>Si SA/candida/BGN non fermentant: HC si pas déjà faite</a:t>
            </a:r>
          </a:p>
          <a:p>
            <a:r>
              <a:rPr lang="fr-FR" dirty="0" smtClean="0"/>
              <a:t>Retrait du KT si infection non </a:t>
            </a:r>
            <a:r>
              <a:rPr lang="fr-FR" dirty="0" smtClean="0"/>
              <a:t>expliquée</a:t>
            </a:r>
            <a:endParaRPr lang="fr-FR" dirty="0" smtClean="0"/>
          </a:p>
          <a:p>
            <a:pPr lvl="1"/>
            <a:r>
              <a:rPr lang="fr-FR" dirty="0"/>
              <a:t>SA/candida/BGN non </a:t>
            </a:r>
            <a:r>
              <a:rPr lang="fr-FR" dirty="0" smtClean="0"/>
              <a:t>fermentant: TT 3 à 5 jours</a:t>
            </a:r>
          </a:p>
          <a:p>
            <a:pPr lvl="1"/>
            <a:r>
              <a:rPr lang="fr-FR" dirty="0" smtClean="0"/>
              <a:t>Autre espèce: pas de traitement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KT </a:t>
            </a:r>
            <a:r>
              <a:rPr lang="fr-FR" dirty="0" smtClean="0"/>
              <a:t>positif seul: </a:t>
            </a:r>
            <a:r>
              <a:rPr lang="fr-FR" dirty="0" smtClean="0"/>
              <a:t>≥ </a:t>
            </a:r>
            <a:r>
              <a:rPr lang="fr-FR" dirty="0" smtClean="0"/>
              <a:t>10</a:t>
            </a:r>
            <a:r>
              <a:rPr lang="fr-FR" baseline="30000" dirty="0" smtClean="0"/>
              <a:t>3</a:t>
            </a:r>
            <a:r>
              <a:rPr lang="fr-FR" dirty="0" smtClean="0"/>
              <a:t>ufc/ml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853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00CC"/>
                </a:solidFill>
                <a:latin typeface="Tahoma" pitchFamily="34" charset="0"/>
              </a:rPr>
              <a:t>SRLF 2019</a:t>
            </a:r>
            <a:endParaRPr lang="fr-FR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5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Tous les KT peuvent se compliquer de bactériémies</a:t>
            </a:r>
          </a:p>
          <a:p>
            <a:r>
              <a:rPr lang="fr-FR" dirty="0" smtClean="0"/>
              <a:t>Prévention</a:t>
            </a:r>
          </a:p>
          <a:p>
            <a:pPr lvl="1"/>
            <a:r>
              <a:rPr lang="fr-FR" dirty="0" smtClean="0"/>
              <a:t>Procédures écrites, surveillance 1/j KT et suivi des infections</a:t>
            </a:r>
          </a:p>
          <a:p>
            <a:pPr lvl="1"/>
            <a:r>
              <a:rPr lang="fr-FR" dirty="0" smtClean="0"/>
              <a:t>Chlorhexidine alcoolique à 2%</a:t>
            </a:r>
          </a:p>
          <a:p>
            <a:pPr lvl="1"/>
            <a:r>
              <a:rPr lang="fr-FR" dirty="0" smtClean="0"/>
              <a:t>Objectif &lt; 1 BLC/1000JKT</a:t>
            </a:r>
          </a:p>
          <a:p>
            <a:r>
              <a:rPr lang="fr-FR" dirty="0" smtClean="0"/>
              <a:t>Traitement</a:t>
            </a:r>
          </a:p>
          <a:p>
            <a:pPr lvl="1"/>
            <a:r>
              <a:rPr lang="fr-FR" dirty="0" smtClean="0"/>
              <a:t>Infections sévères, à risque de complication:  Ablation rapide + ATB</a:t>
            </a:r>
          </a:p>
          <a:p>
            <a:pPr lvl="1"/>
            <a:r>
              <a:rPr lang="fr-FR" dirty="0" smtClean="0"/>
              <a:t>Infections peu sévères, germes peu pathogènes</a:t>
            </a:r>
          </a:p>
          <a:p>
            <a:pPr lvl="2"/>
            <a:r>
              <a:rPr lang="fr-FR" dirty="0" smtClean="0"/>
              <a:t>Discuter</a:t>
            </a:r>
            <a:r>
              <a:rPr lang="fr-FR" dirty="0" smtClean="0"/>
              <a:t> ATB + verrou</a:t>
            </a:r>
          </a:p>
          <a:p>
            <a:pPr lvl="1"/>
            <a:r>
              <a:rPr lang="fr-FR" dirty="0" smtClean="0"/>
              <a:t>Cathéter positif isolé</a:t>
            </a:r>
          </a:p>
          <a:p>
            <a:pPr lvl="2"/>
            <a:r>
              <a:rPr lang="fr-FR" dirty="0" smtClean="0"/>
              <a:t>Symptomatique : ATB</a:t>
            </a:r>
          </a:p>
          <a:p>
            <a:pPr lvl="2"/>
            <a:r>
              <a:rPr lang="fr-FR" dirty="0" smtClean="0"/>
              <a:t>Asymptomatique : abstention</a:t>
            </a:r>
          </a:p>
          <a:p>
            <a:pPr lvl="2"/>
            <a:r>
              <a:rPr lang="fr-FR" i="1" dirty="0" smtClean="0"/>
              <a:t>S. aureus, Candida</a:t>
            </a:r>
            <a:r>
              <a:rPr lang="fr-FR" dirty="0" smtClean="0"/>
              <a:t>, non fermentant: ATB le temps d’avoir l’HC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Diagnostic (infections sur KT central)</a:t>
            </a:r>
            <a:endParaRPr lang="fr-FR" dirty="0" smtClean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Méthodes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3350" y="5516563"/>
            <a:ext cx="19843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Maki, NEJM, 1977</a:t>
            </a:r>
            <a:endParaRPr lang="fr-FR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5435600" y="4221163"/>
            <a:ext cx="2847975" cy="2087562"/>
            <a:chOff x="1416" y="960"/>
            <a:chExt cx="4177" cy="2348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420" y="1684"/>
              <a:ext cx="2680" cy="1624"/>
            </a:xfrm>
            <a:prstGeom prst="ellipse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3C000A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1420" y="1444"/>
              <a:ext cx="2680" cy="1624"/>
            </a:xfrm>
            <a:prstGeom prst="ellipse">
              <a:avLst/>
            </a:prstGeom>
            <a:solidFill>
              <a:srgbClr val="3F000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1468" y="1492"/>
              <a:ext cx="2584" cy="1528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1416" y="2304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410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2232" y="2016"/>
              <a:ext cx="1008" cy="624"/>
            </a:xfrm>
            <a:prstGeom prst="line">
              <a:avLst/>
            </a:prstGeom>
            <a:noFill/>
            <a:ln w="47625" cmpd="thinThick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V="1">
              <a:off x="2712" y="2064"/>
              <a:ext cx="384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V="1">
              <a:off x="3096" y="1584"/>
              <a:ext cx="1056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V="1">
              <a:off x="2712" y="2160"/>
              <a:ext cx="43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 flipV="1">
              <a:off x="3144" y="1584"/>
              <a:ext cx="1008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V="1">
              <a:off x="2712" y="2016"/>
              <a:ext cx="336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3048" y="1584"/>
              <a:ext cx="110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3" name="Oval 16"/>
            <p:cNvSpPr>
              <a:spLocks noChangeArrowheads="1"/>
            </p:cNvSpPr>
            <p:nvPr/>
          </p:nvSpPr>
          <p:spPr bwMode="auto">
            <a:xfrm>
              <a:off x="2236" y="2020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4" name="Oval 17"/>
            <p:cNvSpPr>
              <a:spLocks noChangeArrowheads="1"/>
            </p:cNvSpPr>
            <p:nvPr/>
          </p:nvSpPr>
          <p:spPr bwMode="auto">
            <a:xfrm>
              <a:off x="3196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5016" y="1920"/>
              <a:ext cx="432" cy="192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6" name="Freeform 19"/>
            <p:cNvSpPr>
              <a:spLocks/>
            </p:cNvSpPr>
            <p:nvPr/>
          </p:nvSpPr>
          <p:spPr bwMode="auto">
            <a:xfrm>
              <a:off x="3996" y="1116"/>
              <a:ext cx="709" cy="193"/>
            </a:xfrm>
            <a:custGeom>
              <a:avLst/>
              <a:gdLst>
                <a:gd name="T0" fmla="*/ 12 w 709"/>
                <a:gd name="T1" fmla="*/ 180 h 193"/>
                <a:gd name="T2" fmla="*/ 0 w 709"/>
                <a:gd name="T3" fmla="*/ 156 h 193"/>
                <a:gd name="T4" fmla="*/ 24 w 709"/>
                <a:gd name="T5" fmla="*/ 132 h 193"/>
                <a:gd name="T6" fmla="*/ 24 w 709"/>
                <a:gd name="T7" fmla="*/ 108 h 193"/>
                <a:gd name="T8" fmla="*/ 48 w 709"/>
                <a:gd name="T9" fmla="*/ 96 h 193"/>
                <a:gd name="T10" fmla="*/ 48 w 709"/>
                <a:gd name="T11" fmla="*/ 72 h 193"/>
                <a:gd name="T12" fmla="*/ 72 w 709"/>
                <a:gd name="T13" fmla="*/ 60 h 193"/>
                <a:gd name="T14" fmla="*/ 84 w 709"/>
                <a:gd name="T15" fmla="*/ 36 h 193"/>
                <a:gd name="T16" fmla="*/ 108 w 709"/>
                <a:gd name="T17" fmla="*/ 24 h 193"/>
                <a:gd name="T18" fmla="*/ 132 w 709"/>
                <a:gd name="T19" fmla="*/ 12 h 193"/>
                <a:gd name="T20" fmla="*/ 156 w 709"/>
                <a:gd name="T21" fmla="*/ 0 h 193"/>
                <a:gd name="T22" fmla="*/ 180 w 709"/>
                <a:gd name="T23" fmla="*/ 0 h 193"/>
                <a:gd name="T24" fmla="*/ 204 w 709"/>
                <a:gd name="T25" fmla="*/ 12 h 193"/>
                <a:gd name="T26" fmla="*/ 228 w 709"/>
                <a:gd name="T27" fmla="*/ 12 h 193"/>
                <a:gd name="T28" fmla="*/ 252 w 709"/>
                <a:gd name="T29" fmla="*/ 24 h 193"/>
                <a:gd name="T30" fmla="*/ 276 w 709"/>
                <a:gd name="T31" fmla="*/ 24 h 193"/>
                <a:gd name="T32" fmla="*/ 300 w 709"/>
                <a:gd name="T33" fmla="*/ 36 h 193"/>
                <a:gd name="T34" fmla="*/ 324 w 709"/>
                <a:gd name="T35" fmla="*/ 48 h 193"/>
                <a:gd name="T36" fmla="*/ 348 w 709"/>
                <a:gd name="T37" fmla="*/ 60 h 193"/>
                <a:gd name="T38" fmla="*/ 372 w 709"/>
                <a:gd name="T39" fmla="*/ 60 h 193"/>
                <a:gd name="T40" fmla="*/ 396 w 709"/>
                <a:gd name="T41" fmla="*/ 84 h 193"/>
                <a:gd name="T42" fmla="*/ 420 w 709"/>
                <a:gd name="T43" fmla="*/ 84 h 193"/>
                <a:gd name="T44" fmla="*/ 444 w 709"/>
                <a:gd name="T45" fmla="*/ 96 h 193"/>
                <a:gd name="T46" fmla="*/ 468 w 709"/>
                <a:gd name="T47" fmla="*/ 108 h 193"/>
                <a:gd name="T48" fmla="*/ 492 w 709"/>
                <a:gd name="T49" fmla="*/ 108 h 193"/>
                <a:gd name="T50" fmla="*/ 516 w 709"/>
                <a:gd name="T51" fmla="*/ 120 h 193"/>
                <a:gd name="T52" fmla="*/ 540 w 709"/>
                <a:gd name="T53" fmla="*/ 132 h 193"/>
                <a:gd name="T54" fmla="*/ 564 w 709"/>
                <a:gd name="T55" fmla="*/ 144 h 193"/>
                <a:gd name="T56" fmla="*/ 588 w 709"/>
                <a:gd name="T57" fmla="*/ 144 h 193"/>
                <a:gd name="T58" fmla="*/ 612 w 709"/>
                <a:gd name="T59" fmla="*/ 156 h 193"/>
                <a:gd name="T60" fmla="*/ 636 w 709"/>
                <a:gd name="T61" fmla="*/ 168 h 193"/>
                <a:gd name="T62" fmla="*/ 660 w 709"/>
                <a:gd name="T63" fmla="*/ 168 h 193"/>
                <a:gd name="T64" fmla="*/ 684 w 709"/>
                <a:gd name="T65" fmla="*/ 180 h 193"/>
                <a:gd name="T66" fmla="*/ 708 w 709"/>
                <a:gd name="T67" fmla="*/ 192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193"/>
                <a:gd name="T104" fmla="*/ 709 w 709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193">
                  <a:moveTo>
                    <a:pt x="12" y="180"/>
                  </a:moveTo>
                  <a:lnTo>
                    <a:pt x="0" y="156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48" y="96"/>
                  </a:lnTo>
                  <a:lnTo>
                    <a:pt x="48" y="72"/>
                  </a:lnTo>
                  <a:lnTo>
                    <a:pt x="72" y="60"/>
                  </a:lnTo>
                  <a:lnTo>
                    <a:pt x="84" y="36"/>
                  </a:lnTo>
                  <a:lnTo>
                    <a:pt x="108" y="24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28" y="12"/>
                  </a:lnTo>
                  <a:lnTo>
                    <a:pt x="252" y="24"/>
                  </a:lnTo>
                  <a:lnTo>
                    <a:pt x="276" y="24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60"/>
                  </a:lnTo>
                  <a:lnTo>
                    <a:pt x="396" y="84"/>
                  </a:lnTo>
                  <a:lnTo>
                    <a:pt x="420" y="84"/>
                  </a:lnTo>
                  <a:lnTo>
                    <a:pt x="444" y="96"/>
                  </a:lnTo>
                  <a:lnTo>
                    <a:pt x="468" y="108"/>
                  </a:lnTo>
                  <a:lnTo>
                    <a:pt x="492" y="108"/>
                  </a:lnTo>
                  <a:lnTo>
                    <a:pt x="516" y="120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44"/>
                  </a:lnTo>
                  <a:lnTo>
                    <a:pt x="612" y="156"/>
                  </a:lnTo>
                  <a:lnTo>
                    <a:pt x="636" y="168"/>
                  </a:lnTo>
                  <a:lnTo>
                    <a:pt x="660" y="168"/>
                  </a:lnTo>
                  <a:lnTo>
                    <a:pt x="684" y="180"/>
                  </a:lnTo>
                  <a:lnTo>
                    <a:pt x="708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7" name="Freeform 20"/>
            <p:cNvSpPr>
              <a:spLocks/>
            </p:cNvSpPr>
            <p:nvPr/>
          </p:nvSpPr>
          <p:spPr bwMode="auto">
            <a:xfrm>
              <a:off x="4176" y="1020"/>
              <a:ext cx="601" cy="145"/>
            </a:xfrm>
            <a:custGeom>
              <a:avLst/>
              <a:gdLst>
                <a:gd name="T0" fmla="*/ 24 w 601"/>
                <a:gd name="T1" fmla="*/ 84 h 145"/>
                <a:gd name="T2" fmla="*/ 0 w 601"/>
                <a:gd name="T3" fmla="*/ 96 h 145"/>
                <a:gd name="T4" fmla="*/ 24 w 601"/>
                <a:gd name="T5" fmla="*/ 84 h 145"/>
                <a:gd name="T6" fmla="*/ 36 w 601"/>
                <a:gd name="T7" fmla="*/ 60 h 145"/>
                <a:gd name="T8" fmla="*/ 48 w 601"/>
                <a:gd name="T9" fmla="*/ 36 h 145"/>
                <a:gd name="T10" fmla="*/ 72 w 601"/>
                <a:gd name="T11" fmla="*/ 24 h 145"/>
                <a:gd name="T12" fmla="*/ 96 w 601"/>
                <a:gd name="T13" fmla="*/ 12 h 145"/>
                <a:gd name="T14" fmla="*/ 120 w 601"/>
                <a:gd name="T15" fmla="*/ 0 h 145"/>
                <a:gd name="T16" fmla="*/ 144 w 601"/>
                <a:gd name="T17" fmla="*/ 0 h 145"/>
                <a:gd name="T18" fmla="*/ 168 w 601"/>
                <a:gd name="T19" fmla="*/ 0 h 145"/>
                <a:gd name="T20" fmla="*/ 192 w 601"/>
                <a:gd name="T21" fmla="*/ 0 h 145"/>
                <a:gd name="T22" fmla="*/ 216 w 601"/>
                <a:gd name="T23" fmla="*/ 0 h 145"/>
                <a:gd name="T24" fmla="*/ 240 w 601"/>
                <a:gd name="T25" fmla="*/ 0 h 145"/>
                <a:gd name="T26" fmla="*/ 264 w 601"/>
                <a:gd name="T27" fmla="*/ 0 h 145"/>
                <a:gd name="T28" fmla="*/ 288 w 601"/>
                <a:gd name="T29" fmla="*/ 12 h 145"/>
                <a:gd name="T30" fmla="*/ 312 w 601"/>
                <a:gd name="T31" fmla="*/ 24 h 145"/>
                <a:gd name="T32" fmla="*/ 336 w 601"/>
                <a:gd name="T33" fmla="*/ 36 h 145"/>
                <a:gd name="T34" fmla="*/ 360 w 601"/>
                <a:gd name="T35" fmla="*/ 48 h 145"/>
                <a:gd name="T36" fmla="*/ 384 w 601"/>
                <a:gd name="T37" fmla="*/ 60 h 145"/>
                <a:gd name="T38" fmla="*/ 408 w 601"/>
                <a:gd name="T39" fmla="*/ 72 h 145"/>
                <a:gd name="T40" fmla="*/ 432 w 601"/>
                <a:gd name="T41" fmla="*/ 84 h 145"/>
                <a:gd name="T42" fmla="*/ 456 w 601"/>
                <a:gd name="T43" fmla="*/ 84 h 145"/>
                <a:gd name="T44" fmla="*/ 480 w 601"/>
                <a:gd name="T45" fmla="*/ 96 h 145"/>
                <a:gd name="T46" fmla="*/ 504 w 601"/>
                <a:gd name="T47" fmla="*/ 108 h 145"/>
                <a:gd name="T48" fmla="*/ 528 w 601"/>
                <a:gd name="T49" fmla="*/ 108 h 145"/>
                <a:gd name="T50" fmla="*/ 552 w 601"/>
                <a:gd name="T51" fmla="*/ 120 h 145"/>
                <a:gd name="T52" fmla="*/ 576 w 601"/>
                <a:gd name="T53" fmla="*/ 132 h 145"/>
                <a:gd name="T54" fmla="*/ 600 w 601"/>
                <a:gd name="T55" fmla="*/ 144 h 1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145"/>
                <a:gd name="T86" fmla="*/ 601 w 601"/>
                <a:gd name="T87" fmla="*/ 145 h 1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145">
                  <a:moveTo>
                    <a:pt x="24" y="84"/>
                  </a:moveTo>
                  <a:lnTo>
                    <a:pt x="0" y="96"/>
                  </a:lnTo>
                  <a:lnTo>
                    <a:pt x="24" y="84"/>
                  </a:lnTo>
                  <a:lnTo>
                    <a:pt x="36" y="60"/>
                  </a:lnTo>
                  <a:lnTo>
                    <a:pt x="48" y="36"/>
                  </a:lnTo>
                  <a:lnTo>
                    <a:pt x="72" y="24"/>
                  </a:lnTo>
                  <a:lnTo>
                    <a:pt x="96" y="12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12"/>
                  </a:lnTo>
                  <a:lnTo>
                    <a:pt x="312" y="24"/>
                  </a:lnTo>
                  <a:lnTo>
                    <a:pt x="336" y="36"/>
                  </a:lnTo>
                  <a:lnTo>
                    <a:pt x="360" y="48"/>
                  </a:lnTo>
                  <a:lnTo>
                    <a:pt x="384" y="60"/>
                  </a:lnTo>
                  <a:lnTo>
                    <a:pt x="408" y="72"/>
                  </a:lnTo>
                  <a:lnTo>
                    <a:pt x="432" y="84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504" y="108"/>
                  </a:lnTo>
                  <a:lnTo>
                    <a:pt x="528" y="108"/>
                  </a:lnTo>
                  <a:lnTo>
                    <a:pt x="552" y="120"/>
                  </a:lnTo>
                  <a:lnTo>
                    <a:pt x="576" y="132"/>
                  </a:lnTo>
                  <a:lnTo>
                    <a:pt x="600" y="144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8" name="Freeform 21"/>
            <p:cNvSpPr>
              <a:spLocks/>
            </p:cNvSpPr>
            <p:nvPr/>
          </p:nvSpPr>
          <p:spPr bwMode="auto">
            <a:xfrm>
              <a:off x="3912" y="1728"/>
              <a:ext cx="1093" cy="241"/>
            </a:xfrm>
            <a:custGeom>
              <a:avLst/>
              <a:gdLst>
                <a:gd name="T0" fmla="*/ 48 w 1093"/>
                <a:gd name="T1" fmla="*/ 0 h 241"/>
                <a:gd name="T2" fmla="*/ 24 w 1093"/>
                <a:gd name="T3" fmla="*/ 12 h 241"/>
                <a:gd name="T4" fmla="*/ 12 w 1093"/>
                <a:gd name="T5" fmla="*/ 36 h 241"/>
                <a:gd name="T6" fmla="*/ 0 w 1093"/>
                <a:gd name="T7" fmla="*/ 60 h 241"/>
                <a:gd name="T8" fmla="*/ 0 w 1093"/>
                <a:gd name="T9" fmla="*/ 84 h 241"/>
                <a:gd name="T10" fmla="*/ 0 w 1093"/>
                <a:gd name="T11" fmla="*/ 108 h 241"/>
                <a:gd name="T12" fmla="*/ 12 w 1093"/>
                <a:gd name="T13" fmla="*/ 132 h 241"/>
                <a:gd name="T14" fmla="*/ 36 w 1093"/>
                <a:gd name="T15" fmla="*/ 144 h 241"/>
                <a:gd name="T16" fmla="*/ 36 w 1093"/>
                <a:gd name="T17" fmla="*/ 168 h 241"/>
                <a:gd name="T18" fmla="*/ 60 w 1093"/>
                <a:gd name="T19" fmla="*/ 168 h 241"/>
                <a:gd name="T20" fmla="*/ 84 w 1093"/>
                <a:gd name="T21" fmla="*/ 180 h 241"/>
                <a:gd name="T22" fmla="*/ 108 w 1093"/>
                <a:gd name="T23" fmla="*/ 180 h 241"/>
                <a:gd name="T24" fmla="*/ 132 w 1093"/>
                <a:gd name="T25" fmla="*/ 180 h 241"/>
                <a:gd name="T26" fmla="*/ 156 w 1093"/>
                <a:gd name="T27" fmla="*/ 180 h 241"/>
                <a:gd name="T28" fmla="*/ 180 w 1093"/>
                <a:gd name="T29" fmla="*/ 168 h 241"/>
                <a:gd name="T30" fmla="*/ 204 w 1093"/>
                <a:gd name="T31" fmla="*/ 168 h 241"/>
                <a:gd name="T32" fmla="*/ 228 w 1093"/>
                <a:gd name="T33" fmla="*/ 168 h 241"/>
                <a:gd name="T34" fmla="*/ 252 w 1093"/>
                <a:gd name="T35" fmla="*/ 168 h 241"/>
                <a:gd name="T36" fmla="*/ 276 w 1093"/>
                <a:gd name="T37" fmla="*/ 168 h 241"/>
                <a:gd name="T38" fmla="*/ 300 w 1093"/>
                <a:gd name="T39" fmla="*/ 156 h 241"/>
                <a:gd name="T40" fmla="*/ 324 w 1093"/>
                <a:gd name="T41" fmla="*/ 156 h 241"/>
                <a:gd name="T42" fmla="*/ 348 w 1093"/>
                <a:gd name="T43" fmla="*/ 156 h 241"/>
                <a:gd name="T44" fmla="*/ 372 w 1093"/>
                <a:gd name="T45" fmla="*/ 156 h 241"/>
                <a:gd name="T46" fmla="*/ 396 w 1093"/>
                <a:gd name="T47" fmla="*/ 168 h 241"/>
                <a:gd name="T48" fmla="*/ 420 w 1093"/>
                <a:gd name="T49" fmla="*/ 168 h 241"/>
                <a:gd name="T50" fmla="*/ 444 w 1093"/>
                <a:gd name="T51" fmla="*/ 168 h 241"/>
                <a:gd name="T52" fmla="*/ 468 w 1093"/>
                <a:gd name="T53" fmla="*/ 180 h 241"/>
                <a:gd name="T54" fmla="*/ 492 w 1093"/>
                <a:gd name="T55" fmla="*/ 180 h 241"/>
                <a:gd name="T56" fmla="*/ 516 w 1093"/>
                <a:gd name="T57" fmla="*/ 180 h 241"/>
                <a:gd name="T58" fmla="*/ 540 w 1093"/>
                <a:gd name="T59" fmla="*/ 192 h 241"/>
                <a:gd name="T60" fmla="*/ 564 w 1093"/>
                <a:gd name="T61" fmla="*/ 192 h 241"/>
                <a:gd name="T62" fmla="*/ 588 w 1093"/>
                <a:gd name="T63" fmla="*/ 204 h 241"/>
                <a:gd name="T64" fmla="*/ 612 w 1093"/>
                <a:gd name="T65" fmla="*/ 216 h 241"/>
                <a:gd name="T66" fmla="*/ 636 w 1093"/>
                <a:gd name="T67" fmla="*/ 228 h 241"/>
                <a:gd name="T68" fmla="*/ 660 w 1093"/>
                <a:gd name="T69" fmla="*/ 228 h 241"/>
                <a:gd name="T70" fmla="*/ 684 w 1093"/>
                <a:gd name="T71" fmla="*/ 240 h 241"/>
                <a:gd name="T72" fmla="*/ 708 w 1093"/>
                <a:gd name="T73" fmla="*/ 240 h 241"/>
                <a:gd name="T74" fmla="*/ 732 w 1093"/>
                <a:gd name="T75" fmla="*/ 228 h 241"/>
                <a:gd name="T76" fmla="*/ 756 w 1093"/>
                <a:gd name="T77" fmla="*/ 228 h 241"/>
                <a:gd name="T78" fmla="*/ 780 w 1093"/>
                <a:gd name="T79" fmla="*/ 216 h 241"/>
                <a:gd name="T80" fmla="*/ 804 w 1093"/>
                <a:gd name="T81" fmla="*/ 216 h 241"/>
                <a:gd name="T82" fmla="*/ 828 w 1093"/>
                <a:gd name="T83" fmla="*/ 204 h 241"/>
                <a:gd name="T84" fmla="*/ 852 w 1093"/>
                <a:gd name="T85" fmla="*/ 192 h 241"/>
                <a:gd name="T86" fmla="*/ 876 w 1093"/>
                <a:gd name="T87" fmla="*/ 192 h 241"/>
                <a:gd name="T88" fmla="*/ 900 w 1093"/>
                <a:gd name="T89" fmla="*/ 192 h 241"/>
                <a:gd name="T90" fmla="*/ 924 w 1093"/>
                <a:gd name="T91" fmla="*/ 192 h 241"/>
                <a:gd name="T92" fmla="*/ 948 w 1093"/>
                <a:gd name="T93" fmla="*/ 192 h 241"/>
                <a:gd name="T94" fmla="*/ 972 w 1093"/>
                <a:gd name="T95" fmla="*/ 192 h 241"/>
                <a:gd name="T96" fmla="*/ 996 w 1093"/>
                <a:gd name="T97" fmla="*/ 192 h 241"/>
                <a:gd name="T98" fmla="*/ 1020 w 1093"/>
                <a:gd name="T99" fmla="*/ 192 h 241"/>
                <a:gd name="T100" fmla="*/ 1044 w 1093"/>
                <a:gd name="T101" fmla="*/ 192 h 241"/>
                <a:gd name="T102" fmla="*/ 1068 w 1093"/>
                <a:gd name="T103" fmla="*/ 192 h 241"/>
                <a:gd name="T104" fmla="*/ 1092 w 1093"/>
                <a:gd name="T105" fmla="*/ 192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3"/>
                <a:gd name="T160" fmla="*/ 0 h 241"/>
                <a:gd name="T161" fmla="*/ 1093 w 1093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3" h="241">
                  <a:moveTo>
                    <a:pt x="48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2"/>
                  </a:lnTo>
                  <a:lnTo>
                    <a:pt x="36" y="144"/>
                  </a:lnTo>
                  <a:lnTo>
                    <a:pt x="36" y="168"/>
                  </a:lnTo>
                  <a:lnTo>
                    <a:pt x="60" y="168"/>
                  </a:lnTo>
                  <a:lnTo>
                    <a:pt x="84" y="180"/>
                  </a:lnTo>
                  <a:lnTo>
                    <a:pt x="108" y="180"/>
                  </a:lnTo>
                  <a:lnTo>
                    <a:pt x="132" y="180"/>
                  </a:lnTo>
                  <a:lnTo>
                    <a:pt x="156" y="180"/>
                  </a:lnTo>
                  <a:lnTo>
                    <a:pt x="180" y="168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52" y="168"/>
                  </a:lnTo>
                  <a:lnTo>
                    <a:pt x="276" y="168"/>
                  </a:lnTo>
                  <a:lnTo>
                    <a:pt x="300" y="156"/>
                  </a:lnTo>
                  <a:lnTo>
                    <a:pt x="324" y="156"/>
                  </a:lnTo>
                  <a:lnTo>
                    <a:pt x="348" y="156"/>
                  </a:lnTo>
                  <a:lnTo>
                    <a:pt x="372" y="156"/>
                  </a:lnTo>
                  <a:lnTo>
                    <a:pt x="396" y="168"/>
                  </a:lnTo>
                  <a:lnTo>
                    <a:pt x="420" y="168"/>
                  </a:lnTo>
                  <a:lnTo>
                    <a:pt x="444" y="168"/>
                  </a:lnTo>
                  <a:lnTo>
                    <a:pt x="468" y="180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40" y="192"/>
                  </a:lnTo>
                  <a:lnTo>
                    <a:pt x="564" y="192"/>
                  </a:lnTo>
                  <a:lnTo>
                    <a:pt x="588" y="204"/>
                  </a:lnTo>
                  <a:lnTo>
                    <a:pt x="612" y="216"/>
                  </a:lnTo>
                  <a:lnTo>
                    <a:pt x="636" y="228"/>
                  </a:lnTo>
                  <a:lnTo>
                    <a:pt x="660" y="228"/>
                  </a:lnTo>
                  <a:lnTo>
                    <a:pt x="684" y="240"/>
                  </a:lnTo>
                  <a:lnTo>
                    <a:pt x="708" y="240"/>
                  </a:lnTo>
                  <a:lnTo>
                    <a:pt x="732" y="228"/>
                  </a:lnTo>
                  <a:lnTo>
                    <a:pt x="756" y="228"/>
                  </a:lnTo>
                  <a:lnTo>
                    <a:pt x="780" y="216"/>
                  </a:lnTo>
                  <a:lnTo>
                    <a:pt x="804" y="216"/>
                  </a:lnTo>
                  <a:lnTo>
                    <a:pt x="828" y="204"/>
                  </a:lnTo>
                  <a:lnTo>
                    <a:pt x="852" y="192"/>
                  </a:lnTo>
                  <a:lnTo>
                    <a:pt x="876" y="192"/>
                  </a:lnTo>
                  <a:lnTo>
                    <a:pt x="900" y="192"/>
                  </a:lnTo>
                  <a:lnTo>
                    <a:pt x="924" y="192"/>
                  </a:lnTo>
                  <a:lnTo>
                    <a:pt x="948" y="192"/>
                  </a:lnTo>
                  <a:lnTo>
                    <a:pt x="972" y="192"/>
                  </a:lnTo>
                  <a:lnTo>
                    <a:pt x="996" y="192"/>
                  </a:lnTo>
                  <a:lnTo>
                    <a:pt x="1020" y="192"/>
                  </a:lnTo>
                  <a:lnTo>
                    <a:pt x="1044" y="192"/>
                  </a:lnTo>
                  <a:lnTo>
                    <a:pt x="1068" y="192"/>
                  </a:lnTo>
                  <a:lnTo>
                    <a:pt x="1092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9" name="Freeform 22"/>
            <p:cNvSpPr>
              <a:spLocks/>
            </p:cNvSpPr>
            <p:nvPr/>
          </p:nvSpPr>
          <p:spPr bwMode="auto">
            <a:xfrm>
              <a:off x="3960" y="1620"/>
              <a:ext cx="457" cy="121"/>
            </a:xfrm>
            <a:custGeom>
              <a:avLst/>
              <a:gdLst>
                <a:gd name="T0" fmla="*/ 0 w 457"/>
                <a:gd name="T1" fmla="*/ 108 h 121"/>
                <a:gd name="T2" fmla="*/ 24 w 457"/>
                <a:gd name="T3" fmla="*/ 84 h 121"/>
                <a:gd name="T4" fmla="*/ 48 w 457"/>
                <a:gd name="T5" fmla="*/ 84 h 121"/>
                <a:gd name="T6" fmla="*/ 72 w 457"/>
                <a:gd name="T7" fmla="*/ 84 h 121"/>
                <a:gd name="T8" fmla="*/ 96 w 457"/>
                <a:gd name="T9" fmla="*/ 84 h 121"/>
                <a:gd name="T10" fmla="*/ 120 w 457"/>
                <a:gd name="T11" fmla="*/ 84 h 121"/>
                <a:gd name="T12" fmla="*/ 144 w 457"/>
                <a:gd name="T13" fmla="*/ 84 h 121"/>
                <a:gd name="T14" fmla="*/ 168 w 457"/>
                <a:gd name="T15" fmla="*/ 84 h 121"/>
                <a:gd name="T16" fmla="*/ 192 w 457"/>
                <a:gd name="T17" fmla="*/ 72 h 121"/>
                <a:gd name="T18" fmla="*/ 216 w 457"/>
                <a:gd name="T19" fmla="*/ 72 h 121"/>
                <a:gd name="T20" fmla="*/ 240 w 457"/>
                <a:gd name="T21" fmla="*/ 84 h 121"/>
                <a:gd name="T22" fmla="*/ 264 w 457"/>
                <a:gd name="T23" fmla="*/ 84 h 121"/>
                <a:gd name="T24" fmla="*/ 288 w 457"/>
                <a:gd name="T25" fmla="*/ 84 h 121"/>
                <a:gd name="T26" fmla="*/ 312 w 457"/>
                <a:gd name="T27" fmla="*/ 84 h 121"/>
                <a:gd name="T28" fmla="*/ 336 w 457"/>
                <a:gd name="T29" fmla="*/ 84 h 121"/>
                <a:gd name="T30" fmla="*/ 360 w 457"/>
                <a:gd name="T31" fmla="*/ 96 h 121"/>
                <a:gd name="T32" fmla="*/ 384 w 457"/>
                <a:gd name="T33" fmla="*/ 96 h 121"/>
                <a:gd name="T34" fmla="*/ 408 w 457"/>
                <a:gd name="T35" fmla="*/ 96 h 121"/>
                <a:gd name="T36" fmla="*/ 432 w 457"/>
                <a:gd name="T37" fmla="*/ 108 h 121"/>
                <a:gd name="T38" fmla="*/ 456 w 457"/>
                <a:gd name="T39" fmla="*/ 120 h 121"/>
                <a:gd name="T40" fmla="*/ 432 w 457"/>
                <a:gd name="T41" fmla="*/ 108 h 121"/>
                <a:gd name="T42" fmla="*/ 408 w 457"/>
                <a:gd name="T43" fmla="*/ 96 h 121"/>
                <a:gd name="T44" fmla="*/ 396 w 457"/>
                <a:gd name="T45" fmla="*/ 72 h 121"/>
                <a:gd name="T46" fmla="*/ 384 w 457"/>
                <a:gd name="T47" fmla="*/ 48 h 121"/>
                <a:gd name="T48" fmla="*/ 372 w 457"/>
                <a:gd name="T49" fmla="*/ 24 h 121"/>
                <a:gd name="T50" fmla="*/ 360 w 457"/>
                <a:gd name="T51" fmla="*/ 0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7"/>
                <a:gd name="T79" fmla="*/ 0 h 121"/>
                <a:gd name="T80" fmla="*/ 457 w 457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7" h="121">
                  <a:moveTo>
                    <a:pt x="0" y="108"/>
                  </a:moveTo>
                  <a:lnTo>
                    <a:pt x="24" y="84"/>
                  </a:lnTo>
                  <a:lnTo>
                    <a:pt x="48" y="84"/>
                  </a:lnTo>
                  <a:lnTo>
                    <a:pt x="72" y="84"/>
                  </a:lnTo>
                  <a:lnTo>
                    <a:pt x="96" y="84"/>
                  </a:lnTo>
                  <a:lnTo>
                    <a:pt x="120" y="84"/>
                  </a:lnTo>
                  <a:lnTo>
                    <a:pt x="144" y="84"/>
                  </a:lnTo>
                  <a:lnTo>
                    <a:pt x="168" y="84"/>
                  </a:lnTo>
                  <a:lnTo>
                    <a:pt x="192" y="72"/>
                  </a:lnTo>
                  <a:lnTo>
                    <a:pt x="216" y="72"/>
                  </a:lnTo>
                  <a:lnTo>
                    <a:pt x="240" y="84"/>
                  </a:lnTo>
                  <a:lnTo>
                    <a:pt x="264" y="84"/>
                  </a:lnTo>
                  <a:lnTo>
                    <a:pt x="288" y="84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60" y="96"/>
                  </a:lnTo>
                  <a:lnTo>
                    <a:pt x="384" y="96"/>
                  </a:lnTo>
                  <a:lnTo>
                    <a:pt x="408" y="96"/>
                  </a:lnTo>
                  <a:lnTo>
                    <a:pt x="432" y="108"/>
                  </a:lnTo>
                  <a:lnTo>
                    <a:pt x="456" y="120"/>
                  </a:lnTo>
                  <a:lnTo>
                    <a:pt x="432" y="108"/>
                  </a:lnTo>
                  <a:lnTo>
                    <a:pt x="408" y="96"/>
                  </a:lnTo>
                  <a:lnTo>
                    <a:pt x="396" y="72"/>
                  </a:lnTo>
                  <a:lnTo>
                    <a:pt x="384" y="48"/>
                  </a:lnTo>
                  <a:lnTo>
                    <a:pt x="372" y="24"/>
                  </a:lnTo>
                  <a:lnTo>
                    <a:pt x="360" y="0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Freeform 23"/>
            <p:cNvSpPr>
              <a:spLocks/>
            </p:cNvSpPr>
            <p:nvPr/>
          </p:nvSpPr>
          <p:spPr bwMode="auto">
            <a:xfrm>
              <a:off x="3876" y="1272"/>
              <a:ext cx="637" cy="337"/>
            </a:xfrm>
            <a:custGeom>
              <a:avLst/>
              <a:gdLst>
                <a:gd name="T0" fmla="*/ 468 w 637"/>
                <a:gd name="T1" fmla="*/ 312 h 337"/>
                <a:gd name="T2" fmla="*/ 444 w 637"/>
                <a:gd name="T3" fmla="*/ 336 h 337"/>
                <a:gd name="T4" fmla="*/ 420 w 637"/>
                <a:gd name="T5" fmla="*/ 324 h 337"/>
                <a:gd name="T6" fmla="*/ 396 w 637"/>
                <a:gd name="T7" fmla="*/ 324 h 337"/>
                <a:gd name="T8" fmla="*/ 372 w 637"/>
                <a:gd name="T9" fmla="*/ 312 h 337"/>
                <a:gd name="T10" fmla="*/ 348 w 637"/>
                <a:gd name="T11" fmla="*/ 312 h 337"/>
                <a:gd name="T12" fmla="*/ 324 w 637"/>
                <a:gd name="T13" fmla="*/ 300 h 337"/>
                <a:gd name="T14" fmla="*/ 300 w 637"/>
                <a:gd name="T15" fmla="*/ 288 h 337"/>
                <a:gd name="T16" fmla="*/ 276 w 637"/>
                <a:gd name="T17" fmla="*/ 288 h 337"/>
                <a:gd name="T18" fmla="*/ 252 w 637"/>
                <a:gd name="T19" fmla="*/ 276 h 337"/>
                <a:gd name="T20" fmla="*/ 228 w 637"/>
                <a:gd name="T21" fmla="*/ 276 h 337"/>
                <a:gd name="T22" fmla="*/ 204 w 637"/>
                <a:gd name="T23" fmla="*/ 276 h 337"/>
                <a:gd name="T24" fmla="*/ 180 w 637"/>
                <a:gd name="T25" fmla="*/ 276 h 337"/>
                <a:gd name="T26" fmla="*/ 156 w 637"/>
                <a:gd name="T27" fmla="*/ 264 h 337"/>
                <a:gd name="T28" fmla="*/ 132 w 637"/>
                <a:gd name="T29" fmla="*/ 264 h 337"/>
                <a:gd name="T30" fmla="*/ 108 w 637"/>
                <a:gd name="T31" fmla="*/ 252 h 337"/>
                <a:gd name="T32" fmla="*/ 84 w 637"/>
                <a:gd name="T33" fmla="*/ 240 h 337"/>
                <a:gd name="T34" fmla="*/ 60 w 637"/>
                <a:gd name="T35" fmla="*/ 240 h 337"/>
                <a:gd name="T36" fmla="*/ 36 w 637"/>
                <a:gd name="T37" fmla="*/ 228 h 337"/>
                <a:gd name="T38" fmla="*/ 12 w 637"/>
                <a:gd name="T39" fmla="*/ 216 h 337"/>
                <a:gd name="T40" fmla="*/ 0 w 637"/>
                <a:gd name="T41" fmla="*/ 192 h 337"/>
                <a:gd name="T42" fmla="*/ 0 w 637"/>
                <a:gd name="T43" fmla="*/ 168 h 337"/>
                <a:gd name="T44" fmla="*/ 0 w 637"/>
                <a:gd name="T45" fmla="*/ 144 h 337"/>
                <a:gd name="T46" fmla="*/ 0 w 637"/>
                <a:gd name="T47" fmla="*/ 120 h 337"/>
                <a:gd name="T48" fmla="*/ 12 w 637"/>
                <a:gd name="T49" fmla="*/ 96 h 337"/>
                <a:gd name="T50" fmla="*/ 12 w 637"/>
                <a:gd name="T51" fmla="*/ 72 h 337"/>
                <a:gd name="T52" fmla="*/ 36 w 637"/>
                <a:gd name="T53" fmla="*/ 60 h 337"/>
                <a:gd name="T54" fmla="*/ 36 w 637"/>
                <a:gd name="T55" fmla="*/ 36 h 337"/>
                <a:gd name="T56" fmla="*/ 60 w 637"/>
                <a:gd name="T57" fmla="*/ 24 h 337"/>
                <a:gd name="T58" fmla="*/ 84 w 637"/>
                <a:gd name="T59" fmla="*/ 12 h 337"/>
                <a:gd name="T60" fmla="*/ 108 w 637"/>
                <a:gd name="T61" fmla="*/ 12 h 337"/>
                <a:gd name="T62" fmla="*/ 132 w 637"/>
                <a:gd name="T63" fmla="*/ 0 h 337"/>
                <a:gd name="T64" fmla="*/ 156 w 637"/>
                <a:gd name="T65" fmla="*/ 12 h 337"/>
                <a:gd name="T66" fmla="*/ 180 w 637"/>
                <a:gd name="T67" fmla="*/ 12 h 337"/>
                <a:gd name="T68" fmla="*/ 204 w 637"/>
                <a:gd name="T69" fmla="*/ 12 h 337"/>
                <a:gd name="T70" fmla="*/ 228 w 637"/>
                <a:gd name="T71" fmla="*/ 24 h 337"/>
                <a:gd name="T72" fmla="*/ 252 w 637"/>
                <a:gd name="T73" fmla="*/ 24 h 337"/>
                <a:gd name="T74" fmla="*/ 276 w 637"/>
                <a:gd name="T75" fmla="*/ 36 h 337"/>
                <a:gd name="T76" fmla="*/ 300 w 637"/>
                <a:gd name="T77" fmla="*/ 36 h 337"/>
                <a:gd name="T78" fmla="*/ 324 w 637"/>
                <a:gd name="T79" fmla="*/ 48 h 337"/>
                <a:gd name="T80" fmla="*/ 348 w 637"/>
                <a:gd name="T81" fmla="*/ 60 h 337"/>
                <a:gd name="T82" fmla="*/ 372 w 637"/>
                <a:gd name="T83" fmla="*/ 72 h 337"/>
                <a:gd name="T84" fmla="*/ 396 w 637"/>
                <a:gd name="T85" fmla="*/ 84 h 337"/>
                <a:gd name="T86" fmla="*/ 420 w 637"/>
                <a:gd name="T87" fmla="*/ 96 h 337"/>
                <a:gd name="T88" fmla="*/ 444 w 637"/>
                <a:gd name="T89" fmla="*/ 108 h 337"/>
                <a:gd name="T90" fmla="*/ 468 w 637"/>
                <a:gd name="T91" fmla="*/ 108 h 337"/>
                <a:gd name="T92" fmla="*/ 492 w 637"/>
                <a:gd name="T93" fmla="*/ 120 h 337"/>
                <a:gd name="T94" fmla="*/ 516 w 637"/>
                <a:gd name="T95" fmla="*/ 132 h 337"/>
                <a:gd name="T96" fmla="*/ 540 w 637"/>
                <a:gd name="T97" fmla="*/ 132 h 337"/>
                <a:gd name="T98" fmla="*/ 564 w 637"/>
                <a:gd name="T99" fmla="*/ 144 h 337"/>
                <a:gd name="T100" fmla="*/ 588 w 637"/>
                <a:gd name="T101" fmla="*/ 156 h 337"/>
                <a:gd name="T102" fmla="*/ 612 w 637"/>
                <a:gd name="T103" fmla="*/ 156 h 337"/>
                <a:gd name="T104" fmla="*/ 636 w 637"/>
                <a:gd name="T105" fmla="*/ 168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7"/>
                <a:gd name="T160" fmla="*/ 0 h 337"/>
                <a:gd name="T161" fmla="*/ 637 w 637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7" h="337">
                  <a:moveTo>
                    <a:pt x="468" y="312"/>
                  </a:moveTo>
                  <a:lnTo>
                    <a:pt x="444" y="336"/>
                  </a:lnTo>
                  <a:lnTo>
                    <a:pt x="420" y="324"/>
                  </a:lnTo>
                  <a:lnTo>
                    <a:pt x="396" y="324"/>
                  </a:lnTo>
                  <a:lnTo>
                    <a:pt x="372" y="312"/>
                  </a:lnTo>
                  <a:lnTo>
                    <a:pt x="348" y="312"/>
                  </a:lnTo>
                  <a:lnTo>
                    <a:pt x="324" y="300"/>
                  </a:lnTo>
                  <a:lnTo>
                    <a:pt x="300" y="288"/>
                  </a:lnTo>
                  <a:lnTo>
                    <a:pt x="276" y="288"/>
                  </a:lnTo>
                  <a:lnTo>
                    <a:pt x="252" y="276"/>
                  </a:lnTo>
                  <a:lnTo>
                    <a:pt x="228" y="276"/>
                  </a:lnTo>
                  <a:lnTo>
                    <a:pt x="204" y="276"/>
                  </a:lnTo>
                  <a:lnTo>
                    <a:pt x="180" y="276"/>
                  </a:lnTo>
                  <a:lnTo>
                    <a:pt x="156" y="264"/>
                  </a:lnTo>
                  <a:lnTo>
                    <a:pt x="132" y="264"/>
                  </a:lnTo>
                  <a:lnTo>
                    <a:pt x="108" y="252"/>
                  </a:lnTo>
                  <a:lnTo>
                    <a:pt x="84" y="240"/>
                  </a:lnTo>
                  <a:lnTo>
                    <a:pt x="60" y="240"/>
                  </a:lnTo>
                  <a:lnTo>
                    <a:pt x="36" y="228"/>
                  </a:lnTo>
                  <a:lnTo>
                    <a:pt x="12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12" y="9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36" y="36"/>
                  </a:lnTo>
                  <a:lnTo>
                    <a:pt x="60" y="24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2"/>
                  </a:lnTo>
                  <a:lnTo>
                    <a:pt x="204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72"/>
                  </a:lnTo>
                  <a:lnTo>
                    <a:pt x="396" y="84"/>
                  </a:lnTo>
                  <a:lnTo>
                    <a:pt x="420" y="96"/>
                  </a:lnTo>
                  <a:lnTo>
                    <a:pt x="444" y="108"/>
                  </a:lnTo>
                  <a:lnTo>
                    <a:pt x="468" y="108"/>
                  </a:lnTo>
                  <a:lnTo>
                    <a:pt x="492" y="120"/>
                  </a:lnTo>
                  <a:lnTo>
                    <a:pt x="516" y="132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56"/>
                  </a:lnTo>
                  <a:lnTo>
                    <a:pt x="612" y="156"/>
                  </a:lnTo>
                  <a:lnTo>
                    <a:pt x="636" y="168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1" name="Freeform 24"/>
            <p:cNvSpPr>
              <a:spLocks/>
            </p:cNvSpPr>
            <p:nvPr/>
          </p:nvSpPr>
          <p:spPr bwMode="auto">
            <a:xfrm>
              <a:off x="4032" y="1536"/>
              <a:ext cx="37" cy="97"/>
            </a:xfrm>
            <a:custGeom>
              <a:avLst/>
              <a:gdLst>
                <a:gd name="T0" fmla="*/ 24 w 37"/>
                <a:gd name="T1" fmla="*/ 0 h 97"/>
                <a:gd name="T2" fmla="*/ 36 w 37"/>
                <a:gd name="T3" fmla="*/ 24 h 97"/>
                <a:gd name="T4" fmla="*/ 24 w 37"/>
                <a:gd name="T5" fmla="*/ 48 h 97"/>
                <a:gd name="T6" fmla="*/ 12 w 37"/>
                <a:gd name="T7" fmla="*/ 72 h 97"/>
                <a:gd name="T8" fmla="*/ 0 w 3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7"/>
                <a:gd name="T17" fmla="*/ 37 w 3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7">
                  <a:moveTo>
                    <a:pt x="24" y="0"/>
                  </a:moveTo>
                  <a:lnTo>
                    <a:pt x="36" y="24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2" name="Freeform 25"/>
            <p:cNvSpPr>
              <a:spLocks/>
            </p:cNvSpPr>
            <p:nvPr/>
          </p:nvSpPr>
          <p:spPr bwMode="auto">
            <a:xfrm>
              <a:off x="3936" y="1824"/>
              <a:ext cx="121" cy="49"/>
            </a:xfrm>
            <a:custGeom>
              <a:avLst/>
              <a:gdLst>
                <a:gd name="T0" fmla="*/ 22 w 121"/>
                <a:gd name="T1" fmla="*/ 0 h 49"/>
                <a:gd name="T2" fmla="*/ 0 w 121"/>
                <a:gd name="T3" fmla="*/ 48 h 49"/>
                <a:gd name="T4" fmla="*/ 11 w 121"/>
                <a:gd name="T5" fmla="*/ 0 h 49"/>
                <a:gd name="T6" fmla="*/ 33 w 121"/>
                <a:gd name="T7" fmla="*/ 0 h 49"/>
                <a:gd name="T8" fmla="*/ 55 w 121"/>
                <a:gd name="T9" fmla="*/ 0 h 49"/>
                <a:gd name="T10" fmla="*/ 76 w 121"/>
                <a:gd name="T11" fmla="*/ 0 h 49"/>
                <a:gd name="T12" fmla="*/ 98 w 121"/>
                <a:gd name="T13" fmla="*/ 0 h 49"/>
                <a:gd name="T14" fmla="*/ 120 w 121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49"/>
                <a:gd name="T26" fmla="*/ 121 w 1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49">
                  <a:moveTo>
                    <a:pt x="22" y="0"/>
                  </a:moveTo>
                  <a:lnTo>
                    <a:pt x="0" y="48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3" name="Freeform 26"/>
            <p:cNvSpPr>
              <a:spLocks/>
            </p:cNvSpPr>
            <p:nvPr/>
          </p:nvSpPr>
          <p:spPr bwMode="auto">
            <a:xfrm>
              <a:off x="3912" y="1488"/>
              <a:ext cx="61" cy="157"/>
            </a:xfrm>
            <a:custGeom>
              <a:avLst/>
              <a:gdLst>
                <a:gd name="T0" fmla="*/ 0 w 61"/>
                <a:gd name="T1" fmla="*/ 0 h 157"/>
                <a:gd name="T2" fmla="*/ 0 w 61"/>
                <a:gd name="T3" fmla="*/ 24 h 157"/>
                <a:gd name="T4" fmla="*/ 12 w 61"/>
                <a:gd name="T5" fmla="*/ 48 h 157"/>
                <a:gd name="T6" fmla="*/ 12 w 61"/>
                <a:gd name="T7" fmla="*/ 72 h 157"/>
                <a:gd name="T8" fmla="*/ 36 w 61"/>
                <a:gd name="T9" fmla="*/ 84 h 157"/>
                <a:gd name="T10" fmla="*/ 36 w 61"/>
                <a:gd name="T11" fmla="*/ 108 h 157"/>
                <a:gd name="T12" fmla="*/ 48 w 61"/>
                <a:gd name="T13" fmla="*/ 132 h 157"/>
                <a:gd name="T14" fmla="*/ 60 w 61"/>
                <a:gd name="T15" fmla="*/ 15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57"/>
                <a:gd name="T26" fmla="*/ 61 w 61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57">
                  <a:moveTo>
                    <a:pt x="0" y="0"/>
                  </a:moveTo>
                  <a:lnTo>
                    <a:pt x="0" y="24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36" y="84"/>
                  </a:lnTo>
                  <a:lnTo>
                    <a:pt x="36" y="108"/>
                  </a:lnTo>
                  <a:lnTo>
                    <a:pt x="48" y="132"/>
                  </a:lnTo>
                  <a:lnTo>
                    <a:pt x="60" y="15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4" name="Freeform 27"/>
            <p:cNvSpPr>
              <a:spLocks/>
            </p:cNvSpPr>
            <p:nvPr/>
          </p:nvSpPr>
          <p:spPr bwMode="auto">
            <a:xfrm>
              <a:off x="4440" y="960"/>
              <a:ext cx="1153" cy="637"/>
            </a:xfrm>
            <a:custGeom>
              <a:avLst/>
              <a:gdLst>
                <a:gd name="T0" fmla="*/ 0 w 1153"/>
                <a:gd name="T1" fmla="*/ 48 h 637"/>
                <a:gd name="T2" fmla="*/ 12 w 1153"/>
                <a:gd name="T3" fmla="*/ 24 h 637"/>
                <a:gd name="T4" fmla="*/ 36 w 1153"/>
                <a:gd name="T5" fmla="*/ 0 h 637"/>
                <a:gd name="T6" fmla="*/ 60 w 1153"/>
                <a:gd name="T7" fmla="*/ 0 h 637"/>
                <a:gd name="T8" fmla="*/ 84 w 1153"/>
                <a:gd name="T9" fmla="*/ 0 h 637"/>
                <a:gd name="T10" fmla="*/ 108 w 1153"/>
                <a:gd name="T11" fmla="*/ 0 h 637"/>
                <a:gd name="T12" fmla="*/ 132 w 1153"/>
                <a:gd name="T13" fmla="*/ 12 h 637"/>
                <a:gd name="T14" fmla="*/ 156 w 1153"/>
                <a:gd name="T15" fmla="*/ 12 h 637"/>
                <a:gd name="T16" fmla="*/ 180 w 1153"/>
                <a:gd name="T17" fmla="*/ 24 h 637"/>
                <a:gd name="T18" fmla="*/ 204 w 1153"/>
                <a:gd name="T19" fmla="*/ 24 h 637"/>
                <a:gd name="T20" fmla="*/ 228 w 1153"/>
                <a:gd name="T21" fmla="*/ 36 h 637"/>
                <a:gd name="T22" fmla="*/ 252 w 1153"/>
                <a:gd name="T23" fmla="*/ 36 h 637"/>
                <a:gd name="T24" fmla="*/ 276 w 1153"/>
                <a:gd name="T25" fmla="*/ 48 h 637"/>
                <a:gd name="T26" fmla="*/ 300 w 1153"/>
                <a:gd name="T27" fmla="*/ 48 h 637"/>
                <a:gd name="T28" fmla="*/ 324 w 1153"/>
                <a:gd name="T29" fmla="*/ 60 h 637"/>
                <a:gd name="T30" fmla="*/ 348 w 1153"/>
                <a:gd name="T31" fmla="*/ 84 h 637"/>
                <a:gd name="T32" fmla="*/ 372 w 1153"/>
                <a:gd name="T33" fmla="*/ 96 h 637"/>
                <a:gd name="T34" fmla="*/ 396 w 1153"/>
                <a:gd name="T35" fmla="*/ 108 h 637"/>
                <a:gd name="T36" fmla="*/ 420 w 1153"/>
                <a:gd name="T37" fmla="*/ 120 h 637"/>
                <a:gd name="T38" fmla="*/ 444 w 1153"/>
                <a:gd name="T39" fmla="*/ 132 h 637"/>
                <a:gd name="T40" fmla="*/ 468 w 1153"/>
                <a:gd name="T41" fmla="*/ 132 h 637"/>
                <a:gd name="T42" fmla="*/ 492 w 1153"/>
                <a:gd name="T43" fmla="*/ 156 h 637"/>
                <a:gd name="T44" fmla="*/ 516 w 1153"/>
                <a:gd name="T45" fmla="*/ 168 h 637"/>
                <a:gd name="T46" fmla="*/ 540 w 1153"/>
                <a:gd name="T47" fmla="*/ 180 h 637"/>
                <a:gd name="T48" fmla="*/ 564 w 1153"/>
                <a:gd name="T49" fmla="*/ 192 h 637"/>
                <a:gd name="T50" fmla="*/ 576 w 1153"/>
                <a:gd name="T51" fmla="*/ 216 h 637"/>
                <a:gd name="T52" fmla="*/ 600 w 1153"/>
                <a:gd name="T53" fmla="*/ 228 h 637"/>
                <a:gd name="T54" fmla="*/ 612 w 1153"/>
                <a:gd name="T55" fmla="*/ 252 h 637"/>
                <a:gd name="T56" fmla="*/ 624 w 1153"/>
                <a:gd name="T57" fmla="*/ 276 h 637"/>
                <a:gd name="T58" fmla="*/ 636 w 1153"/>
                <a:gd name="T59" fmla="*/ 300 h 637"/>
                <a:gd name="T60" fmla="*/ 636 w 1153"/>
                <a:gd name="T61" fmla="*/ 324 h 637"/>
                <a:gd name="T62" fmla="*/ 648 w 1153"/>
                <a:gd name="T63" fmla="*/ 348 h 637"/>
                <a:gd name="T64" fmla="*/ 660 w 1153"/>
                <a:gd name="T65" fmla="*/ 372 h 637"/>
                <a:gd name="T66" fmla="*/ 660 w 1153"/>
                <a:gd name="T67" fmla="*/ 396 h 637"/>
                <a:gd name="T68" fmla="*/ 672 w 1153"/>
                <a:gd name="T69" fmla="*/ 420 h 637"/>
                <a:gd name="T70" fmla="*/ 696 w 1153"/>
                <a:gd name="T71" fmla="*/ 444 h 637"/>
                <a:gd name="T72" fmla="*/ 708 w 1153"/>
                <a:gd name="T73" fmla="*/ 468 h 637"/>
                <a:gd name="T74" fmla="*/ 720 w 1153"/>
                <a:gd name="T75" fmla="*/ 492 h 637"/>
                <a:gd name="T76" fmla="*/ 744 w 1153"/>
                <a:gd name="T77" fmla="*/ 504 h 637"/>
                <a:gd name="T78" fmla="*/ 756 w 1153"/>
                <a:gd name="T79" fmla="*/ 528 h 637"/>
                <a:gd name="T80" fmla="*/ 780 w 1153"/>
                <a:gd name="T81" fmla="*/ 528 h 637"/>
                <a:gd name="T82" fmla="*/ 804 w 1153"/>
                <a:gd name="T83" fmla="*/ 540 h 637"/>
                <a:gd name="T84" fmla="*/ 828 w 1153"/>
                <a:gd name="T85" fmla="*/ 552 h 637"/>
                <a:gd name="T86" fmla="*/ 852 w 1153"/>
                <a:gd name="T87" fmla="*/ 564 h 637"/>
                <a:gd name="T88" fmla="*/ 876 w 1153"/>
                <a:gd name="T89" fmla="*/ 564 h 637"/>
                <a:gd name="T90" fmla="*/ 900 w 1153"/>
                <a:gd name="T91" fmla="*/ 576 h 637"/>
                <a:gd name="T92" fmla="*/ 924 w 1153"/>
                <a:gd name="T93" fmla="*/ 588 h 637"/>
                <a:gd name="T94" fmla="*/ 948 w 1153"/>
                <a:gd name="T95" fmla="*/ 588 h 637"/>
                <a:gd name="T96" fmla="*/ 972 w 1153"/>
                <a:gd name="T97" fmla="*/ 600 h 637"/>
                <a:gd name="T98" fmla="*/ 996 w 1153"/>
                <a:gd name="T99" fmla="*/ 600 h 637"/>
                <a:gd name="T100" fmla="*/ 1032 w 1153"/>
                <a:gd name="T101" fmla="*/ 612 h 637"/>
                <a:gd name="T102" fmla="*/ 1056 w 1153"/>
                <a:gd name="T103" fmla="*/ 612 h 637"/>
                <a:gd name="T104" fmla="*/ 1080 w 1153"/>
                <a:gd name="T105" fmla="*/ 624 h 637"/>
                <a:gd name="T106" fmla="*/ 1104 w 1153"/>
                <a:gd name="T107" fmla="*/ 624 h 637"/>
                <a:gd name="T108" fmla="*/ 1128 w 1153"/>
                <a:gd name="T109" fmla="*/ 636 h 637"/>
                <a:gd name="T110" fmla="*/ 1152 w 1153"/>
                <a:gd name="T111" fmla="*/ 636 h 6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3"/>
                <a:gd name="T169" fmla="*/ 0 h 637"/>
                <a:gd name="T170" fmla="*/ 1153 w 1153"/>
                <a:gd name="T171" fmla="*/ 637 h 6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3" h="637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56" y="12"/>
                  </a:lnTo>
                  <a:lnTo>
                    <a:pt x="180" y="24"/>
                  </a:lnTo>
                  <a:lnTo>
                    <a:pt x="204" y="24"/>
                  </a:lnTo>
                  <a:lnTo>
                    <a:pt x="228" y="36"/>
                  </a:lnTo>
                  <a:lnTo>
                    <a:pt x="252" y="36"/>
                  </a:lnTo>
                  <a:lnTo>
                    <a:pt x="276" y="48"/>
                  </a:lnTo>
                  <a:lnTo>
                    <a:pt x="300" y="48"/>
                  </a:lnTo>
                  <a:lnTo>
                    <a:pt x="324" y="60"/>
                  </a:lnTo>
                  <a:lnTo>
                    <a:pt x="348" y="84"/>
                  </a:lnTo>
                  <a:lnTo>
                    <a:pt x="372" y="96"/>
                  </a:lnTo>
                  <a:lnTo>
                    <a:pt x="396" y="108"/>
                  </a:lnTo>
                  <a:lnTo>
                    <a:pt x="420" y="120"/>
                  </a:lnTo>
                  <a:lnTo>
                    <a:pt x="444" y="132"/>
                  </a:lnTo>
                  <a:lnTo>
                    <a:pt x="468" y="132"/>
                  </a:lnTo>
                  <a:lnTo>
                    <a:pt x="492" y="156"/>
                  </a:lnTo>
                  <a:lnTo>
                    <a:pt x="516" y="168"/>
                  </a:lnTo>
                  <a:lnTo>
                    <a:pt x="540" y="180"/>
                  </a:lnTo>
                  <a:lnTo>
                    <a:pt x="564" y="192"/>
                  </a:lnTo>
                  <a:lnTo>
                    <a:pt x="576" y="216"/>
                  </a:lnTo>
                  <a:lnTo>
                    <a:pt x="600" y="228"/>
                  </a:lnTo>
                  <a:lnTo>
                    <a:pt x="612" y="252"/>
                  </a:lnTo>
                  <a:lnTo>
                    <a:pt x="624" y="276"/>
                  </a:lnTo>
                  <a:lnTo>
                    <a:pt x="636" y="300"/>
                  </a:lnTo>
                  <a:lnTo>
                    <a:pt x="636" y="324"/>
                  </a:lnTo>
                  <a:lnTo>
                    <a:pt x="648" y="348"/>
                  </a:lnTo>
                  <a:lnTo>
                    <a:pt x="660" y="372"/>
                  </a:lnTo>
                  <a:lnTo>
                    <a:pt x="660" y="396"/>
                  </a:lnTo>
                  <a:lnTo>
                    <a:pt x="672" y="420"/>
                  </a:lnTo>
                  <a:lnTo>
                    <a:pt x="696" y="444"/>
                  </a:lnTo>
                  <a:lnTo>
                    <a:pt x="708" y="468"/>
                  </a:lnTo>
                  <a:lnTo>
                    <a:pt x="720" y="492"/>
                  </a:lnTo>
                  <a:lnTo>
                    <a:pt x="744" y="504"/>
                  </a:lnTo>
                  <a:lnTo>
                    <a:pt x="756" y="528"/>
                  </a:lnTo>
                  <a:lnTo>
                    <a:pt x="780" y="528"/>
                  </a:lnTo>
                  <a:lnTo>
                    <a:pt x="804" y="540"/>
                  </a:lnTo>
                  <a:lnTo>
                    <a:pt x="828" y="552"/>
                  </a:lnTo>
                  <a:lnTo>
                    <a:pt x="852" y="564"/>
                  </a:lnTo>
                  <a:lnTo>
                    <a:pt x="876" y="564"/>
                  </a:lnTo>
                  <a:lnTo>
                    <a:pt x="900" y="576"/>
                  </a:lnTo>
                  <a:lnTo>
                    <a:pt x="924" y="588"/>
                  </a:lnTo>
                  <a:lnTo>
                    <a:pt x="948" y="588"/>
                  </a:lnTo>
                  <a:lnTo>
                    <a:pt x="972" y="600"/>
                  </a:lnTo>
                  <a:lnTo>
                    <a:pt x="996" y="600"/>
                  </a:lnTo>
                  <a:lnTo>
                    <a:pt x="1032" y="612"/>
                  </a:lnTo>
                  <a:lnTo>
                    <a:pt x="1056" y="612"/>
                  </a:lnTo>
                  <a:lnTo>
                    <a:pt x="1080" y="624"/>
                  </a:lnTo>
                  <a:lnTo>
                    <a:pt x="1104" y="624"/>
                  </a:lnTo>
                  <a:lnTo>
                    <a:pt x="1128" y="636"/>
                  </a:lnTo>
                  <a:lnTo>
                    <a:pt x="1152" y="636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5" name="Freeform 28"/>
            <p:cNvSpPr>
              <a:spLocks/>
            </p:cNvSpPr>
            <p:nvPr/>
          </p:nvSpPr>
          <p:spPr bwMode="auto">
            <a:xfrm>
              <a:off x="4200" y="1824"/>
              <a:ext cx="37" cy="61"/>
            </a:xfrm>
            <a:custGeom>
              <a:avLst/>
              <a:gdLst>
                <a:gd name="T0" fmla="*/ 0 w 37"/>
                <a:gd name="T1" fmla="*/ 0 h 61"/>
                <a:gd name="T2" fmla="*/ 24 w 37"/>
                <a:gd name="T3" fmla="*/ 12 h 61"/>
                <a:gd name="T4" fmla="*/ 24 w 37"/>
                <a:gd name="T5" fmla="*/ 36 h 61"/>
                <a:gd name="T6" fmla="*/ 36 w 37"/>
                <a:gd name="T7" fmla="*/ 60 h 61"/>
                <a:gd name="T8" fmla="*/ 0 w 3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0" y="0"/>
                  </a:moveTo>
                  <a:lnTo>
                    <a:pt x="24" y="12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F39F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6" name="Freeform 29"/>
            <p:cNvSpPr>
              <a:spLocks/>
            </p:cNvSpPr>
            <p:nvPr/>
          </p:nvSpPr>
          <p:spPr bwMode="auto">
            <a:xfrm>
              <a:off x="4248" y="182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24 h 49"/>
                <a:gd name="T4" fmla="*/ 48 w 49"/>
                <a:gd name="T5" fmla="*/ 48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FDC0E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7" name="Freeform 30"/>
            <p:cNvSpPr>
              <a:spLocks/>
            </p:cNvSpPr>
            <p:nvPr/>
          </p:nvSpPr>
          <p:spPr bwMode="auto">
            <a:xfrm>
              <a:off x="3960" y="1440"/>
              <a:ext cx="17" cy="97"/>
            </a:xfrm>
            <a:custGeom>
              <a:avLst/>
              <a:gdLst>
                <a:gd name="T0" fmla="*/ 0 w 17"/>
                <a:gd name="T1" fmla="*/ 0 h 97"/>
                <a:gd name="T2" fmla="*/ 0 w 17"/>
                <a:gd name="T3" fmla="*/ 24 h 97"/>
                <a:gd name="T4" fmla="*/ 0 w 17"/>
                <a:gd name="T5" fmla="*/ 48 h 97"/>
                <a:gd name="T6" fmla="*/ 16 w 17"/>
                <a:gd name="T7" fmla="*/ 72 h 97"/>
                <a:gd name="T8" fmla="*/ 0 w 1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"/>
                <a:gd name="T17" fmla="*/ 17 w 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V="1">
              <a:off x="2232" y="2352"/>
              <a:ext cx="240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V="1">
              <a:off x="2088" y="2544"/>
              <a:ext cx="384" cy="1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V="1">
              <a:off x="232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 flipV="1">
              <a:off x="1992" y="259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V="1">
              <a:off x="2328" y="2640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V="1">
              <a:off x="3336" y="2256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 flipV="1">
              <a:off x="2664" y="2640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V="1">
              <a:off x="2568" y="2544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V="1">
              <a:off x="2664" y="2064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 flipV="1">
              <a:off x="2280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 flipV="1">
              <a:off x="1848" y="2448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V="1">
              <a:off x="1752" y="259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0" name="Line 43"/>
            <p:cNvSpPr>
              <a:spLocks noChangeShapeType="1"/>
            </p:cNvSpPr>
            <p:nvPr/>
          </p:nvSpPr>
          <p:spPr bwMode="auto">
            <a:xfrm flipV="1">
              <a:off x="3048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>
              <a:off x="1848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2" name="Line 45"/>
            <p:cNvSpPr>
              <a:spLocks noChangeShapeType="1"/>
            </p:cNvSpPr>
            <p:nvPr/>
          </p:nvSpPr>
          <p:spPr bwMode="auto">
            <a:xfrm>
              <a:off x="1656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>
              <a:off x="1992" y="17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4" name="Line 47"/>
            <p:cNvSpPr>
              <a:spLocks noChangeShapeType="1"/>
            </p:cNvSpPr>
            <p:nvPr/>
          </p:nvSpPr>
          <p:spPr bwMode="auto">
            <a:xfrm>
              <a:off x="1608" y="211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5" name="Line 48"/>
            <p:cNvSpPr>
              <a:spLocks noChangeShapeType="1"/>
            </p:cNvSpPr>
            <p:nvPr/>
          </p:nvSpPr>
          <p:spPr bwMode="auto">
            <a:xfrm>
              <a:off x="2280" y="1584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6" name="Line 49"/>
            <p:cNvSpPr>
              <a:spLocks noChangeShapeType="1"/>
            </p:cNvSpPr>
            <p:nvPr/>
          </p:nvSpPr>
          <p:spPr bwMode="auto">
            <a:xfrm>
              <a:off x="2184" y="1680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7" name="Line 50"/>
            <p:cNvSpPr>
              <a:spLocks noChangeShapeType="1"/>
            </p:cNvSpPr>
            <p:nvPr/>
          </p:nvSpPr>
          <p:spPr bwMode="auto">
            <a:xfrm>
              <a:off x="2472" y="153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8" name="Freeform 51"/>
            <p:cNvSpPr>
              <a:spLocks/>
            </p:cNvSpPr>
            <p:nvPr/>
          </p:nvSpPr>
          <p:spPr bwMode="auto">
            <a:xfrm>
              <a:off x="4380" y="1200"/>
              <a:ext cx="61" cy="97"/>
            </a:xfrm>
            <a:custGeom>
              <a:avLst/>
              <a:gdLst>
                <a:gd name="T0" fmla="*/ 60 w 61"/>
                <a:gd name="T1" fmla="*/ 0 h 97"/>
                <a:gd name="T2" fmla="*/ 36 w 61"/>
                <a:gd name="T3" fmla="*/ 12 h 97"/>
                <a:gd name="T4" fmla="*/ 12 w 61"/>
                <a:gd name="T5" fmla="*/ 24 h 97"/>
                <a:gd name="T6" fmla="*/ 12 w 61"/>
                <a:gd name="T7" fmla="*/ 48 h 97"/>
                <a:gd name="T8" fmla="*/ 0 w 61"/>
                <a:gd name="T9" fmla="*/ 72 h 97"/>
                <a:gd name="T10" fmla="*/ 0 w 61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97"/>
                <a:gd name="T20" fmla="*/ 61 w 6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97">
                  <a:moveTo>
                    <a:pt x="60" y="0"/>
                  </a:moveTo>
                  <a:lnTo>
                    <a:pt x="36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9" name="Freeform 52"/>
            <p:cNvSpPr>
              <a:spLocks/>
            </p:cNvSpPr>
            <p:nvPr/>
          </p:nvSpPr>
          <p:spPr bwMode="auto">
            <a:xfrm>
              <a:off x="4536" y="1104"/>
              <a:ext cx="97" cy="49"/>
            </a:xfrm>
            <a:custGeom>
              <a:avLst/>
              <a:gdLst>
                <a:gd name="T0" fmla="*/ 96 w 97"/>
                <a:gd name="T1" fmla="*/ 0 h 49"/>
                <a:gd name="T2" fmla="*/ 72 w 97"/>
                <a:gd name="T3" fmla="*/ 0 h 49"/>
                <a:gd name="T4" fmla="*/ 48 w 97"/>
                <a:gd name="T5" fmla="*/ 0 h 49"/>
                <a:gd name="T6" fmla="*/ 24 w 97"/>
                <a:gd name="T7" fmla="*/ 12 h 49"/>
                <a:gd name="T8" fmla="*/ 0 w 97"/>
                <a:gd name="T9" fmla="*/ 24 h 49"/>
                <a:gd name="T10" fmla="*/ 0 w 97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9"/>
                <a:gd name="T20" fmla="*/ 97 w 9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9">
                  <a:moveTo>
                    <a:pt x="96" y="0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0" y="24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0" name="Freeform 53"/>
            <p:cNvSpPr>
              <a:spLocks/>
            </p:cNvSpPr>
            <p:nvPr/>
          </p:nvSpPr>
          <p:spPr bwMode="auto">
            <a:xfrm>
              <a:off x="4404" y="1200"/>
              <a:ext cx="49" cy="109"/>
            </a:xfrm>
            <a:custGeom>
              <a:avLst/>
              <a:gdLst>
                <a:gd name="T0" fmla="*/ 36 w 49"/>
                <a:gd name="T1" fmla="*/ 0 h 109"/>
                <a:gd name="T2" fmla="*/ 48 w 49"/>
                <a:gd name="T3" fmla="*/ 24 h 109"/>
                <a:gd name="T4" fmla="*/ 24 w 49"/>
                <a:gd name="T5" fmla="*/ 36 h 109"/>
                <a:gd name="T6" fmla="*/ 12 w 49"/>
                <a:gd name="T7" fmla="*/ 60 h 109"/>
                <a:gd name="T8" fmla="*/ 12 w 49"/>
                <a:gd name="T9" fmla="*/ 84 h 109"/>
                <a:gd name="T10" fmla="*/ 0 w 49"/>
                <a:gd name="T11" fmla="*/ 10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9"/>
                <a:gd name="T20" fmla="*/ 49 w 4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9">
                  <a:moveTo>
                    <a:pt x="36" y="0"/>
                  </a:moveTo>
                  <a:lnTo>
                    <a:pt x="48" y="24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1" name="Freeform 54"/>
            <p:cNvSpPr>
              <a:spLocks/>
            </p:cNvSpPr>
            <p:nvPr/>
          </p:nvSpPr>
          <p:spPr bwMode="auto">
            <a:xfrm>
              <a:off x="4632" y="1008"/>
              <a:ext cx="97" cy="73"/>
            </a:xfrm>
            <a:custGeom>
              <a:avLst/>
              <a:gdLst>
                <a:gd name="T0" fmla="*/ 96 w 97"/>
                <a:gd name="T1" fmla="*/ 0 h 73"/>
                <a:gd name="T2" fmla="*/ 84 w 97"/>
                <a:gd name="T3" fmla="*/ 24 h 73"/>
                <a:gd name="T4" fmla="*/ 60 w 97"/>
                <a:gd name="T5" fmla="*/ 24 h 73"/>
                <a:gd name="T6" fmla="*/ 36 w 97"/>
                <a:gd name="T7" fmla="*/ 36 h 73"/>
                <a:gd name="T8" fmla="*/ 12 w 97"/>
                <a:gd name="T9" fmla="*/ 48 h 73"/>
                <a:gd name="T10" fmla="*/ 12 w 97"/>
                <a:gd name="T11" fmla="*/ 72 h 73"/>
                <a:gd name="T12" fmla="*/ 0 w 97"/>
                <a:gd name="T13" fmla="*/ 4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73"/>
                <a:gd name="T23" fmla="*/ 97 w 9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73">
                  <a:moveTo>
                    <a:pt x="96" y="0"/>
                  </a:moveTo>
                  <a:lnTo>
                    <a:pt x="84" y="24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2" name="Freeform 55"/>
            <p:cNvSpPr>
              <a:spLocks/>
            </p:cNvSpPr>
            <p:nvPr/>
          </p:nvSpPr>
          <p:spPr bwMode="auto">
            <a:xfrm>
              <a:off x="5232" y="1536"/>
              <a:ext cx="49" cy="205"/>
            </a:xfrm>
            <a:custGeom>
              <a:avLst/>
              <a:gdLst>
                <a:gd name="T0" fmla="*/ 24 w 49"/>
                <a:gd name="T1" fmla="*/ 0 h 205"/>
                <a:gd name="T2" fmla="*/ 24 w 49"/>
                <a:gd name="T3" fmla="*/ 24 h 205"/>
                <a:gd name="T4" fmla="*/ 36 w 49"/>
                <a:gd name="T5" fmla="*/ 48 h 205"/>
                <a:gd name="T6" fmla="*/ 48 w 49"/>
                <a:gd name="T7" fmla="*/ 72 h 205"/>
                <a:gd name="T8" fmla="*/ 48 w 49"/>
                <a:gd name="T9" fmla="*/ 96 h 205"/>
                <a:gd name="T10" fmla="*/ 48 w 49"/>
                <a:gd name="T11" fmla="*/ 120 h 205"/>
                <a:gd name="T12" fmla="*/ 48 w 49"/>
                <a:gd name="T13" fmla="*/ 144 h 205"/>
                <a:gd name="T14" fmla="*/ 36 w 49"/>
                <a:gd name="T15" fmla="*/ 168 h 205"/>
                <a:gd name="T16" fmla="*/ 12 w 49"/>
                <a:gd name="T17" fmla="*/ 180 h 205"/>
                <a:gd name="T18" fmla="*/ 0 w 49"/>
                <a:gd name="T19" fmla="*/ 20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05"/>
                <a:gd name="T32" fmla="*/ 49 w 49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05">
                  <a:moveTo>
                    <a:pt x="24" y="0"/>
                  </a:moveTo>
                  <a:lnTo>
                    <a:pt x="24" y="24"/>
                  </a:lnTo>
                  <a:lnTo>
                    <a:pt x="36" y="48"/>
                  </a:lnTo>
                  <a:lnTo>
                    <a:pt x="48" y="72"/>
                  </a:lnTo>
                  <a:lnTo>
                    <a:pt x="48" y="96"/>
                  </a:lnTo>
                  <a:lnTo>
                    <a:pt x="48" y="120"/>
                  </a:lnTo>
                  <a:lnTo>
                    <a:pt x="48" y="144"/>
                  </a:lnTo>
                  <a:lnTo>
                    <a:pt x="36" y="168"/>
                  </a:lnTo>
                  <a:lnTo>
                    <a:pt x="12" y="18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3" name="Freeform 56"/>
            <p:cNvSpPr>
              <a:spLocks/>
            </p:cNvSpPr>
            <p:nvPr/>
          </p:nvSpPr>
          <p:spPr bwMode="auto">
            <a:xfrm>
              <a:off x="4200" y="1344"/>
              <a:ext cx="49" cy="121"/>
            </a:xfrm>
            <a:custGeom>
              <a:avLst/>
              <a:gdLst>
                <a:gd name="T0" fmla="*/ 48 w 49"/>
                <a:gd name="T1" fmla="*/ 0 h 121"/>
                <a:gd name="T2" fmla="*/ 24 w 49"/>
                <a:gd name="T3" fmla="*/ 0 h 121"/>
                <a:gd name="T4" fmla="*/ 12 w 49"/>
                <a:gd name="T5" fmla="*/ 24 h 121"/>
                <a:gd name="T6" fmla="*/ 12 w 49"/>
                <a:gd name="T7" fmla="*/ 48 h 121"/>
                <a:gd name="T8" fmla="*/ 0 w 49"/>
                <a:gd name="T9" fmla="*/ 72 h 121"/>
                <a:gd name="T10" fmla="*/ 0 w 49"/>
                <a:gd name="T11" fmla="*/ 96 h 121"/>
                <a:gd name="T12" fmla="*/ 0 w 49"/>
                <a:gd name="T13" fmla="*/ 12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21"/>
                <a:gd name="T23" fmla="*/ 49 w 49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21">
                  <a:moveTo>
                    <a:pt x="48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4" name="Freeform 57"/>
            <p:cNvSpPr>
              <a:spLocks/>
            </p:cNvSpPr>
            <p:nvPr/>
          </p:nvSpPr>
          <p:spPr bwMode="auto">
            <a:xfrm>
              <a:off x="4260" y="1392"/>
              <a:ext cx="37" cy="133"/>
            </a:xfrm>
            <a:custGeom>
              <a:avLst/>
              <a:gdLst>
                <a:gd name="T0" fmla="*/ 36 w 37"/>
                <a:gd name="T1" fmla="*/ 0 h 133"/>
                <a:gd name="T2" fmla="*/ 12 w 37"/>
                <a:gd name="T3" fmla="*/ 12 h 133"/>
                <a:gd name="T4" fmla="*/ 12 w 37"/>
                <a:gd name="T5" fmla="*/ 36 h 133"/>
                <a:gd name="T6" fmla="*/ 12 w 37"/>
                <a:gd name="T7" fmla="*/ 60 h 133"/>
                <a:gd name="T8" fmla="*/ 12 w 37"/>
                <a:gd name="T9" fmla="*/ 84 h 133"/>
                <a:gd name="T10" fmla="*/ 0 w 37"/>
                <a:gd name="T11" fmla="*/ 108 h 133"/>
                <a:gd name="T12" fmla="*/ 0 w 37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33"/>
                <a:gd name="T23" fmla="*/ 37 w 37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33">
                  <a:moveTo>
                    <a:pt x="36" y="0"/>
                  </a:moveTo>
                  <a:lnTo>
                    <a:pt x="12" y="12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5" name="Line 58"/>
            <p:cNvSpPr>
              <a:spLocks noChangeShapeType="1"/>
            </p:cNvSpPr>
            <p:nvPr/>
          </p:nvSpPr>
          <p:spPr bwMode="auto">
            <a:xfrm>
              <a:off x="3624" y="1680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6" name="Line 59"/>
            <p:cNvSpPr>
              <a:spLocks noChangeShapeType="1"/>
            </p:cNvSpPr>
            <p:nvPr/>
          </p:nvSpPr>
          <p:spPr bwMode="auto">
            <a:xfrm>
              <a:off x="3240" y="15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7" name="Line 60"/>
            <p:cNvSpPr>
              <a:spLocks noChangeShapeType="1"/>
            </p:cNvSpPr>
            <p:nvPr/>
          </p:nvSpPr>
          <p:spPr bwMode="auto">
            <a:xfrm>
              <a:off x="2712" y="29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8" name="Line 61"/>
            <p:cNvSpPr>
              <a:spLocks noChangeShapeType="1"/>
            </p:cNvSpPr>
            <p:nvPr/>
          </p:nvSpPr>
          <p:spPr bwMode="auto">
            <a:xfrm>
              <a:off x="3576" y="27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9" name="Line 62"/>
            <p:cNvSpPr>
              <a:spLocks noChangeShapeType="1"/>
            </p:cNvSpPr>
            <p:nvPr/>
          </p:nvSpPr>
          <p:spPr bwMode="auto">
            <a:xfrm>
              <a:off x="3768" y="2592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0" name="Line 63"/>
            <p:cNvSpPr>
              <a:spLocks noChangeShapeType="1"/>
            </p:cNvSpPr>
            <p:nvPr/>
          </p:nvSpPr>
          <p:spPr bwMode="auto">
            <a:xfrm>
              <a:off x="2088" y="182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1" name="Line 64"/>
            <p:cNvSpPr>
              <a:spLocks noChangeShapeType="1"/>
            </p:cNvSpPr>
            <p:nvPr/>
          </p:nvSpPr>
          <p:spPr bwMode="auto">
            <a:xfrm>
              <a:off x="2904" y="153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2" name="Line 65"/>
            <p:cNvSpPr>
              <a:spLocks noChangeShapeType="1"/>
            </p:cNvSpPr>
            <p:nvPr/>
          </p:nvSpPr>
          <p:spPr bwMode="auto">
            <a:xfrm>
              <a:off x="2280" y="201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06" name="Rectangle 6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semi-quantitative</a:t>
            </a:r>
            <a:endParaRPr lang="fr-FR" smtClean="0"/>
          </a:p>
        </p:txBody>
      </p:sp>
      <p:sp>
        <p:nvSpPr>
          <p:cNvPr id="24580" name="Rectangle 6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dirty="0" smtClean="0">
                <a:solidFill>
                  <a:srgbClr val="FF0000"/>
                </a:solidFill>
              </a:rPr>
              <a:t>Ablation aseptique du KT</a:t>
            </a:r>
            <a:endParaRPr lang="fr-FR" sz="2600" dirty="0" smtClean="0"/>
          </a:p>
          <a:p>
            <a:pPr eaLnBrk="1" hangingPunct="1"/>
            <a:r>
              <a:rPr lang="fr-FR" sz="2600" dirty="0" smtClean="0"/>
              <a:t>Seuil: &gt; 15 UFC</a:t>
            </a:r>
          </a:p>
          <a:p>
            <a:pPr eaLnBrk="1" hangingPunct="1"/>
            <a:r>
              <a:rPr lang="fr-FR" sz="2600" dirty="0" smtClean="0"/>
              <a:t>n’explore que la portion extra </a:t>
            </a:r>
            <a:r>
              <a:rPr lang="fr-FR" sz="2600" dirty="0" err="1" smtClean="0"/>
              <a:t>luminale</a:t>
            </a:r>
            <a:r>
              <a:rPr lang="fr-FR" sz="2600" dirty="0" smtClean="0"/>
              <a:t> de cathéters </a:t>
            </a:r>
          </a:p>
          <a:p>
            <a:pPr eaLnBrk="1" hangingPunct="1"/>
            <a:r>
              <a:rPr lang="fr-FR" sz="2600" dirty="0" smtClean="0"/>
              <a:t>Se:60-100% -Sp:20-50%</a:t>
            </a:r>
          </a:p>
          <a:p>
            <a:pPr eaLnBrk="1" hangingPunct="1"/>
            <a:endParaRPr lang="fr-FR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19250" y="5516563"/>
            <a:ext cx="268922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Brun-Buisson, AIM, 1987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quantitative</a:t>
            </a:r>
            <a:endParaRPr lang="fr-FR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smtClean="0">
                <a:solidFill>
                  <a:srgbClr val="FF0000"/>
                </a:solidFill>
              </a:rPr>
              <a:t>Ablation aseptique du KT</a:t>
            </a:r>
          </a:p>
          <a:p>
            <a:pPr eaLnBrk="1" hangingPunct="1"/>
            <a:r>
              <a:rPr lang="fr-FR" sz="2600" smtClean="0"/>
              <a:t>Section de l’extrémité distale (5-6 cm)</a:t>
            </a:r>
          </a:p>
          <a:p>
            <a:pPr eaLnBrk="1" hangingPunct="1"/>
            <a:r>
              <a:rPr lang="fr-FR" sz="2600" smtClean="0"/>
              <a:t>Ajout d’1 ml eau stérile et « vortexage »</a:t>
            </a:r>
          </a:p>
          <a:p>
            <a:pPr eaLnBrk="1" hangingPunct="1"/>
            <a:r>
              <a:rPr lang="fr-FR" sz="2600" smtClean="0"/>
              <a:t>Mise en culture de 0,1 ml sur gélose</a:t>
            </a:r>
          </a:p>
          <a:p>
            <a:pPr eaLnBrk="1" hangingPunct="1"/>
            <a:r>
              <a:rPr lang="fr-FR" sz="2600" smtClean="0"/>
              <a:t>Quantification en cfu/ml, après correction de la dilution initiale (1/10)</a:t>
            </a:r>
          </a:p>
          <a:p>
            <a:pPr eaLnBrk="1" hangingPunct="1"/>
            <a:r>
              <a:rPr lang="fr-FR" sz="2600" smtClean="0"/>
              <a:t>Seuil: 1000 UFC/ml</a:t>
            </a:r>
          </a:p>
          <a:p>
            <a:pPr lvl="1" eaLnBrk="1" hangingPunct="1"/>
            <a:r>
              <a:rPr lang="fr-FR" sz="2200" smtClean="0"/>
              <a:t>Se:88%, Sp:97%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300" smtClean="0"/>
              <a:t>Hémocultures différentielles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Temps comparé de </a:t>
            </a:r>
            <a:r>
              <a:rPr lang="fr-FR" sz="2600" dirty="0" smtClean="0"/>
              <a:t>positivité </a:t>
            </a:r>
            <a:r>
              <a:rPr lang="fr-FR" sz="2600" dirty="0" smtClean="0"/>
              <a:t>des HC</a:t>
            </a:r>
          </a:p>
          <a:p>
            <a:pPr lvl="1" eaLnBrk="1" hangingPunct="1"/>
            <a:r>
              <a:rPr lang="fr-FR" sz="2200" dirty="0" smtClean="0"/>
              <a:t>2 flacons, 1 périph, 1 KT</a:t>
            </a:r>
          </a:p>
          <a:p>
            <a:pPr lvl="1" eaLnBrk="1" hangingPunct="1"/>
            <a:r>
              <a:rPr lang="fr-FR" sz="2200" dirty="0" smtClean="0"/>
              <a:t>Même remplissage, bien étiquetés, envoi rapide</a:t>
            </a:r>
            <a:endParaRPr lang="fr-FR" sz="2200" dirty="0" smtClean="0"/>
          </a:p>
          <a:p>
            <a:pPr lvl="1" eaLnBrk="1" hangingPunct="1"/>
            <a:r>
              <a:rPr lang="fr-FR" sz="2200" dirty="0" smtClean="0"/>
              <a:t>Automates </a:t>
            </a:r>
            <a:r>
              <a:rPr lang="fr-FR" sz="2200" dirty="0" smtClean="0"/>
              <a:t>d’hémocultures notent l’heure de </a:t>
            </a:r>
            <a:r>
              <a:rPr lang="fr-FR" sz="2200" dirty="0" smtClean="0"/>
              <a:t>positivité </a:t>
            </a:r>
            <a:r>
              <a:rPr lang="fr-FR" sz="2200" dirty="0" smtClean="0"/>
              <a:t>des flacons en lecture </a:t>
            </a:r>
            <a:r>
              <a:rPr lang="fr-FR" sz="2200" dirty="0" smtClean="0"/>
              <a:t>optique</a:t>
            </a:r>
            <a:endParaRPr lang="fr-FR" sz="2200" dirty="0" smtClean="0"/>
          </a:p>
          <a:p>
            <a:pPr lvl="1" eaLnBrk="1" hangingPunct="1"/>
            <a:r>
              <a:rPr lang="fr-FR" sz="2200" dirty="0" smtClean="0"/>
              <a:t>Si HC sur KT positive &gt; 2 heures avant HC périph</a:t>
            </a:r>
          </a:p>
          <a:p>
            <a:pPr lvl="2" eaLnBrk="1" hangingPunct="1"/>
            <a:r>
              <a:rPr lang="fr-FR" dirty="0" smtClean="0"/>
              <a:t>Infection sur KT</a:t>
            </a:r>
            <a:r>
              <a:rPr lang="fr-FR" b="1" dirty="0" smtClean="0"/>
              <a:t> </a:t>
            </a:r>
            <a:r>
              <a:rPr lang="fr-FR" dirty="0" smtClean="0"/>
              <a:t>(1-b)</a:t>
            </a:r>
          </a:p>
          <a:p>
            <a:pPr lvl="3" eaLnBrk="1" hangingPunct="1"/>
            <a:r>
              <a:rPr lang="fr-FR" sz="1800" dirty="0" smtClean="0"/>
              <a:t>Sensibilité = 91%</a:t>
            </a:r>
          </a:p>
          <a:p>
            <a:pPr lvl="3" eaLnBrk="1" hangingPunct="1"/>
            <a:r>
              <a:rPr lang="fr-FR" sz="1800" dirty="0" smtClean="0"/>
              <a:t>Spécificité = 94</a:t>
            </a:r>
            <a:r>
              <a:rPr lang="fr-FR" sz="1800" dirty="0" smtClean="0"/>
              <a:t>%</a:t>
            </a:r>
          </a:p>
          <a:p>
            <a:pPr lvl="1" eaLnBrk="1" hangingPunct="1"/>
            <a:r>
              <a:rPr lang="fr-FR" sz="2200" dirty="0" smtClean="0"/>
              <a:t>Délai possiblement différents pour </a:t>
            </a:r>
            <a:r>
              <a:rPr lang="fr-FR" sz="2200" i="1" dirty="0" smtClean="0"/>
              <a:t>S. aureus</a:t>
            </a:r>
            <a:r>
              <a:rPr lang="fr-FR" sz="2200" dirty="0" smtClean="0"/>
              <a:t> et levures</a:t>
            </a:r>
            <a:endParaRPr lang="fr-FR" sz="220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580112" y="4293096"/>
            <a:ext cx="1949450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solidFill>
                  <a:srgbClr val="0000CC"/>
                </a:solidFill>
                <a:latin typeface="Tahoma" pitchFamily="34" charset="0"/>
              </a:rPr>
              <a:t>Blot, Lancet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2233</Words>
  <Application>Microsoft Office PowerPoint</Application>
  <PresentationFormat>Affichage à l'écran (4:3)</PresentationFormat>
  <Paragraphs>529</Paragraphs>
  <Slides>52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Concourse</vt:lpstr>
      <vt:lpstr>Infections sur cathéter vasculaire</vt:lpstr>
      <vt:lpstr>On va parler de: </vt:lpstr>
      <vt:lpstr>Les cathéters</vt:lpstr>
      <vt:lpstr>Pathogenèse de l’infection de KT</vt:lpstr>
      <vt:lpstr>Biofilm</vt:lpstr>
      <vt:lpstr>Diagnostic (infections sur KT central)</vt:lpstr>
      <vt:lpstr>Culture semi-quantitative</vt:lpstr>
      <vt:lpstr>Culture quantitative</vt:lpstr>
      <vt:lpstr>Hémocultures différentielles</vt:lpstr>
      <vt:lpstr>HC différentielles Type de KT &amp; ATB préalable</vt:lpstr>
      <vt:lpstr>Diagnostic (infections sur KT central)</vt:lpstr>
      <vt:lpstr>Les définitions importantes</vt:lpstr>
      <vt:lpstr>Présentation PowerPoint</vt:lpstr>
      <vt:lpstr>Surveillance des ILC</vt:lpstr>
      <vt:lpstr>Bactériémies / KT</vt:lpstr>
      <vt:lpstr>2 réseaux de surveillance avec données sur cathéters</vt:lpstr>
      <vt:lpstr>SPIADI 2021: 729 établissements</vt:lpstr>
      <vt:lpstr>Réa-REZO: suivi sur 1 an</vt:lpstr>
      <vt:lpstr>Exemple de courbes de suivi</vt:lpstr>
      <vt:lpstr>Comparaison aux autres services</vt:lpstr>
      <vt:lpstr>Microbiologie des BLC Chiffres réseaux et chiffres locaux</vt:lpstr>
      <vt:lpstr>Conséquences</vt:lpstr>
      <vt:lpstr>Facteurs de risques</vt:lpstr>
      <vt:lpstr>Prévention des infections de CVC</vt:lpstr>
      <vt:lpstr>Mesures recommandées en France</vt:lpstr>
      <vt:lpstr>Entretien et manipulations</vt:lpstr>
      <vt:lpstr>Eponges/pansements à la chlorexhidine</vt:lpstr>
      <vt:lpstr>Chlorhexidine à 2%</vt:lpstr>
      <vt:lpstr>KT central: antisepsie pour les cathéters</vt:lpstr>
      <vt:lpstr>Antibiotiques et prévention des IC</vt:lpstr>
      <vt:lpstr>Objectif : &lt; 1 BLC/1000 JH (propias)</vt:lpstr>
      <vt:lpstr>Et les KT périph ?</vt:lpstr>
      <vt:lpstr>Traitement des infections de CVC</vt:lpstr>
      <vt:lpstr>Conduite à tenir en cas de suspicion d’infection sur KT</vt:lpstr>
      <vt:lpstr>Suspicion d’infection sur KT en réanimation</vt:lpstr>
      <vt:lpstr>Bilan d’extension ILC en réanimation</vt:lpstr>
      <vt:lpstr>ATB probabiliste ILC en réanimation</vt:lpstr>
      <vt:lpstr>Quel anti Gram + en probabiliste ?</vt:lpstr>
      <vt:lpstr>Durée de l’antibiothérapie</vt:lpstr>
      <vt:lpstr>Ce qu’il n’y a pas dans ces recos</vt:lpstr>
      <vt:lpstr>Cathéter et neutropénie</vt:lpstr>
      <vt:lpstr>Cathéter longue durée/CI</vt:lpstr>
      <vt:lpstr>Les situations devant faire enlever un KT</vt:lpstr>
      <vt:lpstr>Indications de traitement conservateur Verrou</vt:lpstr>
      <vt:lpstr>Peut on conserver un KT avec BLC ?</vt:lpstr>
      <vt:lpstr>Verrou antibiotique pratique</vt:lpstr>
      <vt:lpstr>Stratégie si verrou</vt:lpstr>
      <vt:lpstr>Durées si ablation KT d’emblée</vt:lpstr>
      <vt:lpstr>Que faire devant une culture de KT+ à l’ablation ?</vt:lpstr>
      <vt:lpstr>Présentation PowerPoint</vt:lpstr>
      <vt:lpstr>KT positif seul: ≥ 103ufc/ml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551</cp:revision>
  <dcterms:created xsi:type="dcterms:W3CDTF">2010-11-21T17:00:31Z</dcterms:created>
  <dcterms:modified xsi:type="dcterms:W3CDTF">2023-04-10T18:21:26Z</dcterms:modified>
</cp:coreProperties>
</file>