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409" r:id="rId2"/>
    <p:sldId id="465" r:id="rId3"/>
    <p:sldId id="488" r:id="rId4"/>
    <p:sldId id="487" r:id="rId5"/>
    <p:sldId id="497" r:id="rId6"/>
    <p:sldId id="538" r:id="rId7"/>
    <p:sldId id="498" r:id="rId8"/>
    <p:sldId id="499" r:id="rId9"/>
    <p:sldId id="513" r:id="rId10"/>
    <p:sldId id="489" r:id="rId11"/>
    <p:sldId id="515" r:id="rId12"/>
    <p:sldId id="514" r:id="rId13"/>
    <p:sldId id="502" r:id="rId14"/>
    <p:sldId id="516" r:id="rId15"/>
    <p:sldId id="517" r:id="rId16"/>
    <p:sldId id="518" r:id="rId17"/>
    <p:sldId id="527" r:id="rId18"/>
    <p:sldId id="519" r:id="rId19"/>
    <p:sldId id="528" r:id="rId20"/>
    <p:sldId id="523" r:id="rId21"/>
    <p:sldId id="525" r:id="rId22"/>
    <p:sldId id="530" r:id="rId23"/>
    <p:sldId id="526" r:id="rId24"/>
    <p:sldId id="529" r:id="rId25"/>
    <p:sldId id="531" r:id="rId26"/>
    <p:sldId id="532" r:id="rId27"/>
    <p:sldId id="533" r:id="rId28"/>
    <p:sldId id="539" r:id="rId29"/>
    <p:sldId id="542" r:id="rId30"/>
    <p:sldId id="534" r:id="rId31"/>
    <p:sldId id="535" r:id="rId32"/>
    <p:sldId id="540" r:id="rId33"/>
    <p:sldId id="494" r:id="rId34"/>
    <p:sldId id="456" r:id="rId3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99FFCC"/>
    <a:srgbClr val="FF0000"/>
    <a:srgbClr val="FF66FF"/>
    <a:srgbClr val="FF00FF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25" autoAdjust="0"/>
    <p:restoredTop sz="97597" autoAdjust="0"/>
  </p:normalViewPr>
  <p:slideViewPr>
    <p:cSldViewPr>
      <p:cViewPr varScale="1">
        <p:scale>
          <a:sx n="62" d="100"/>
          <a:sy n="62" d="100"/>
        </p:scale>
        <p:origin x="48" y="84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478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5E103A-BEB3-4D3D-A4A0-D327BDE07350}" type="datetimeFigureOut">
              <a:rPr lang="fr-FR"/>
              <a:pPr>
                <a:defRPr/>
              </a:pPr>
              <a:t>04/11/2023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F9F54A-D2E5-40E4-A74D-D47BAE87C9D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751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FE9A21-A37A-4994-91ED-88A8D44469FF}" type="datetimeFigureOut">
              <a:rPr lang="fr-FR"/>
              <a:pPr>
                <a:defRPr/>
              </a:pPr>
              <a:t>04/11/2023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AE0B2E-15B5-4F85-A7E0-37C56EF3980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316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940845A-ACF5-D845-8109-8905D4263D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77" indent="-28572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88" indent="-228578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043" indent="-228578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199" indent="-228578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283B5C-553B-4A46-AEB7-1772CEE2F258}" type="slidenum">
              <a:rPr lang="fr-FR" altLang="fr-FR" sz="1200" baseline="0"/>
              <a:pPr/>
              <a:t>2</a:t>
            </a:fld>
            <a:endParaRPr lang="fr-FR" altLang="fr-FR" sz="1200" baseline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8718809-520F-AA42-90EC-D271168835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C848CE1-4339-3240-896F-A06FE56D7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3797B-3779-49C9-BFE5-C7A685C29007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7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34383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2C34-F84C-4203-8021-FA920E9D911A}" type="datetimeFigureOut">
              <a:rPr lang="en-US"/>
              <a:pPr>
                <a:defRPr/>
              </a:pPr>
              <a:t>11/4/2023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4589-CD8C-4F3D-8911-2FD741F5E94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00C0-78AE-418F-BE23-60524FE720F2}" type="datetimeFigureOut">
              <a:rPr lang="en-US"/>
              <a:pPr>
                <a:defRPr/>
              </a:pPr>
              <a:t>11/4/2023</a:t>
            </a:fld>
            <a:endParaRPr lang="en-US" dirty="0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2E58-7B6E-4B12-B1F0-32ABA8F7FCC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BE69-F07D-4651-B176-AB6C5A76F910}" type="datetimeFigureOut">
              <a:rPr lang="en-US"/>
              <a:pPr>
                <a:defRPr/>
              </a:pPr>
              <a:t>11/4/2023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D3F6-756F-46F3-B632-E13C41FB904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C171-2F14-4277-AB90-DCAB6DA51643}" type="datetimeFigureOut">
              <a:rPr lang="en-US"/>
              <a:pPr>
                <a:defRPr/>
              </a:pPr>
              <a:t>11/4/2023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FDC5-F1CF-451F-9D3D-B3AD0440B08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8A10-EF65-48B2-85DB-73E87E514165}" type="datetimeFigureOut">
              <a:rPr lang="en-US"/>
              <a:pPr>
                <a:defRPr/>
              </a:pPr>
              <a:t>11/4/2023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466B-B20D-4EF4-BCBB-54AF878A282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394D-48E5-4FE0-97AE-2395A47ECA8F}" type="datetimeFigureOut">
              <a:rPr lang="en-US"/>
              <a:pPr>
                <a:defRPr/>
              </a:pPr>
              <a:t>11/4/2023</a:t>
            </a:fld>
            <a:endParaRPr lang="en-US" dirty="0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4278-51DD-43FB-B633-3B7966F2258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7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5342" y="0"/>
            <a:ext cx="9138657" cy="9515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491853"/>
            <a:ext cx="4038600" cy="30134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91853"/>
            <a:ext cx="4038600" cy="30134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102D-2128-4A06-95CF-19E9A23C6F4C}" type="datetimeFigureOut">
              <a:rPr lang="en-US"/>
              <a:pPr>
                <a:defRPr/>
              </a:pPr>
              <a:t>11/4/2023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5658F-2508-4F0B-9C1B-77EBF3E7A081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5342" y="0"/>
            <a:ext cx="9138657" cy="9515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01626" y="1200150"/>
            <a:ext cx="4194175" cy="337423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1" y="1200150"/>
            <a:ext cx="4194175" cy="16299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1" y="2944416"/>
            <a:ext cx="4194175" cy="162996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F288-3005-4AE7-B6AE-A1A780EB17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5342" y="0"/>
            <a:ext cx="9138657" cy="9515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30677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Titre 6"/>
          <p:cNvSpPr>
            <a:spLocks noGrp="1"/>
          </p:cNvSpPr>
          <p:nvPr>
            <p:ph type="title"/>
          </p:nvPr>
        </p:nvSpPr>
        <p:spPr>
          <a:xfrm>
            <a:off x="5342" y="0"/>
            <a:ext cx="9138657" cy="95157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7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5342" y="0"/>
            <a:ext cx="9138657" cy="9515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67544" y="1221600"/>
            <a:ext cx="8219256" cy="37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2881E0-E650-455D-A962-2350CDEDC2CD}" type="datetimeFigureOut">
              <a:rPr lang="en-US"/>
              <a:pPr>
                <a:defRPr/>
              </a:pPr>
              <a:t>11/4/2023</a:t>
            </a:fld>
            <a:endParaRPr lang="en-US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F6DDAC-ED0A-45A8-A734-6F3A407DDE4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9" r:id="rId8"/>
    <p:sldLayoutId id="2147483670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b="1" kern="1200">
          <a:solidFill>
            <a:srgbClr val="0000FF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6986" y="1706301"/>
            <a:ext cx="7488832" cy="147616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109537" indent="0">
              <a:buNone/>
            </a:pPr>
            <a:r>
              <a:rPr lang="fr-FR" sz="4000" dirty="0"/>
              <a:t>Place du réfèrent dans la gestion du traitement antibiotique</a:t>
            </a:r>
            <a:endParaRPr lang="fr-FR" sz="3600" dirty="0"/>
          </a:p>
        </p:txBody>
      </p:sp>
      <p:grpSp>
        <p:nvGrpSpPr>
          <p:cNvPr id="5" name="Groupe 4"/>
          <p:cNvGrpSpPr/>
          <p:nvPr/>
        </p:nvGrpSpPr>
        <p:grpSpPr>
          <a:xfrm>
            <a:off x="6300192" y="4163987"/>
            <a:ext cx="2505088" cy="640011"/>
            <a:chOff x="114673" y="6291262"/>
            <a:chExt cx="2441103" cy="632182"/>
          </a:xfrm>
        </p:grpSpPr>
        <p:pic>
          <p:nvPicPr>
            <p:cNvPr id="7" name="Picture 2" descr="GI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55576" y="6389965"/>
              <a:ext cx="1800200" cy="5334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2060"/>
                  </a:solidFill>
                </a:rPr>
                <a:t>www.gilar.org 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23850" y="3795886"/>
            <a:ext cx="482421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Dr Serge Alfandari</a:t>
            </a:r>
          </a:p>
          <a:p>
            <a:r>
              <a:rPr lang="fr-FR" sz="1800" dirty="0">
                <a:solidFill>
                  <a:schemeClr val="tx1"/>
                </a:solidFill>
                <a:latin typeface="Arial" charset="0"/>
                <a:cs typeface="Arial" charset="0"/>
              </a:rPr>
              <a:t>Infectiologue</a:t>
            </a:r>
          </a:p>
          <a:p>
            <a:r>
              <a:rPr lang="fr-FR" sz="1800" dirty="0">
                <a:solidFill>
                  <a:schemeClr val="tx1"/>
                </a:solidFill>
                <a:latin typeface="Arial" charset="0"/>
                <a:cs typeface="Arial" charset="0"/>
              </a:rPr>
              <a:t>CH Tourcoing/CHU Lille</a:t>
            </a:r>
          </a:p>
          <a:p>
            <a:r>
              <a:rPr lang="fr-FR" sz="1800" dirty="0">
                <a:solidFill>
                  <a:schemeClr val="tx1"/>
                </a:solidFill>
                <a:latin typeface="Arial" charset="0"/>
                <a:cs typeface="Arial" charset="0"/>
              </a:rPr>
              <a:t>Secrétaire général adjoint de la SPILF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" y="0"/>
            <a:ext cx="9124033" cy="141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904" y="3295602"/>
            <a:ext cx="30194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66673"/>
      </p:ext>
    </p:extLst>
  </p:cSld>
  <p:clrMapOvr>
    <a:masterClrMapping/>
  </p:clrMapOvr>
  <p:transition advTm="4220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Missions cliniques: notre quotidien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/>
              <a:t>Je mets quoi pour une CRP à 100 ?</a:t>
            </a:r>
          </a:p>
          <a:p>
            <a:pPr lvl="1"/>
            <a:r>
              <a:rPr lang="fr-FR" dirty="0"/>
              <a:t>Il a des </a:t>
            </a:r>
            <a:r>
              <a:rPr lang="fr-FR" dirty="0" err="1"/>
              <a:t>hémocs</a:t>
            </a:r>
            <a:r>
              <a:rPr lang="fr-FR" dirty="0"/>
              <a:t> à </a:t>
            </a:r>
            <a:r>
              <a:rPr lang="fr-FR" dirty="0" err="1"/>
              <a:t>staph</a:t>
            </a:r>
            <a:r>
              <a:rPr lang="fr-FR" dirty="0"/>
              <a:t> doré, Il fait encore de la fièvre pourtant il est sous </a:t>
            </a:r>
            <a:r>
              <a:rPr lang="fr-FR" dirty="0" err="1"/>
              <a:t>pyostacine</a:t>
            </a:r>
            <a:endParaRPr lang="fr-FR" dirty="0"/>
          </a:p>
          <a:p>
            <a:pPr lvl="1"/>
            <a:r>
              <a:rPr lang="fr-FR" dirty="0"/>
              <a:t>Il est sous </a:t>
            </a:r>
            <a:r>
              <a:rPr lang="fr-FR" dirty="0" err="1"/>
              <a:t>tienam</a:t>
            </a:r>
            <a:r>
              <a:rPr lang="fr-FR" dirty="0"/>
              <a:t>/</a:t>
            </a:r>
            <a:r>
              <a:rPr lang="fr-FR" dirty="0" err="1"/>
              <a:t>ciflox</a:t>
            </a:r>
            <a:r>
              <a:rPr lang="fr-FR" dirty="0"/>
              <a:t>/</a:t>
            </a:r>
            <a:r>
              <a:rPr lang="fr-FR" dirty="0" err="1"/>
              <a:t>vanco</a:t>
            </a:r>
            <a:r>
              <a:rPr lang="fr-FR" dirty="0"/>
              <a:t>/</a:t>
            </a:r>
            <a:r>
              <a:rPr lang="fr-FR" dirty="0" err="1"/>
              <a:t>cancidas</a:t>
            </a:r>
            <a:r>
              <a:rPr lang="fr-FR" dirty="0"/>
              <a:t> et il chauffe toujours</a:t>
            </a:r>
          </a:p>
          <a:p>
            <a:pPr lvl="1"/>
            <a:r>
              <a:rPr lang="fr-FR" dirty="0"/>
              <a:t>On arrivait plus à le piquer alors on a passé la </a:t>
            </a:r>
            <a:r>
              <a:rPr lang="fr-FR" dirty="0" err="1"/>
              <a:t>vanco</a:t>
            </a:r>
            <a:r>
              <a:rPr lang="fr-FR" dirty="0"/>
              <a:t> per os</a:t>
            </a:r>
          </a:p>
          <a:p>
            <a:pPr lvl="1"/>
            <a:r>
              <a:rPr lang="fr-FR" dirty="0"/>
              <a:t>On m’a dit de mettre 9g de céfazoline, mais j’ai regardé le </a:t>
            </a:r>
            <a:r>
              <a:rPr lang="fr-FR" dirty="0" err="1"/>
              <a:t>vidal</a:t>
            </a:r>
            <a:r>
              <a:rPr lang="fr-FR" dirty="0"/>
              <a:t> et j’ai baissé à 2g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28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Sur demande des prescripteurs</a:t>
            </a:r>
          </a:p>
          <a:p>
            <a:pPr lvl="1"/>
            <a:r>
              <a:rPr lang="fr-FR" dirty="0"/>
              <a:t>Définir la période: heures ouvrables, 5j/7 ou H24 ?</a:t>
            </a:r>
          </a:p>
          <a:p>
            <a:r>
              <a:rPr lang="fr-FR" dirty="0"/>
              <a:t>Sur alerte du laboratoire</a:t>
            </a:r>
          </a:p>
          <a:p>
            <a:pPr lvl="1"/>
            <a:r>
              <a:rPr lang="fr-FR" dirty="0"/>
              <a:t>Prélèvement positif: hémoculture, LCS</a:t>
            </a:r>
          </a:p>
          <a:p>
            <a:pPr lvl="1"/>
            <a:r>
              <a:rPr lang="fr-FR" dirty="0"/>
              <a:t>Découverte d’une souche résistante dans un prélèvement diagnostic</a:t>
            </a:r>
          </a:p>
          <a:p>
            <a:r>
              <a:rPr lang="fr-FR" dirty="0"/>
              <a:t>Sur alerte de la pharmacie</a:t>
            </a:r>
          </a:p>
          <a:p>
            <a:pPr lvl="1"/>
            <a:r>
              <a:rPr lang="fr-FR" dirty="0"/>
              <a:t>Prescription d’un antibiotique surveillé</a:t>
            </a:r>
          </a:p>
          <a:p>
            <a:r>
              <a:rPr lang="fr-FR" dirty="0"/>
              <a:t>Si vous avez le temps et les moyens informatiques</a:t>
            </a:r>
          </a:p>
          <a:p>
            <a:pPr lvl="1"/>
            <a:r>
              <a:rPr lang="fr-FR" dirty="0"/>
              <a:t>Avis non sollicités sur surveillance via dossier patient informatisé</a:t>
            </a:r>
          </a:p>
          <a:p>
            <a:pPr lvl="2"/>
            <a:r>
              <a:rPr lang="fr-FR" dirty="0"/>
              <a:t>Antibiotiques surveillés</a:t>
            </a:r>
          </a:p>
          <a:p>
            <a:pPr lvl="2"/>
            <a:r>
              <a:rPr lang="fr-FR" dirty="0"/>
              <a:t>Durée de prescription</a:t>
            </a:r>
          </a:p>
          <a:p>
            <a:r>
              <a:rPr lang="fr-FR" dirty="0"/>
              <a:t>Visites systématiques dans certains services: réa, hémato</a:t>
            </a:r>
          </a:p>
          <a:p>
            <a:pPr lvl="1"/>
            <a:r>
              <a:rPr lang="fr-FR" dirty="0"/>
              <a:t>Au moins 1/</a:t>
            </a:r>
            <a:r>
              <a:rPr lang="fr-FR" dirty="0" err="1"/>
              <a:t>sem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Missions cliniques: conseil individuel</a:t>
            </a:r>
          </a:p>
        </p:txBody>
      </p:sp>
    </p:spTree>
    <p:extLst>
      <p:ext uri="{BB962C8B-B14F-4D97-AF65-F5344CB8AC3E}">
        <p14:creationId xmlns:p14="http://schemas.microsoft.com/office/powerpoint/2010/main" val="96982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Organiser le parcours des patients présentant des infections complexes et/ou graves et si besoin, mise en place, de réunions de concertation pluridisciplinaires: </a:t>
            </a:r>
          </a:p>
          <a:p>
            <a:pPr lvl="1"/>
            <a:r>
              <a:rPr lang="fr-FR" dirty="0"/>
              <a:t>infections ostéo-articulaires dont pied diabétique</a:t>
            </a:r>
          </a:p>
          <a:p>
            <a:pPr lvl="1"/>
            <a:r>
              <a:rPr lang="fr-FR" dirty="0"/>
              <a:t>infections neurologiques</a:t>
            </a:r>
          </a:p>
          <a:p>
            <a:pPr lvl="1"/>
            <a:r>
              <a:rPr lang="fr-FR" dirty="0"/>
              <a:t>infections de l’immunodéprimé</a:t>
            </a:r>
          </a:p>
          <a:p>
            <a:pPr lvl="1"/>
            <a:r>
              <a:rPr lang="fr-FR" dirty="0"/>
              <a:t>infections dues à un pathogène émergent</a:t>
            </a:r>
          </a:p>
          <a:p>
            <a:pPr lvl="1"/>
            <a:r>
              <a:rPr lang="fr-FR" dirty="0"/>
              <a:t>endocardites infectieuses</a:t>
            </a:r>
          </a:p>
          <a:p>
            <a:pPr lvl="1"/>
            <a:r>
              <a:rPr lang="fr-FR" dirty="0"/>
              <a:t>infections associées aux soins graves ou complexes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Missions cliniques: cas complexes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846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Equipe de prévention de l’infection</a:t>
            </a:r>
          </a:p>
          <a:p>
            <a:r>
              <a:rPr lang="fr-FR" dirty="0"/>
              <a:t>Microbiologistes</a:t>
            </a:r>
          </a:p>
          <a:p>
            <a:r>
              <a:rPr lang="fr-FR" dirty="0"/>
              <a:t>Pharmaciens</a:t>
            </a:r>
          </a:p>
          <a:p>
            <a:r>
              <a:rPr lang="fr-FR" dirty="0"/>
              <a:t>Cliniciens les plus concernés par les anti-infectieux</a:t>
            </a:r>
          </a:p>
          <a:p>
            <a:pPr lvl="1"/>
            <a:r>
              <a:rPr lang="fr-FR" dirty="0"/>
              <a:t>Réanimateurs</a:t>
            </a:r>
          </a:p>
          <a:p>
            <a:pPr lvl="1"/>
            <a:r>
              <a:rPr lang="fr-FR" dirty="0"/>
              <a:t>Pneumologues</a:t>
            </a:r>
          </a:p>
          <a:p>
            <a:pPr lvl="1"/>
            <a:r>
              <a:rPr lang="fr-FR" dirty="0"/>
              <a:t>Urgentistes</a:t>
            </a:r>
          </a:p>
          <a:p>
            <a:pPr lvl="1"/>
            <a:r>
              <a:rPr lang="fr-FR" dirty="0" err="1"/>
              <a:t>etc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Importance de la collaboration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416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Niveau macro</a:t>
            </a:r>
          </a:p>
          <a:p>
            <a:pPr lvl="1"/>
            <a:r>
              <a:rPr lang="fr-FR" dirty="0"/>
              <a:t>Consommation / résistance</a:t>
            </a:r>
          </a:p>
          <a:p>
            <a:pPr lvl="2"/>
            <a:r>
              <a:rPr lang="fr-FR" dirty="0"/>
              <a:t>Facile à faire mais très peu informatif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Niveau patient</a:t>
            </a:r>
          </a:p>
          <a:p>
            <a:pPr lvl="1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Indispensable pour améliorer les pratiques</a:t>
            </a:r>
          </a:p>
          <a:p>
            <a:pPr lvl="1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Chronophage</a:t>
            </a:r>
          </a:p>
          <a:p>
            <a:pPr lvl="1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Plutôt un travail de clinicien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Quel suivi/évaluations faire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67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Evolution de consommation en MCO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1570"/>
            <a:ext cx="3802336" cy="18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" y="2871854"/>
            <a:ext cx="4062016" cy="208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40" y="929190"/>
            <a:ext cx="3958968" cy="193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41" y="2899284"/>
            <a:ext cx="4443291" cy="22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306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résistances hémocultures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5" y="3063415"/>
            <a:ext cx="4151436" cy="183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60" y="2961531"/>
            <a:ext cx="4100521" cy="193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74" y="1050854"/>
            <a:ext cx="4033515" cy="192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409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L’arrivée des carbapénémases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32448"/>
            <a:ext cx="5486400" cy="271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908"/>
            <a:ext cx="5061536" cy="227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473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Demande peu de temps</a:t>
            </a:r>
          </a:p>
          <a:p>
            <a:r>
              <a:rPr lang="fr-FR" dirty="0"/>
              <a:t>Apporte peu d’informations</a:t>
            </a:r>
          </a:p>
          <a:p>
            <a:r>
              <a:rPr lang="fr-FR" dirty="0"/>
              <a:t>Tenir compte du contexte pour l’interprétation:</a:t>
            </a:r>
          </a:p>
          <a:p>
            <a:pPr lvl="1"/>
            <a:r>
              <a:rPr lang="fr-FR" dirty="0"/>
              <a:t>Ex, mon hôpital est dans le top 4 consommateur des CHG</a:t>
            </a:r>
          </a:p>
          <a:p>
            <a:pPr lvl="1"/>
            <a:r>
              <a:rPr lang="fr-FR" dirty="0"/>
              <a:t>L’essentiel de la conso est dans 4 secteurs:</a:t>
            </a:r>
          </a:p>
          <a:p>
            <a:pPr lvl="2"/>
            <a:r>
              <a:rPr lang="fr-FR" dirty="0"/>
              <a:t>Mal </a:t>
            </a:r>
            <a:r>
              <a:rPr lang="fr-FR" dirty="0" err="1"/>
              <a:t>Inf</a:t>
            </a:r>
            <a:r>
              <a:rPr lang="fr-FR" dirty="0"/>
              <a:t>, Réa, Traumato, SSR</a:t>
            </a:r>
          </a:p>
          <a:p>
            <a:pPr lvl="1"/>
            <a:r>
              <a:rPr lang="fr-FR" dirty="0"/>
              <a:t>Mais</a:t>
            </a:r>
          </a:p>
          <a:p>
            <a:pPr lvl="2"/>
            <a:r>
              <a:rPr lang="fr-FR" dirty="0"/>
              <a:t>15% des lits de MCO sont de la maladie infectieuse</a:t>
            </a:r>
          </a:p>
          <a:p>
            <a:pPr lvl="2"/>
            <a:r>
              <a:rPr lang="fr-FR" dirty="0"/>
              <a:t>Centre de référence régional pour infections osseuses et vasculaires</a:t>
            </a:r>
          </a:p>
          <a:p>
            <a:pPr lvl="3"/>
            <a:r>
              <a:rPr lang="fr-FR" dirty="0"/>
              <a:t>Xème main: traitements longs et compliqués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Surveillance macro</a:t>
            </a:r>
          </a:p>
        </p:txBody>
      </p:sp>
    </p:spTree>
    <p:extLst>
      <p:ext uri="{BB962C8B-B14F-4D97-AF65-F5344CB8AC3E}">
        <p14:creationId xmlns:p14="http://schemas.microsoft.com/office/powerpoint/2010/main" val="3398891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Niveau macro</a:t>
            </a:r>
          </a:p>
          <a:p>
            <a:pPr lvl="1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Consommation / résistance</a:t>
            </a:r>
          </a:p>
          <a:p>
            <a:pPr lvl="2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Facile à faire mais très peu informatif</a:t>
            </a:r>
          </a:p>
          <a:p>
            <a:r>
              <a:rPr lang="fr-FR" dirty="0"/>
              <a:t>Niveau patient</a:t>
            </a:r>
          </a:p>
          <a:p>
            <a:pPr lvl="1"/>
            <a:r>
              <a:rPr lang="fr-FR" dirty="0"/>
              <a:t>Indispensable pour améliorer les pratiques</a:t>
            </a:r>
          </a:p>
          <a:p>
            <a:pPr lvl="1"/>
            <a:r>
              <a:rPr lang="fr-FR" dirty="0"/>
              <a:t>Détaillée ou ciblée</a:t>
            </a:r>
          </a:p>
          <a:p>
            <a:pPr lvl="1"/>
            <a:r>
              <a:rPr lang="fr-FR" dirty="0"/>
              <a:t>Plus ou moins chronophage</a:t>
            </a:r>
          </a:p>
          <a:p>
            <a:pPr lvl="1"/>
            <a:r>
              <a:rPr lang="fr-FR" dirty="0"/>
              <a:t>Plutôt un travail de clinicien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Quel suivi/évaluations faire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291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ja-JP" sz="2400" b="0" dirty="0"/>
              <a:t>Membre du bureau de la SPILF</a:t>
            </a:r>
          </a:p>
          <a:p>
            <a:r>
              <a:rPr lang="fr-FR" altLang="ja-JP" sz="2400" b="0" dirty="0" err="1"/>
              <a:t>Gilead</a:t>
            </a:r>
            <a:r>
              <a:rPr lang="fr-FR" altLang="ja-JP" sz="2400" b="0" dirty="0"/>
              <a:t> 2019: 1 </a:t>
            </a:r>
            <a:r>
              <a:rPr lang="fr-FR" altLang="fr-FR" sz="2400" b="0" dirty="0"/>
              <a:t>intervention rémunérée</a:t>
            </a:r>
            <a:endParaRPr lang="fr-FR" altLang="ja-JP" sz="2400" b="0" dirty="0"/>
          </a:p>
          <a:p>
            <a:r>
              <a:rPr lang="fr-FR" altLang="ja-JP" sz="2400" b="0" dirty="0"/>
              <a:t>MSD 2019:</a:t>
            </a:r>
            <a:r>
              <a:rPr lang="fr-FR" altLang="fr-FR" sz="2400" b="0" dirty="0"/>
              <a:t> invitation  à 1 c</a:t>
            </a:r>
            <a:r>
              <a:rPr lang="fr-FR" altLang="ja-JP" sz="2400" b="0" dirty="0"/>
              <a:t>ongrès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Liens d’</a:t>
            </a:r>
            <a:r>
              <a:rPr lang="fr-FR" altLang="ja-JP" dirty="0"/>
              <a:t>intérêt des 5 dernières années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772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Vérification systématique via l’informatique</a:t>
            </a:r>
          </a:p>
          <a:p>
            <a:pPr lvl="1"/>
            <a:r>
              <a:rPr lang="fr-FR" dirty="0"/>
              <a:t>~40 molécules</a:t>
            </a:r>
          </a:p>
          <a:p>
            <a:pPr lvl="2"/>
            <a:r>
              <a:rPr lang="fr-FR" dirty="0"/>
              <a:t>Indication</a:t>
            </a:r>
          </a:p>
          <a:p>
            <a:pPr lvl="2"/>
            <a:r>
              <a:rPr lang="fr-FR" dirty="0"/>
              <a:t>Posologie</a:t>
            </a:r>
          </a:p>
          <a:p>
            <a:pPr lvl="2"/>
            <a:r>
              <a:rPr lang="fr-FR" dirty="0"/>
              <a:t>Durée</a:t>
            </a:r>
          </a:p>
          <a:p>
            <a:pPr lvl="2"/>
            <a:r>
              <a:rPr lang="fr-FR" dirty="0"/>
              <a:t>Justification</a:t>
            </a:r>
          </a:p>
          <a:p>
            <a:r>
              <a:rPr lang="fr-FR" dirty="0"/>
              <a:t>Messages discutés avec prescripteurs</a:t>
            </a:r>
          </a:p>
          <a:p>
            <a:pPr lvl="1"/>
            <a:r>
              <a:rPr lang="fr-FR" dirty="0"/>
              <a:t>Adapter ATB</a:t>
            </a:r>
          </a:p>
          <a:p>
            <a:pPr lvl="1"/>
            <a:r>
              <a:rPr lang="fr-FR" dirty="0"/>
              <a:t>Passage bi =&gt; monothérapie</a:t>
            </a:r>
          </a:p>
          <a:p>
            <a:pPr lvl="1"/>
            <a:r>
              <a:rPr lang="fr-FR" dirty="0"/>
              <a:t>Noter d’emblée la date d’arrêt prévisible TT</a:t>
            </a:r>
          </a:p>
          <a:p>
            <a:pPr lvl="2"/>
            <a:r>
              <a:rPr lang="fr-FR" dirty="0"/>
              <a:t>Privilégier les durées courtes si </a:t>
            </a:r>
            <a:r>
              <a:rPr lang="fr-FR" dirty="0" err="1"/>
              <a:t>recos</a:t>
            </a:r>
            <a:r>
              <a:rPr lang="fr-FR" dirty="0"/>
              <a:t> avec fourchettes de durée</a:t>
            </a:r>
          </a:p>
          <a:p>
            <a:pPr lvl="1"/>
            <a:r>
              <a:rPr lang="fr-FR" dirty="0"/>
              <a:t>Discuter désescalade</a:t>
            </a:r>
          </a:p>
          <a:p>
            <a:pPr lvl="1"/>
            <a:r>
              <a:rPr lang="fr-FR" dirty="0"/>
              <a:t>Faire noter réévaluation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Evaluation en continu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135418"/>
              </p:ext>
            </p:extLst>
          </p:nvPr>
        </p:nvGraphicFramePr>
        <p:xfrm>
          <a:off x="5923030" y="1761660"/>
          <a:ext cx="2969451" cy="1520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5" dirty="0" err="1">
                          <a:effectLst/>
                          <a:latin typeface="Calibri" panose="020F0502020204030204" pitchFamily="34" charset="0"/>
                        </a:rPr>
                        <a:t>Cé</a:t>
                      </a:r>
                      <a:r>
                        <a:rPr lang="en-US" sz="900" spc="10" dirty="0" err="1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900" spc="-5" dirty="0" err="1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spc="10" dirty="0" err="1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5"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900" spc="-5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900" spc="5" dirty="0">
                          <a:effectLst/>
                          <a:latin typeface="Calibri" panose="020F0502020204030204" pitchFamily="34" charset="0"/>
                        </a:rPr>
                        <a:t>zth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900" spc="-5" dirty="0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900" spc="5" dirty="0">
                          <a:effectLst/>
                          <a:latin typeface="Calibri" panose="020F0502020204030204" pitchFamily="34" charset="0"/>
                        </a:rPr>
                        <a:t>ona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Calibri" panose="020F0502020204030204" pitchFamily="34" charset="0"/>
                        </a:rPr>
                        <a:t>Cef</a:t>
                      </a:r>
                      <a:r>
                        <a:rPr lang="en-US" sz="900" spc="5" dirty="0">
                          <a:effectLst/>
                          <a:latin typeface="Calibri" panose="020F0502020204030204" pitchFamily="34" charset="0"/>
                        </a:rPr>
                        <a:t>taz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spc="5" dirty="0"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900" spc="10" dirty="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spc="-5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900" spc="-5" dirty="0" err="1">
                          <a:effectLst/>
                          <a:latin typeface="Calibri" panose="020F0502020204030204" pitchFamily="34" charset="0"/>
                        </a:rPr>
                        <a:t>év</a:t>
                      </a:r>
                      <a:r>
                        <a:rPr lang="en-US" sz="900" spc="15" dirty="0" err="1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900" spc="-5" dirty="0" err="1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apto</a:t>
                      </a:r>
                      <a:r>
                        <a:rPr lang="en-US" sz="900" spc="-5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5">
                          <a:effectLst/>
                          <a:latin typeface="Calibri" panose="020F0502020204030204" pitchFamily="34" charset="0"/>
                        </a:rPr>
                        <a:t>Céf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ota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900" spc="1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spc="-5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900" spc="-5" dirty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900" spc="5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900" spc="5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900" spc="5" dirty="0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Li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 spc="-5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zo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li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5">
                          <a:effectLst/>
                          <a:latin typeface="Calibri" panose="020F0502020204030204" pitchFamily="34" charset="0"/>
                        </a:rPr>
                        <a:t>Cef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ri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900" spc="1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900" spc="5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xi</a:t>
                      </a:r>
                      <a:r>
                        <a:rPr lang="en-US" sz="900" spc="-5" dirty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900" spc="5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900" spc="5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900" spc="15" dirty="0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Pi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900" spc="-5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taz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5">
                          <a:effectLst/>
                          <a:latin typeface="Calibri" panose="020F0502020204030204" pitchFamily="34" charset="0"/>
                        </a:rPr>
                        <a:t>Cef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ta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li</a:t>
                      </a:r>
                      <a:r>
                        <a:rPr lang="en-US" sz="900" spc="1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Ca</a:t>
                      </a:r>
                      <a:r>
                        <a:rPr lang="en-US" sz="900" spc="5" dirty="0">
                          <a:effectLst/>
                          <a:latin typeface="Calibri" panose="020F0502020204030204" pitchFamily="34" charset="0"/>
                        </a:rPr>
                        <a:t>rb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900" spc="5" dirty="0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900" spc="5" dirty="0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è</a:t>
                      </a:r>
                      <a:r>
                        <a:rPr lang="en-US" sz="900" spc="5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5" dirty="0" err="1">
                          <a:effectLst/>
                          <a:latin typeface="Calibri" panose="020F0502020204030204" pitchFamily="34" charset="0"/>
                        </a:rPr>
                        <a:t>Te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ic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op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an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955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5">
                          <a:effectLst/>
                          <a:latin typeface="Calibri" panose="020F0502020204030204" pitchFamily="34" charset="0"/>
                        </a:rPr>
                        <a:t>Cef</a:t>
                      </a:r>
                      <a:r>
                        <a:rPr lang="en-US" sz="900" spc="1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xi</a:t>
                      </a:r>
                      <a:r>
                        <a:rPr lang="en-US" sz="900" spc="1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tap</a:t>
                      </a:r>
                      <a:r>
                        <a:rPr lang="en-US" sz="900" spc="-5" dirty="0" err="1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 spc="-5" dirty="0" err="1">
                          <a:effectLst/>
                          <a:latin typeface="Calibri" panose="020F0502020204030204" pitchFamily="34" charset="0"/>
                        </a:rPr>
                        <a:t>èm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5" dirty="0" err="1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r>
                        <a:rPr lang="en-US" sz="900" spc="10" dirty="0" err="1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cli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900" spc="-5" dirty="0" err="1">
                          <a:effectLst/>
                          <a:latin typeface="Calibri" panose="020F0502020204030204" pitchFamily="34" charset="0"/>
                        </a:rPr>
                        <a:t>Ceftobiprole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spc="-5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900" spc="-5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900" spc="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 spc="10">
                          <a:effectLst/>
                          <a:latin typeface="Calibri" panose="020F0502020204030204" pitchFamily="34" charset="0"/>
                        </a:rPr>
                        <a:t>è</a:t>
                      </a:r>
                      <a:r>
                        <a:rPr lang="en-US" sz="900" spc="-5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an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900" spc="-5" dirty="0" err="1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900" spc="10" dirty="0" err="1"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900" spc="-5" dirty="0" err="1">
                          <a:effectLst/>
                          <a:latin typeface="Calibri" panose="020F0502020204030204" pitchFamily="34" charset="0"/>
                        </a:rPr>
                        <a:t>Cefto</a:t>
                      </a:r>
                      <a:r>
                        <a:rPr lang="en-US" sz="900" spc="-5" dirty="0"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900" spc="-5" dirty="0" err="1">
                          <a:effectLst/>
                          <a:latin typeface="Calibri" panose="020F0502020204030204" pitchFamily="34" charset="0"/>
                        </a:rPr>
                        <a:t>tazo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900" spc="-5" dirty="0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900" spc="5" dirty="0">
                          <a:effectLst/>
                          <a:latin typeface="Calibri" panose="020F0502020204030204" pitchFamily="34" charset="0"/>
                        </a:rPr>
                        <a:t>op</a:t>
                      </a:r>
                      <a:r>
                        <a:rPr lang="en-US" sz="900" spc="-5" dirty="0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900" spc="5" dirty="0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 spc="10" dirty="0">
                          <a:effectLst/>
                          <a:latin typeface="Calibri" panose="020F0502020204030204" pitchFamily="34" charset="0"/>
                        </a:rPr>
                        <a:t>è</a:t>
                      </a:r>
                      <a:r>
                        <a:rPr lang="en-US" sz="900" spc="-5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spc="-5" dirty="0" err="1"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li</a:t>
                      </a:r>
                      <a:r>
                        <a:rPr lang="en-US" sz="900" spc="-5" dirty="0" err="1"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US" sz="900" spc="5" dirty="0" err="1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spc="15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Tedizolide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Céfidérocol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Témocilline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Cefta</a:t>
                      </a: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9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avi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Dalbavancine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Amikacine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Mero/</a:t>
                      </a:r>
                      <a:r>
                        <a:rPr lang="fr-FR" sz="9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vabor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+6</a:t>
                      </a:r>
                      <a:r>
                        <a:rPr lang="fr-FR" sz="900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antifongiques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Gentamicine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098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05576"/>
            <a:ext cx="67818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Indicateurs de bon usage: le +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347030"/>
              </p:ext>
            </p:extLst>
          </p:nvPr>
        </p:nvGraphicFramePr>
        <p:xfrm>
          <a:off x="179513" y="2327969"/>
          <a:ext cx="8784975" cy="2332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6793">
                  <a:extLst>
                    <a:ext uri="{9D8B030D-6E8A-4147-A177-3AD203B41FA5}">
                      <a16:colId xmlns:a16="http://schemas.microsoft.com/office/drawing/2014/main" val="4211736017"/>
                    </a:ext>
                  </a:extLst>
                </a:gridCol>
                <a:gridCol w="574227">
                  <a:extLst>
                    <a:ext uri="{9D8B030D-6E8A-4147-A177-3AD203B41FA5}">
                      <a16:colId xmlns:a16="http://schemas.microsoft.com/office/drawing/2014/main" val="2594686779"/>
                    </a:ext>
                  </a:extLst>
                </a:gridCol>
                <a:gridCol w="574227">
                  <a:extLst>
                    <a:ext uri="{9D8B030D-6E8A-4147-A177-3AD203B41FA5}">
                      <a16:colId xmlns:a16="http://schemas.microsoft.com/office/drawing/2014/main" val="1307636985"/>
                    </a:ext>
                  </a:extLst>
                </a:gridCol>
                <a:gridCol w="574227">
                  <a:extLst>
                    <a:ext uri="{9D8B030D-6E8A-4147-A177-3AD203B41FA5}">
                      <a16:colId xmlns:a16="http://schemas.microsoft.com/office/drawing/2014/main" val="85361229"/>
                    </a:ext>
                  </a:extLst>
                </a:gridCol>
                <a:gridCol w="574227">
                  <a:extLst>
                    <a:ext uri="{9D8B030D-6E8A-4147-A177-3AD203B41FA5}">
                      <a16:colId xmlns:a16="http://schemas.microsoft.com/office/drawing/2014/main" val="3193694351"/>
                    </a:ext>
                  </a:extLst>
                </a:gridCol>
                <a:gridCol w="574227">
                  <a:extLst>
                    <a:ext uri="{9D8B030D-6E8A-4147-A177-3AD203B41FA5}">
                      <a16:colId xmlns:a16="http://schemas.microsoft.com/office/drawing/2014/main" val="510271333"/>
                    </a:ext>
                  </a:extLst>
                </a:gridCol>
                <a:gridCol w="574227">
                  <a:extLst>
                    <a:ext uri="{9D8B030D-6E8A-4147-A177-3AD203B41FA5}">
                      <a16:colId xmlns:a16="http://schemas.microsoft.com/office/drawing/2014/main" val="1397965786"/>
                    </a:ext>
                  </a:extLst>
                </a:gridCol>
                <a:gridCol w="518205">
                  <a:extLst>
                    <a:ext uri="{9D8B030D-6E8A-4147-A177-3AD203B41FA5}">
                      <a16:colId xmlns:a16="http://schemas.microsoft.com/office/drawing/2014/main" val="3156678105"/>
                    </a:ext>
                  </a:extLst>
                </a:gridCol>
                <a:gridCol w="518205">
                  <a:extLst>
                    <a:ext uri="{9D8B030D-6E8A-4147-A177-3AD203B41FA5}">
                      <a16:colId xmlns:a16="http://schemas.microsoft.com/office/drawing/2014/main" val="1052738563"/>
                    </a:ext>
                  </a:extLst>
                </a:gridCol>
                <a:gridCol w="518205">
                  <a:extLst>
                    <a:ext uri="{9D8B030D-6E8A-4147-A177-3AD203B41FA5}">
                      <a16:colId xmlns:a16="http://schemas.microsoft.com/office/drawing/2014/main" val="3416947960"/>
                    </a:ext>
                  </a:extLst>
                </a:gridCol>
                <a:gridCol w="518205">
                  <a:extLst>
                    <a:ext uri="{9D8B030D-6E8A-4147-A177-3AD203B41FA5}">
                      <a16:colId xmlns:a16="http://schemas.microsoft.com/office/drawing/2014/main" val="3946284709"/>
                    </a:ext>
                  </a:extLst>
                </a:gridCol>
              </a:tblGrid>
              <a:tr h="37290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Réévaluation à J3</a:t>
                      </a:r>
                      <a:endParaRPr lang="fr-FR" sz="12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fev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avr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jui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aout/sep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 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73312908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Lignes de traitement différentes</a:t>
                      </a:r>
                      <a:endParaRPr lang="fr-F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314</a:t>
                      </a:r>
                      <a:endParaRPr lang="fr-F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</a:t>
                      </a:r>
                      <a:endParaRPr lang="fr-F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213</a:t>
                      </a:r>
                      <a:endParaRPr lang="fr-F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251</a:t>
                      </a:r>
                      <a:endParaRPr lang="fr-F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endParaRPr lang="fr-F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218</a:t>
                      </a:r>
                      <a:endParaRPr lang="fr-F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fr-F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endParaRPr lang="fr-F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242</a:t>
                      </a:r>
                      <a:endParaRPr lang="fr-F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236</a:t>
                      </a:r>
                      <a:endParaRPr lang="fr-F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2257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Réévaluation faite et ATB poursuivi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66817699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Désescalade sur ATBG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4007889114"/>
                  </a:ext>
                </a:extLst>
              </a:tr>
              <a:tr h="150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évaluable (ICD, IOA, BK, EI, IPV, Lyme etc…)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10896782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Aucune</a:t>
                      </a:r>
                      <a:endParaRPr lang="fr-FR" sz="12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fr-FR" sz="12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12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fr-FR" sz="12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fr-FR" sz="12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fr-FR" sz="12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fr-FR" sz="12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fr-FR" sz="12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12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fr-FR" sz="12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fr-FR" sz="12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62054273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Arret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757375917"/>
                  </a:ext>
                </a:extLst>
              </a:tr>
              <a:tr h="11774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Simplification (relais IV/PO sans documentation)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3986489262"/>
                  </a:ext>
                </a:extLst>
              </a:tr>
              <a:tr h="24889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Transfert ou sortie précoce (sans infos sur durée)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266982045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Escalade sur ATBG ou clinique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26493251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fr-FR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70446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38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1800" dirty="0"/>
              <a:t>Très satisfaisant: traçabilité réévaluation précoce</a:t>
            </a:r>
          </a:p>
          <a:p>
            <a:r>
              <a:rPr lang="fr-FR" altLang="fr-FR" sz="1800" dirty="0"/>
              <a:t>Insuffisant: traçabilité justification traitements de plus de 7 jours</a:t>
            </a:r>
          </a:p>
          <a:p>
            <a:r>
              <a:rPr lang="fr-FR" altLang="fr-FR" sz="1800" dirty="0"/>
              <a:t>Médiocre: traçabilité de la durée prévisible dans les 72h suivant le début de la prescription</a:t>
            </a:r>
          </a:p>
          <a:p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Indicateurs de bon usage: le +</a:t>
            </a:r>
          </a:p>
        </p:txBody>
      </p:sp>
      <p:sp>
        <p:nvSpPr>
          <p:cNvPr id="4" name="AutoShape 2" descr="Images intégrées 1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463738"/>
            <a:ext cx="781315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15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Très </a:t>
            </a:r>
            <a:r>
              <a:rPr lang="fr-FR" dirty="0" err="1"/>
              <a:t>très</a:t>
            </a:r>
            <a:r>
              <a:rPr lang="fr-FR" dirty="0"/>
              <a:t> chronophage</a:t>
            </a:r>
          </a:p>
          <a:p>
            <a:pPr lvl="1"/>
            <a:r>
              <a:rPr lang="fr-FR" dirty="0"/>
              <a:t>2h de recueil/j</a:t>
            </a:r>
          </a:p>
          <a:p>
            <a:pPr lvl="1"/>
            <a:r>
              <a:rPr lang="fr-FR" dirty="0"/>
              <a:t>2h de passage dans les services et d’avis/ j</a:t>
            </a:r>
          </a:p>
          <a:p>
            <a:pPr lvl="1"/>
            <a:endParaRPr lang="fr-FR" dirty="0"/>
          </a:p>
          <a:p>
            <a:r>
              <a:rPr lang="fr-FR" dirty="0"/>
              <a:t>Méthode abandonnée </a:t>
            </a:r>
          </a:p>
          <a:p>
            <a:pPr lvl="1"/>
            <a:r>
              <a:rPr lang="fr-FR" dirty="0"/>
              <a:t>N’a pas survécu au </a:t>
            </a:r>
            <a:r>
              <a:rPr lang="fr-FR" dirty="0" err="1"/>
              <a:t>covid</a:t>
            </a:r>
            <a:r>
              <a:rPr lang="fr-FR" dirty="0"/>
              <a:t>….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Indicateurs de bon usage: le -</a:t>
            </a:r>
          </a:p>
        </p:txBody>
      </p:sp>
    </p:spTree>
    <p:extLst>
      <p:ext uri="{BB962C8B-B14F-4D97-AF65-F5344CB8AC3E}">
        <p14:creationId xmlns:p14="http://schemas.microsoft.com/office/powerpoint/2010/main" val="3414373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Sur un item, par exemple:</a:t>
            </a:r>
          </a:p>
          <a:p>
            <a:pPr lvl="1"/>
            <a:r>
              <a:rPr lang="fr-FR" dirty="0"/>
              <a:t>Durée de traitement des pneumonies</a:t>
            </a:r>
          </a:p>
          <a:p>
            <a:pPr lvl="1"/>
            <a:r>
              <a:rPr lang="fr-FR" dirty="0"/>
              <a:t>% de bactériémies avec au moins un ATB actif en probabiliste</a:t>
            </a:r>
          </a:p>
          <a:p>
            <a:r>
              <a:rPr lang="fr-FR" dirty="0"/>
              <a:t>Sur une indication avec plusieurs items</a:t>
            </a:r>
          </a:p>
          <a:p>
            <a:pPr lvl="1"/>
            <a:r>
              <a:rPr lang="fr-FR" dirty="0"/>
              <a:t>Ex: antibioprophylaxie chirurgicale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ciblée</a:t>
            </a:r>
          </a:p>
        </p:txBody>
      </p:sp>
    </p:spTree>
    <p:extLst>
      <p:ext uri="{BB962C8B-B14F-4D97-AF65-F5344CB8AC3E}">
        <p14:creationId xmlns:p14="http://schemas.microsoft.com/office/powerpoint/2010/main" val="2174944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Indicateur national obligatoire</a:t>
            </a:r>
          </a:p>
          <a:p>
            <a:r>
              <a:rPr lang="fr-FR" dirty="0"/>
              <a:t>Méthodologie unique</a:t>
            </a:r>
          </a:p>
          <a:p>
            <a:r>
              <a:rPr lang="fr-FR" dirty="0"/>
              <a:t>Dossiers tirés au sort sur la base de codage des séjours</a:t>
            </a:r>
          </a:p>
          <a:p>
            <a:r>
              <a:rPr lang="fr-FR" dirty="0"/>
              <a:t>On doit regarder 50 dossiers</a:t>
            </a:r>
          </a:p>
          <a:p>
            <a:pPr lvl="1"/>
            <a:r>
              <a:rPr lang="fr-FR" dirty="0"/>
              <a:t>Vérifier que ce sont bien des pneumonies</a:t>
            </a:r>
          </a:p>
          <a:p>
            <a:pPr lvl="1"/>
            <a:r>
              <a:rPr lang="fr-FR" dirty="0"/>
              <a:t>Et noter, pour ceux ayant plus de 7j de TT si une justification est notée dans le dossier,</a:t>
            </a:r>
          </a:p>
          <a:p>
            <a:pPr lvl="1"/>
            <a:r>
              <a:rPr lang="fr-FR" dirty="0"/>
              <a:t>Avec un dossier informatisé ca prends 3mn par dossier</a:t>
            </a:r>
          </a:p>
          <a:p>
            <a:pPr lvl="1"/>
            <a:r>
              <a:rPr lang="fr-FR" dirty="0"/>
              <a:t>Avec un dossier papier, il faut ajouter l’extraction du dossier des archives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Durée de traitement des pneumonies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20" y="1167594"/>
            <a:ext cx="3897434" cy="80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76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Plus contraignant car en continu</a:t>
            </a:r>
          </a:p>
          <a:p>
            <a:r>
              <a:rPr lang="fr-FR" dirty="0"/>
              <a:t>Plus facile en routine si dossier patient/biologie et prescription informatisée</a:t>
            </a:r>
          </a:p>
          <a:p>
            <a:r>
              <a:rPr lang="fr-FR" dirty="0"/>
              <a:t>En 2021: 83% sur 377 bactériémies</a:t>
            </a:r>
          </a:p>
          <a:p>
            <a:pPr lvl="1"/>
            <a:r>
              <a:rPr lang="fr-FR" dirty="0"/>
              <a:t>(adaptation médiane en 29h si probabiliste inadéquat)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% de bactériémies avec au moins un ATB actif en probabiliste</a:t>
            </a:r>
          </a:p>
        </p:txBody>
      </p:sp>
    </p:spTree>
    <p:extLst>
      <p:ext uri="{BB962C8B-B14F-4D97-AF65-F5344CB8AC3E}">
        <p14:creationId xmlns:p14="http://schemas.microsoft.com/office/powerpoint/2010/main" val="2954770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Sur une période limitée </a:t>
            </a:r>
          </a:p>
          <a:p>
            <a:r>
              <a:rPr lang="fr-FR" dirty="0"/>
              <a:t>Pouvant tourner sur des spécialités différentes</a:t>
            </a:r>
          </a:p>
          <a:p>
            <a:r>
              <a:rPr lang="fr-FR" dirty="0"/>
              <a:t>Menée à partir des données du bloc opératoire</a:t>
            </a:r>
          </a:p>
          <a:p>
            <a:pPr lvl="1"/>
            <a:r>
              <a:rPr lang="fr-FR" dirty="0"/>
              <a:t>A partir du dossier patient informatisé</a:t>
            </a:r>
          </a:p>
          <a:p>
            <a:pPr lvl="1"/>
            <a:r>
              <a:rPr lang="fr-FR" dirty="0"/>
              <a:t>Avec fiche à saisir au bloc si pas</a:t>
            </a:r>
          </a:p>
          <a:p>
            <a:pPr marL="392113" lvl="1" indent="0">
              <a:buNone/>
            </a:pPr>
            <a:r>
              <a:rPr lang="fr-FR" dirty="0"/>
              <a:t> informatisé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Antibioprophylaxie chirurgicale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593378"/>
              </p:ext>
            </p:extLst>
          </p:nvPr>
        </p:nvGraphicFramePr>
        <p:xfrm>
          <a:off x="6012160" y="2733769"/>
          <a:ext cx="2832100" cy="2273139"/>
        </p:xfrm>
        <a:graphic>
          <a:graphicData uri="http://schemas.openxmlformats.org/drawingml/2006/table">
            <a:tbl>
              <a:tblPr/>
              <a:tblGrid>
                <a:gridCol w="67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30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264 dossiers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n= 116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Pas ABP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Pas faite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58/68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ABP faite 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Indiquée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181/196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Poso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178/181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Mol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176/181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Durée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180/181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&gt;60 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mn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13/146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60-30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mn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28/146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30-15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mn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55/146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15-0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mn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45/146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Après 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incision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3/146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 OK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30-60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63/196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OK 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15-60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117/196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3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avant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incision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172/196</a:t>
                      </a:r>
                    </a:p>
                  </a:txBody>
                  <a:tcPr marL="9525" marR="9525" marT="71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289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Baisse infections/colonisations BMR et ICD</a:t>
            </a:r>
          </a:p>
          <a:p>
            <a:r>
              <a:rPr lang="fr-FR" dirty="0"/>
              <a:t>Baisse consommation ATB et mortalité</a:t>
            </a:r>
          </a:p>
          <a:p>
            <a:r>
              <a:rPr lang="fr-FR" dirty="0"/>
              <a:t>Baisse mortalité bactériémies à SA</a:t>
            </a:r>
          </a:p>
          <a:p>
            <a:r>
              <a:rPr lang="fr-FR" dirty="0"/>
              <a:t>Baisse mortalité sepsis aux urgences  </a:t>
            </a:r>
          </a:p>
          <a:p>
            <a:r>
              <a:rPr lang="fr-FR" dirty="0"/>
              <a:t>Baisse résistances C3G et FQ </a:t>
            </a:r>
          </a:p>
          <a:p>
            <a:r>
              <a:rPr lang="fr-FR" dirty="0"/>
              <a:t>Baisse conso, durée séjour et coûts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Nombreuses preuves d’impact des référents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994542"/>
            <a:ext cx="25922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 err="1"/>
              <a:t>Baur</a:t>
            </a:r>
            <a:r>
              <a:rPr lang="en-US" sz="1800" dirty="0"/>
              <a:t> et al Lancet ID 2017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6467974" y="1880706"/>
            <a:ext cx="228049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/>
              <a:t>Molina et al CID 2019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5940153" y="2401094"/>
            <a:ext cx="280831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 err="1"/>
              <a:t>Schuets</a:t>
            </a:r>
            <a:r>
              <a:rPr lang="en-US" sz="1800" dirty="0"/>
              <a:t> et al Lancet ID 2016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6385756" y="2887148"/>
            <a:ext cx="21466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 err="1"/>
              <a:t>Viale</a:t>
            </a:r>
            <a:r>
              <a:rPr lang="en-US" sz="1800" dirty="0"/>
              <a:t> et al CID 2017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5364089" y="3353886"/>
            <a:ext cx="21602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 err="1"/>
              <a:t>Boel</a:t>
            </a:r>
            <a:r>
              <a:rPr lang="en-US" sz="1800" dirty="0"/>
              <a:t> et al JAC 2016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6092553" y="3795886"/>
            <a:ext cx="25942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 err="1"/>
              <a:t>Karanika</a:t>
            </a:r>
            <a:r>
              <a:rPr lang="en-US" sz="1800" dirty="0"/>
              <a:t> et al AAC 2016</a:t>
            </a:r>
          </a:p>
        </p:txBody>
      </p:sp>
    </p:spTree>
    <p:extLst>
      <p:ext uri="{BB962C8B-B14F-4D97-AF65-F5344CB8AC3E}">
        <p14:creationId xmlns:p14="http://schemas.microsoft.com/office/powerpoint/2010/main" val="3065441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85B7470E-1863-340B-081B-EC1064E74680}"/>
              </a:ext>
            </a:extLst>
          </p:cNvPr>
          <p:cNvGrpSpPr/>
          <p:nvPr/>
        </p:nvGrpSpPr>
        <p:grpSpPr>
          <a:xfrm>
            <a:off x="35496" y="3003798"/>
            <a:ext cx="4320480" cy="2160240"/>
            <a:chOff x="35496" y="676573"/>
            <a:chExt cx="5429250" cy="44874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76573"/>
              <a:ext cx="5429250" cy="4487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51520" y="3813888"/>
              <a:ext cx="3528392" cy="162018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2" y="0"/>
            <a:ext cx="9138657" cy="951570"/>
          </a:xfrm>
        </p:spPr>
        <p:txBody>
          <a:bodyPr/>
          <a:lstStyle/>
          <a:p>
            <a:r>
              <a:rPr lang="fr-FR" altLang="fr-FR" dirty="0"/>
              <a:t>ATB « hôpital » évolution: du mieux</a:t>
            </a:r>
            <a:endParaRPr lang="fr-FR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995937" y="1203598"/>
            <a:ext cx="4752778" cy="325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2002, 15 pays d’Europe</a:t>
            </a:r>
          </a:p>
          <a:p>
            <a:pPr lvl="1"/>
            <a:r>
              <a:rPr lang="da-DK" altLang="ko-K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Après correction/évolution DDJ amox+/- clav:</a:t>
            </a:r>
          </a:p>
          <a:p>
            <a:pPr lvl="2"/>
            <a:r>
              <a:rPr lang="da-DK" altLang="ko-K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2.67 DDJ/1000 hab/j (</a:t>
            </a:r>
            <a:r>
              <a:rPr lang="da-DK" altLang="ko-KR" sz="13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ligne rouge</a:t>
            </a:r>
            <a:r>
              <a:rPr lang="da-DK" altLang="ko-K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</a:t>
            </a:r>
          </a:p>
          <a:p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2021, 27 pays d’Europe</a:t>
            </a:r>
            <a:endParaRPr lang="da-DK" altLang="ko-KR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lvl="1"/>
            <a:r>
              <a:rPr lang="da-DK" altLang="ko-KR" sz="1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France: </a:t>
            </a:r>
            <a:r>
              <a:rPr lang="da-DK" altLang="ko-K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1,69 DDJ/1000 hab/j </a:t>
            </a:r>
          </a:p>
          <a:p>
            <a:r>
              <a:rPr lang="da-DK" altLang="ko-KR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Soit ~1 DDJ gagnée en 20 ans</a:t>
            </a:r>
          </a:p>
          <a:p>
            <a:r>
              <a:rPr lang="da-DK" altLang="ko-KR" sz="19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~ -40%</a:t>
            </a:r>
          </a:p>
          <a:p>
            <a:endParaRPr lang="da-DK" altLang="ko-KR" sz="19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endParaRPr lang="da-DK" altLang="ko-KR" sz="19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da-DK" altLang="ko-KR" sz="1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Finlande: </a:t>
            </a:r>
            <a:r>
              <a:rPr lang="da-DK" altLang="ko-K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Y compris conso en soins primaires et MdR</a:t>
            </a:r>
          </a:p>
          <a:p>
            <a:pPr lvl="1"/>
            <a:endParaRPr lang="da-DK" altLang="ko-KR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lvl="2"/>
            <a:endParaRPr lang="da-DK" altLang="ko-KR" sz="1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148064" y="4478498"/>
            <a:ext cx="2788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a-DK" alt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Vander Stichele</a:t>
            </a:r>
            <a:r>
              <a:rPr lang="en-GB" alt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JAC 2006</a:t>
            </a:r>
            <a:endParaRPr lang="fr-FR" altLang="fr-FR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fr-F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ESAC,net</a:t>
            </a:r>
            <a:r>
              <a:rPr lang="fr-FR" alt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site ECDC</a:t>
            </a:r>
            <a:endParaRPr lang="da-DK" altLang="fr-FR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CF52950-ABA6-3371-1413-199ADF184FD1}"/>
              </a:ext>
            </a:extLst>
          </p:cNvPr>
          <p:cNvGrpSpPr/>
          <p:nvPr/>
        </p:nvGrpSpPr>
        <p:grpSpPr>
          <a:xfrm>
            <a:off x="7454" y="1080369"/>
            <a:ext cx="2808312" cy="1836464"/>
            <a:chOff x="412750" y="951310"/>
            <a:chExt cx="4800600" cy="3877865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51FEF6F6-4490-1B19-EDA2-6525D3C37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0" y="951310"/>
              <a:ext cx="4800600" cy="387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788C1905-443E-433C-AE3F-97BA4E1D5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9389" y="2225279"/>
              <a:ext cx="19208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5033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37624"/>
            <a:ext cx="8229600" cy="3582398"/>
          </a:xfrm>
        </p:spPr>
        <p:txBody>
          <a:bodyPr>
            <a:normAutofit fontScale="70000" lnSpcReduction="20000"/>
          </a:bodyPr>
          <a:lstStyle/>
          <a:p>
            <a:r>
              <a:rPr lang="fr-FR" altLang="fr-FR" dirty="0"/>
              <a:t>Classe thérapeutique qui a:</a:t>
            </a:r>
          </a:p>
          <a:p>
            <a:pPr lvl="2"/>
            <a:r>
              <a:rPr lang="fr-FR" altLang="fr-FR" dirty="0"/>
              <a:t>Le plus grand nombre de prescripteurs</a:t>
            </a:r>
          </a:p>
          <a:p>
            <a:pPr lvl="2"/>
            <a:r>
              <a:rPr lang="fr-FR" altLang="fr-FR" dirty="0"/>
              <a:t>Le plus grand nombre de prescriptions</a:t>
            </a:r>
          </a:p>
          <a:p>
            <a:pPr lvl="2"/>
            <a:r>
              <a:rPr lang="fr-FR" altLang="fr-FR" dirty="0"/>
              <a:t>Le plus grand nombre de patients traités</a:t>
            </a:r>
          </a:p>
          <a:p>
            <a:pPr lvl="2"/>
            <a:r>
              <a:rPr lang="fr-FR" altLang="fr-FR" dirty="0"/>
              <a:t>Le plus grand nombre de molécules ou de combinaisons</a:t>
            </a:r>
          </a:p>
          <a:p>
            <a:r>
              <a:rPr lang="fr-FR" altLang="fr-FR" dirty="0"/>
              <a:t>Particularité: la sélection de résistances</a:t>
            </a:r>
          </a:p>
          <a:p>
            <a:pPr lvl="1"/>
            <a:r>
              <a:rPr lang="fr-FR" altLang="fr-FR" dirty="0"/>
              <a:t>Pour une même cible, l’</a:t>
            </a:r>
            <a:r>
              <a:rPr lang="fr-FR" altLang="ja-JP" dirty="0"/>
              <a:t>efficacité sera variable selon: </a:t>
            </a:r>
          </a:p>
          <a:p>
            <a:pPr lvl="2"/>
            <a:r>
              <a:rPr lang="fr-FR" altLang="fr-FR" dirty="0"/>
              <a:t>l'époque</a:t>
            </a:r>
          </a:p>
          <a:p>
            <a:pPr lvl="2"/>
            <a:r>
              <a:rPr lang="fr-FR" altLang="fr-FR" dirty="0"/>
              <a:t>le site infecté </a:t>
            </a:r>
          </a:p>
          <a:p>
            <a:pPr lvl="2"/>
            <a:r>
              <a:rPr lang="fr-FR" altLang="fr-FR" dirty="0"/>
              <a:t>la localisation géographique</a:t>
            </a:r>
          </a:p>
          <a:p>
            <a:r>
              <a:rPr lang="fr-FR" altLang="fr-FR" dirty="0"/>
              <a:t>Les choix et les conséquences sont complexes</a:t>
            </a:r>
          </a:p>
          <a:p>
            <a:pPr lvl="1"/>
            <a:r>
              <a:rPr lang="fr-FR" altLang="fr-FR" dirty="0"/>
              <a:t>Multiplicité des situations cliniques/micro-organismes /molécules </a:t>
            </a:r>
          </a:p>
          <a:p>
            <a:pPr lvl="1"/>
            <a:r>
              <a:rPr lang="fr-FR" altLang="fr-FR" dirty="0"/>
              <a:t>Attentes de qualité des soins des patients</a:t>
            </a:r>
          </a:p>
          <a:p>
            <a:pPr lvl="1"/>
            <a:r>
              <a:rPr lang="fr-FR" altLang="fr-FR" dirty="0"/>
              <a:t>Évolution rapide connaissances: impose mise à jour permanente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anti-infectieux sont une classe « à part »</a:t>
            </a:r>
          </a:p>
        </p:txBody>
      </p:sp>
    </p:spTree>
    <p:extLst>
      <p:ext uri="{BB962C8B-B14F-4D97-AF65-F5344CB8AC3E}">
        <p14:creationId xmlns:p14="http://schemas.microsoft.com/office/powerpoint/2010/main" val="279986906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3582398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Evaluation des pratiques: qualité ATB</a:t>
            </a:r>
          </a:p>
          <a:p>
            <a:pPr lvl="1"/>
            <a:r>
              <a:rPr lang="fr-FR" dirty="0"/>
              <a:t>au moins 1 enquête/an</a:t>
            </a:r>
          </a:p>
          <a:p>
            <a:r>
              <a:rPr lang="fr-FR" dirty="0"/>
              <a:t>Adapter au niveau de temps disponible</a:t>
            </a:r>
          </a:p>
          <a:p>
            <a:pPr lvl="1"/>
            <a:r>
              <a:rPr lang="fr-FR" dirty="0"/>
              <a:t>Minimum souhaitable:</a:t>
            </a:r>
          </a:p>
          <a:p>
            <a:pPr lvl="2"/>
            <a:r>
              <a:rPr lang="fr-FR" dirty="0"/>
              <a:t>Bactériémies</a:t>
            </a:r>
          </a:p>
          <a:p>
            <a:pPr lvl="2"/>
            <a:r>
              <a:rPr lang="fr-FR" dirty="0" err="1"/>
              <a:t>Carbapénèmes</a:t>
            </a:r>
            <a:endParaRPr lang="fr-FR" dirty="0"/>
          </a:p>
          <a:p>
            <a:pPr lvl="2"/>
            <a:r>
              <a:rPr lang="fr-FR" dirty="0"/>
              <a:t>Nouveaux anti BGN</a:t>
            </a:r>
          </a:p>
          <a:p>
            <a:pPr lvl="1"/>
            <a:r>
              <a:rPr lang="fr-FR" dirty="0"/>
              <a:t>Niveau supérieur:	</a:t>
            </a:r>
          </a:p>
          <a:p>
            <a:pPr lvl="2"/>
            <a:r>
              <a:rPr lang="fr-FR" dirty="0"/>
              <a:t>Autres molécules les plus à risque de sélection</a:t>
            </a:r>
          </a:p>
          <a:p>
            <a:pPr lvl="3"/>
            <a:r>
              <a:rPr lang="fr-FR" dirty="0"/>
              <a:t>Liste antibiotiques critiques</a:t>
            </a:r>
          </a:p>
          <a:p>
            <a:r>
              <a:rPr lang="fr-FR" dirty="0"/>
              <a:t>Moment de l’intervention selon possibilités</a:t>
            </a:r>
          </a:p>
          <a:p>
            <a:pPr lvl="1"/>
            <a:r>
              <a:rPr lang="fr-FR" dirty="0"/>
              <a:t>A l’initiation ?</a:t>
            </a:r>
          </a:p>
          <a:p>
            <a:pPr lvl="1"/>
            <a:r>
              <a:rPr lang="fr-FR" dirty="0"/>
              <a:t>A J2/J3 : possible meilleur impact </a:t>
            </a:r>
          </a:p>
          <a:p>
            <a:pPr lvl="1"/>
            <a:r>
              <a:rPr lang="fr-FR" dirty="0"/>
              <a:t>A J7 si poursuite</a:t>
            </a:r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Prioriser les actions locales: niveau patient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4299942"/>
            <a:ext cx="23762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 err="1"/>
              <a:t>Tamma</a:t>
            </a:r>
            <a:r>
              <a:rPr lang="en-US" sz="1800" dirty="0"/>
              <a:t> et al CID 2017</a:t>
            </a:r>
          </a:p>
        </p:txBody>
      </p:sp>
    </p:spTree>
    <p:extLst>
      <p:ext uri="{BB962C8B-B14F-4D97-AF65-F5344CB8AC3E}">
        <p14:creationId xmlns:p14="http://schemas.microsoft.com/office/powerpoint/2010/main" val="120217596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 d’antibiotiques critiques: </a:t>
            </a:r>
            <a:br>
              <a:rPr lang="fr-FR" dirty="0"/>
            </a:br>
            <a:r>
              <a:rPr lang="fr-FR" sz="2800" dirty="0"/>
              <a:t>recommandations SPILF 2022 à la demande de la DGS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type="body" sz="half" idx="1"/>
          </p:nvPr>
        </p:nvSpPr>
        <p:spPr>
          <a:xfrm>
            <a:off x="45801" y="1707654"/>
            <a:ext cx="4038600" cy="3013472"/>
          </a:xfrm>
        </p:spPr>
        <p:txBody>
          <a:bodyPr>
            <a:normAutofit/>
          </a:bodyPr>
          <a:lstStyle/>
          <a:p>
            <a:r>
              <a:rPr lang="fr-FR" dirty="0"/>
              <a:t>3 catégories</a:t>
            </a:r>
          </a:p>
          <a:p>
            <a:pPr lvl="1"/>
            <a:r>
              <a:rPr lang="fr-FR" dirty="0"/>
              <a:t>Molécules à utilisation préférentielle</a:t>
            </a:r>
          </a:p>
          <a:p>
            <a:pPr lvl="1"/>
            <a:r>
              <a:rPr lang="fr-FR" dirty="0"/>
              <a:t>Molécules à indication restreintes </a:t>
            </a:r>
          </a:p>
          <a:p>
            <a:pPr lvl="1"/>
            <a:r>
              <a:rPr lang="fr-FR" dirty="0"/>
              <a:t>Molécules réservées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19873" y="951570"/>
            <a:ext cx="5724126" cy="4191930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fr-FR" dirty="0"/>
              <a:t>Céphalosporines</a:t>
            </a:r>
          </a:p>
          <a:p>
            <a:pPr lvl="2"/>
            <a:r>
              <a:rPr lang="fr-FR" dirty="0" err="1"/>
              <a:t>Ceftazidime</a:t>
            </a:r>
            <a:r>
              <a:rPr lang="fr-FR" dirty="0"/>
              <a:t>/</a:t>
            </a:r>
            <a:r>
              <a:rPr lang="fr-FR" dirty="0" err="1"/>
              <a:t>avibactam</a:t>
            </a:r>
            <a:endParaRPr lang="fr-FR" dirty="0"/>
          </a:p>
          <a:p>
            <a:pPr lvl="2"/>
            <a:r>
              <a:rPr lang="fr-FR" dirty="0" err="1"/>
              <a:t>Ceftolozane</a:t>
            </a:r>
            <a:r>
              <a:rPr lang="fr-FR" dirty="0"/>
              <a:t>/</a:t>
            </a:r>
            <a:r>
              <a:rPr lang="fr-FR" dirty="0" err="1"/>
              <a:t>tazobactam</a:t>
            </a:r>
            <a:endParaRPr lang="fr-FR" dirty="0"/>
          </a:p>
          <a:p>
            <a:pPr lvl="2"/>
            <a:r>
              <a:rPr lang="fr-FR" dirty="0" err="1"/>
              <a:t>Céfidérocol</a:t>
            </a:r>
            <a:endParaRPr lang="fr-FR" dirty="0"/>
          </a:p>
          <a:p>
            <a:pPr lvl="1"/>
            <a:r>
              <a:rPr lang="fr-FR" dirty="0" err="1"/>
              <a:t>Carbapénèmes</a:t>
            </a:r>
            <a:endParaRPr lang="fr-FR" dirty="0"/>
          </a:p>
          <a:p>
            <a:pPr lvl="2"/>
            <a:r>
              <a:rPr lang="fr-FR" dirty="0" err="1"/>
              <a:t>Ertapénème</a:t>
            </a:r>
            <a:endParaRPr lang="fr-FR" dirty="0"/>
          </a:p>
          <a:p>
            <a:pPr lvl="2"/>
            <a:r>
              <a:rPr lang="fr-FR" dirty="0" err="1"/>
              <a:t>Imipénème</a:t>
            </a:r>
            <a:r>
              <a:rPr lang="fr-FR" dirty="0"/>
              <a:t>/</a:t>
            </a:r>
            <a:r>
              <a:rPr lang="fr-FR" dirty="0" err="1"/>
              <a:t>cilastatine</a:t>
            </a:r>
            <a:endParaRPr lang="fr-FR" dirty="0"/>
          </a:p>
          <a:p>
            <a:pPr lvl="2"/>
            <a:r>
              <a:rPr lang="fr-FR" dirty="0" err="1"/>
              <a:t>Méropénème</a:t>
            </a:r>
            <a:endParaRPr lang="fr-FR" dirty="0"/>
          </a:p>
          <a:p>
            <a:pPr lvl="2"/>
            <a:r>
              <a:rPr lang="fr-FR" dirty="0" err="1"/>
              <a:t>Imipénème</a:t>
            </a:r>
            <a:r>
              <a:rPr lang="fr-FR" dirty="0"/>
              <a:t>/</a:t>
            </a:r>
            <a:r>
              <a:rPr lang="fr-FR" dirty="0" err="1"/>
              <a:t>cilastatine</a:t>
            </a:r>
            <a:r>
              <a:rPr lang="fr-FR" dirty="0"/>
              <a:t>/</a:t>
            </a:r>
            <a:r>
              <a:rPr lang="fr-FR" dirty="0" err="1"/>
              <a:t>rélébactam</a:t>
            </a:r>
            <a:endParaRPr lang="fr-FR" dirty="0"/>
          </a:p>
          <a:p>
            <a:pPr lvl="2"/>
            <a:r>
              <a:rPr lang="fr-FR" dirty="0" err="1"/>
              <a:t>Méropénème</a:t>
            </a:r>
            <a:r>
              <a:rPr lang="fr-FR" dirty="0"/>
              <a:t>/</a:t>
            </a:r>
            <a:r>
              <a:rPr lang="fr-FR" dirty="0" err="1"/>
              <a:t>vaborbactam</a:t>
            </a:r>
            <a:endParaRPr lang="fr-FR" dirty="0"/>
          </a:p>
          <a:p>
            <a:pPr lvl="1"/>
            <a:r>
              <a:rPr lang="fr-FR" dirty="0" err="1"/>
              <a:t>Fluoroquinolones</a:t>
            </a:r>
            <a:endParaRPr lang="fr-FR" dirty="0"/>
          </a:p>
          <a:p>
            <a:pPr lvl="2"/>
            <a:r>
              <a:rPr lang="fr-FR" dirty="0" err="1"/>
              <a:t>Delafloxacine</a:t>
            </a:r>
            <a:endParaRPr lang="fr-FR" dirty="0"/>
          </a:p>
          <a:p>
            <a:pPr lvl="1"/>
            <a:r>
              <a:rPr lang="fr-FR" dirty="0" err="1"/>
              <a:t>Glycopeptides</a:t>
            </a:r>
            <a:r>
              <a:rPr lang="fr-FR" dirty="0"/>
              <a:t> et dérivés</a:t>
            </a:r>
          </a:p>
          <a:p>
            <a:pPr lvl="2"/>
            <a:r>
              <a:rPr lang="fr-FR" dirty="0" err="1"/>
              <a:t>Dalbavancine</a:t>
            </a:r>
            <a:r>
              <a:rPr lang="fr-FR" dirty="0"/>
              <a:t>*</a:t>
            </a:r>
          </a:p>
          <a:p>
            <a:pPr lvl="1"/>
            <a:r>
              <a:rPr lang="fr-FR" dirty="0"/>
              <a:t>Cyclines</a:t>
            </a:r>
          </a:p>
          <a:p>
            <a:pPr lvl="2"/>
            <a:r>
              <a:rPr lang="fr-FR" dirty="0" err="1"/>
              <a:t>Tygécycline</a:t>
            </a:r>
            <a:endParaRPr lang="fr-FR" dirty="0"/>
          </a:p>
          <a:p>
            <a:pPr lvl="1"/>
            <a:r>
              <a:rPr lang="fr-FR" dirty="0"/>
              <a:t>Divers</a:t>
            </a:r>
          </a:p>
          <a:p>
            <a:pPr lvl="2"/>
            <a:r>
              <a:rPr lang="fr-FR" dirty="0"/>
              <a:t>Colistine</a:t>
            </a:r>
          </a:p>
          <a:p>
            <a:pPr lvl="2"/>
            <a:r>
              <a:rPr lang="fr-FR" dirty="0" err="1"/>
              <a:t>Fosfomycine</a:t>
            </a:r>
            <a:endParaRPr lang="fr-FR" dirty="0"/>
          </a:p>
          <a:p>
            <a:pPr lvl="2"/>
            <a:r>
              <a:rPr lang="fr-FR" dirty="0"/>
              <a:t>Streptomycine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3347864" y="3327834"/>
            <a:ext cx="432048" cy="54006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236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1" y="3095524"/>
            <a:ext cx="6048673" cy="20479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73DF983-44B4-5645-B153-ECF0B1D15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1" y="951570"/>
            <a:ext cx="5303862" cy="223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Aller plus loin sur l’AMS</a:t>
            </a:r>
          </a:p>
        </p:txBody>
      </p:sp>
    </p:spTree>
    <p:extLst>
      <p:ext uri="{BB962C8B-B14F-4D97-AF65-F5344CB8AC3E}">
        <p14:creationId xmlns:p14="http://schemas.microsoft.com/office/powerpoint/2010/main" val="3346880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Journée des référents en antibiothérapie:</a:t>
            </a:r>
          </a:p>
          <a:p>
            <a:pPr lvl="1"/>
            <a:r>
              <a:rPr lang="fr-FR" dirty="0"/>
              <a:t>1j/an depuis 2005</a:t>
            </a:r>
          </a:p>
          <a:p>
            <a:pPr lvl="1"/>
            <a:r>
              <a:rPr lang="fr-FR" dirty="0"/>
              <a:t>Diaporamas en ligne sur: www.infectiologie.com/fr/journees-des-referents.html</a:t>
            </a:r>
          </a:p>
          <a:p>
            <a:r>
              <a:rPr lang="fr-FR" dirty="0"/>
              <a:t>Séminaires ''bon usage des anti-infectieux''</a:t>
            </a:r>
          </a:p>
          <a:p>
            <a:pPr lvl="1"/>
            <a:r>
              <a:rPr lang="fr-FR" dirty="0"/>
              <a:t>2j/an depuis 2017 (sauf 2020-2021)</a:t>
            </a:r>
          </a:p>
          <a:p>
            <a:pPr lvl="1"/>
            <a:r>
              <a:rPr lang="fr-FR" dirty="0"/>
              <a:t>Diaporamas en ligne sur:  www.infectiologie.com/fr/seminaires-bon-usage-des-anti-infectieux.html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ressource internet: infectiologie.com</a:t>
            </a:r>
          </a:p>
        </p:txBody>
      </p:sp>
    </p:spTree>
    <p:extLst>
      <p:ext uri="{BB962C8B-B14F-4D97-AF65-F5344CB8AC3E}">
        <p14:creationId xmlns:p14="http://schemas.microsoft.com/office/powerpoint/2010/main" val="4235000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référents ca marche</a:t>
            </a:r>
          </a:p>
          <a:p>
            <a:r>
              <a:rPr lang="fr-FR" dirty="0"/>
              <a:t>Ne pas être trop ambitieux au début</a:t>
            </a:r>
          </a:p>
          <a:p>
            <a:r>
              <a:rPr lang="fr-FR" dirty="0"/>
              <a:t>Insister sur la plus value clinique</a:t>
            </a:r>
          </a:p>
          <a:p>
            <a:pPr lvl="1"/>
            <a:r>
              <a:rPr lang="fr-FR" dirty="0"/>
              <a:t>Aider sur les cas complexes fait gagner de la confiance et de la crédibilité</a:t>
            </a:r>
          </a:p>
          <a:p>
            <a:pPr lvl="1"/>
            <a:r>
              <a:rPr lang="fr-FR" dirty="0"/>
              <a:t>Aide à faire passer des mesures plus restrictives</a:t>
            </a:r>
          </a:p>
          <a:p>
            <a:r>
              <a:rPr lang="fr-FR" dirty="0"/>
              <a:t>Pour que ca marche, il faut des </a:t>
            </a:r>
            <a:r>
              <a:rPr lang="fr-FR"/>
              <a:t>moyens humains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" y="0"/>
            <a:ext cx="9138657" cy="951570"/>
          </a:xfrm>
        </p:spPr>
        <p:txBody>
          <a:bodyPr/>
          <a:lstStyle/>
          <a:p>
            <a:r>
              <a:rPr lang="fr-FR" dirty="0"/>
              <a:t>Points essentiels:</a:t>
            </a:r>
          </a:p>
        </p:txBody>
      </p:sp>
    </p:spTree>
    <p:extLst>
      <p:ext uri="{BB962C8B-B14F-4D97-AF65-F5344CB8AC3E}">
        <p14:creationId xmlns:p14="http://schemas.microsoft.com/office/powerpoint/2010/main" val="243442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dirty="0"/>
              <a:t>1999: Institut de veille sanitaire (futur Santé Publique France)</a:t>
            </a:r>
          </a:p>
          <a:p>
            <a:pPr lvl="1"/>
            <a:r>
              <a:rPr lang="fr-FR" altLang="fr-FR" dirty="0"/>
              <a:t>Propositions pour un plan national d'actions pour la maîtrise de la résistance aux ATB</a:t>
            </a:r>
          </a:p>
          <a:p>
            <a:pPr lvl="1"/>
            <a:r>
              <a:rPr lang="fr-FR" altLang="fr-FR" dirty="0"/>
              <a:t>Equipes opérationnelles </a:t>
            </a:r>
            <a:r>
              <a:rPr lang="fr-FR" altLang="fr-FR" dirty="0" err="1"/>
              <a:t>clinico</a:t>
            </a:r>
            <a:r>
              <a:rPr lang="fr-FR" altLang="fr-FR" dirty="0"/>
              <a:t>-microbiologiques</a:t>
            </a:r>
          </a:p>
          <a:p>
            <a:r>
              <a:rPr lang="fr-FR" dirty="0"/>
              <a:t>2001: Mission « Kouchner »</a:t>
            </a:r>
          </a:p>
          <a:p>
            <a:pPr lvl="1"/>
            <a:r>
              <a:rPr lang="fr-FR" altLang="fr-FR" dirty="0"/>
              <a:t>Plan national pour préserver l'efficacité des ATB</a:t>
            </a:r>
          </a:p>
          <a:p>
            <a:pPr lvl="1"/>
            <a:r>
              <a:rPr lang="fr-FR" altLang="fr-FR" dirty="0"/>
              <a:t>Médecin référent en ATB: Estimation : Un 1/2 temps pour 500 lits de MCO</a:t>
            </a:r>
            <a:endParaRPr lang="fr-FR" dirty="0"/>
          </a:p>
          <a:p>
            <a:r>
              <a:rPr lang="fr-FR" dirty="0"/>
              <a:t>2002: </a:t>
            </a:r>
          </a:p>
          <a:p>
            <a:pPr lvl="1"/>
            <a:r>
              <a:rPr lang="fr-FR" dirty="0"/>
              <a:t>conférence de consensus de la </a:t>
            </a:r>
            <a:r>
              <a:rPr lang="fr-FR" dirty="0" err="1"/>
              <a:t>spilf</a:t>
            </a:r>
            <a:endParaRPr lang="fr-FR" dirty="0"/>
          </a:p>
          <a:p>
            <a:pPr lvl="1"/>
            <a:r>
              <a:rPr lang="fr-FR" dirty="0"/>
              <a:t>circulaire ministérielle: recommandation non opposable, et pas de ratio référent/n lits </a:t>
            </a:r>
          </a:p>
          <a:p>
            <a:r>
              <a:rPr lang="fr-FR" dirty="0"/>
              <a:t>2006:</a:t>
            </a:r>
          </a:p>
          <a:p>
            <a:pPr lvl="1"/>
            <a:r>
              <a:rPr lang="fr-FR" dirty="0"/>
              <a:t>Indicateur obligatoire de bon usage des ATB, dont présence d’un référent ATB (</a:t>
            </a:r>
            <a:r>
              <a:rPr lang="fr-FR" dirty="0" err="1"/>
              <a:t>iCATB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dirty="0"/>
              <a:t>2013: </a:t>
            </a:r>
          </a:p>
          <a:p>
            <a:pPr lvl="1"/>
            <a:r>
              <a:rPr lang="fr-FR" dirty="0"/>
              <a:t>décret = mesure opposable</a:t>
            </a:r>
          </a:p>
          <a:p>
            <a:pPr lvl="1"/>
            <a:r>
              <a:rPr lang="fr-FR" dirty="0"/>
              <a:t>ICATB2:  comporte un ratio temps de référent/n lits (0,3ETP/400 lits MCO)</a:t>
            </a:r>
          </a:p>
          <a:p>
            <a:r>
              <a:rPr lang="fr-FR" dirty="0"/>
              <a:t>2015:</a:t>
            </a:r>
          </a:p>
          <a:p>
            <a:pPr lvl="1"/>
            <a:r>
              <a:rPr lang="fr-FR" dirty="0"/>
              <a:t>Instruction « lutte contre l’antibiorésistance »</a:t>
            </a:r>
          </a:p>
          <a:p>
            <a:pPr lvl="1"/>
            <a:r>
              <a:rPr lang="fr-FR" dirty="0"/>
              <a:t>Centre e conseil en ATB (régionaux)</a:t>
            </a:r>
          </a:p>
          <a:p>
            <a:pPr lvl="1"/>
            <a:r>
              <a:rPr lang="fr-FR" dirty="0"/>
              <a:t>Leviers de financement: EPP, certification, </a:t>
            </a:r>
            <a:r>
              <a:rPr lang="fr-FR" dirty="0" err="1"/>
              <a:t>etc</a:t>
            </a:r>
            <a:endParaRPr lang="fr-FR" dirty="0"/>
          </a:p>
          <a:p>
            <a:r>
              <a:rPr lang="fr-FR" dirty="0"/>
              <a:t>2020:</a:t>
            </a:r>
          </a:p>
          <a:p>
            <a:pPr lvl="1"/>
            <a:r>
              <a:rPr lang="fr-FR" dirty="0"/>
              <a:t>Instruction « prévention ATB-R »</a:t>
            </a:r>
          </a:p>
          <a:p>
            <a:pPr lvl="1"/>
            <a:r>
              <a:rPr lang="fr-FR" dirty="0"/>
              <a:t>Centres régionaux en antibiothérapie</a:t>
            </a:r>
          </a:p>
          <a:p>
            <a:pPr lvl="1"/>
            <a:r>
              <a:rPr lang="fr-FR" dirty="0"/>
              <a:t>Equipes multidisciplinaires en antibiothérapie</a:t>
            </a:r>
          </a:p>
          <a:p>
            <a:r>
              <a:rPr lang="fr-FR" dirty="0"/>
              <a:t>2022:</a:t>
            </a:r>
          </a:p>
          <a:p>
            <a:pPr lvl="1"/>
            <a:r>
              <a:rPr lang="fr-FR" dirty="0"/>
              <a:t>Décret: Financement des centres régionaux en antibiothérapie: Extension à la médecine de ville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Référent antibiotique: l’expérience Française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459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Praticien formé au bon usage des ATB</a:t>
            </a:r>
          </a:p>
          <a:p>
            <a:pPr lvl="1"/>
            <a:r>
              <a:rPr lang="fr-FR" dirty="0"/>
              <a:t>Niveau de formation selon disponibilités</a:t>
            </a:r>
          </a:p>
          <a:p>
            <a:pPr lvl="1"/>
            <a:r>
              <a:rPr lang="fr-FR" dirty="0"/>
              <a:t>En France, en 2002, il y avait peu d’infectiologues</a:t>
            </a:r>
          </a:p>
          <a:p>
            <a:pPr lvl="2"/>
            <a:r>
              <a:rPr lang="fr-FR" dirty="0"/>
              <a:t> Médecin clinicien, biologiste ou pharmacien</a:t>
            </a:r>
          </a:p>
          <a:p>
            <a:pPr lvl="3"/>
            <a:r>
              <a:rPr lang="fr-FR" dirty="0"/>
              <a:t>Infectiologue ou formation spécifiques ATB/bon usage</a:t>
            </a:r>
          </a:p>
          <a:p>
            <a:pPr lvl="2"/>
            <a:r>
              <a:rPr lang="fr-FR" dirty="0"/>
              <a:t>(pour moi, il serait logique que ce soit des infectiologues cliniciens, au moins dans les hôpitaux de court séjour)</a:t>
            </a:r>
          </a:p>
          <a:p>
            <a:r>
              <a:rPr lang="fr-FR" dirty="0"/>
              <a:t>Compétences nécessaires à</a:t>
            </a:r>
          </a:p>
          <a:p>
            <a:pPr lvl="1"/>
            <a:r>
              <a:rPr lang="fr-FR" dirty="0"/>
              <a:t>Optimisation de l'usage des antibiotiques et prévention de la résistance.</a:t>
            </a:r>
          </a:p>
          <a:p>
            <a:r>
              <a:rPr lang="fr-FR" dirty="0"/>
              <a:t>Besoin d’entretenir ses compétences:</a:t>
            </a:r>
          </a:p>
          <a:p>
            <a:pPr lvl="1"/>
            <a:r>
              <a:rPr lang="fr-FR" dirty="0"/>
              <a:t>Sessions de formation continue, participation à des congrès,…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Réfèrent en ATB en F: compétences requises</a:t>
            </a:r>
          </a:p>
        </p:txBody>
      </p:sp>
    </p:spTree>
    <p:extLst>
      <p:ext uri="{BB962C8B-B14F-4D97-AF65-F5344CB8AC3E}">
        <p14:creationId xmlns:p14="http://schemas.microsoft.com/office/powerpoint/2010/main" val="79931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F526129-0352-4D88-9583-2F6AFE50DD6A}" type="slidenum">
              <a:rPr lang="fr-FR" sz="900">
                <a:solidFill>
                  <a:prstClr val="black">
                    <a:tint val="75000"/>
                  </a:prst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fr-FR" sz="900">
              <a:solidFill>
                <a:prstClr val="black">
                  <a:tint val="75000"/>
                </a:prst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interventions ?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6012159" y="4373269"/>
            <a:ext cx="288989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Davey Cochrane 2017</a:t>
            </a:r>
          </a:p>
          <a:p>
            <a:r>
              <a:rPr lang="en-US" dirty="0" err="1"/>
              <a:t>Barlam</a:t>
            </a:r>
            <a:r>
              <a:rPr lang="en-US" dirty="0"/>
              <a:t> CID 2016</a:t>
            </a:r>
          </a:p>
        </p:txBody>
      </p:sp>
      <p:sp>
        <p:nvSpPr>
          <p:cNvPr id="6" name="Espace réservé du contenu 6"/>
          <p:cNvSpPr>
            <a:spLocks noGrp="1"/>
          </p:cNvSpPr>
          <p:nvPr/>
        </p:nvSpPr>
        <p:spPr>
          <a:xfrm>
            <a:off x="433955" y="1010063"/>
            <a:ext cx="3257072" cy="403104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800" b="1" i="1" dirty="0">
                <a:solidFill>
                  <a:srgbClr val="5B9BD5">
                    <a:lumMod val="75000"/>
                  </a:srgbClr>
                </a:solidFill>
                <a:ea typeface="Calibri" panose="020F0502020204030204" pitchFamily="34" charset="0"/>
              </a:rPr>
              <a:t>« Stratégies éducatives »</a:t>
            </a:r>
          </a:p>
          <a:p>
            <a:pPr marL="0" indent="0" defTabSz="3429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800" b="1" i="1" dirty="0">
              <a:solidFill>
                <a:srgbClr val="5B9BD5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prstClr val="black"/>
                </a:solidFill>
                <a:ea typeface="Calibri" panose="020F0502020204030204" pitchFamily="34" charset="0"/>
              </a:rPr>
              <a:t>Visites</a:t>
            </a: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 au lit du patient et discussion avec les </a:t>
            </a:r>
            <a:r>
              <a:rPr lang="en-US" sz="1800" dirty="0" err="1">
                <a:solidFill>
                  <a:prstClr val="black"/>
                </a:solidFill>
                <a:ea typeface="Calibri" panose="020F0502020204030204" pitchFamily="34" charset="0"/>
              </a:rPr>
              <a:t>prescripteurs</a:t>
            </a:r>
            <a:endParaRPr lang="en-US" sz="18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0" indent="0" defTabSz="3429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Formation </a:t>
            </a:r>
            <a:r>
              <a:rPr lang="en-US" sz="1800" dirty="0" err="1">
                <a:solidFill>
                  <a:prstClr val="black"/>
                </a:solidFill>
                <a:ea typeface="Calibri" panose="020F0502020204030204" pitchFamily="34" charset="0"/>
              </a:rPr>
              <a:t>lors</a:t>
            </a: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 de </a:t>
            </a:r>
            <a:r>
              <a:rPr lang="en-US" sz="1800" dirty="0" err="1">
                <a:solidFill>
                  <a:prstClr val="black"/>
                </a:solidFill>
                <a:ea typeface="Calibri" panose="020F0502020204030204" pitchFamily="34" charset="0"/>
              </a:rPr>
              <a:t>réunions</a:t>
            </a: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 et distribution de </a:t>
            </a:r>
            <a:r>
              <a:rPr lang="en-US" sz="1800" dirty="0" err="1">
                <a:solidFill>
                  <a:prstClr val="black"/>
                </a:solidFill>
                <a:ea typeface="Calibri" panose="020F0502020204030204" pitchFamily="34" charset="0"/>
              </a:rPr>
              <a:t>matériel</a:t>
            </a: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ea typeface="Calibri" panose="020F0502020204030204" pitchFamily="34" charset="0"/>
              </a:rPr>
              <a:t>pédagogique</a:t>
            </a:r>
            <a:endParaRPr lang="en-US" sz="18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Audits et feedback</a:t>
            </a: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Rappels </a:t>
            </a:r>
            <a:r>
              <a:rPr lang="en-US" sz="1800" dirty="0" err="1">
                <a:solidFill>
                  <a:prstClr val="black"/>
                </a:solidFill>
                <a:ea typeface="Calibri" panose="020F0502020204030204" pitchFamily="34" charset="0"/>
              </a:rPr>
              <a:t>informatisés</a:t>
            </a: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ea typeface="Calibri" panose="020F0502020204030204" pitchFamily="34" charset="0"/>
              </a:rPr>
              <a:t>ou</a:t>
            </a: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 par </a:t>
            </a:r>
            <a:r>
              <a:rPr lang="en-US" sz="1800" dirty="0" err="1">
                <a:solidFill>
                  <a:prstClr val="black"/>
                </a:solidFill>
                <a:ea typeface="Calibri" panose="020F0502020204030204" pitchFamily="34" charset="0"/>
              </a:rPr>
              <a:t>voie</a:t>
            </a: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ea typeface="Calibri" panose="020F0502020204030204" pitchFamily="34" charset="0"/>
              </a:rPr>
              <a:t>d’affichage</a:t>
            </a:r>
            <a:endParaRPr lang="en-US" sz="18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0" indent="0" defTabSz="3429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prstClr val="black"/>
                </a:solidFill>
                <a:ea typeface="Calibri" panose="020F0502020204030204" pitchFamily="34" charset="0"/>
              </a:rPr>
              <a:t>Tests de diagnostic rapide, biomarqueurs</a:t>
            </a:r>
            <a:r>
              <a:rPr lang="fr-FR" sz="1500" dirty="0">
                <a:solidFill>
                  <a:prstClr val="black"/>
                </a:solidFill>
                <a:ea typeface="Calibri" panose="020F0502020204030204" pitchFamily="34" charset="0"/>
              </a:rPr>
              <a:t>	</a:t>
            </a:r>
          </a:p>
        </p:txBody>
      </p:sp>
      <p:sp>
        <p:nvSpPr>
          <p:cNvPr id="7" name="Espace réservé du contenu 7"/>
          <p:cNvSpPr txBox="1">
            <a:spLocks/>
          </p:cNvSpPr>
          <p:nvPr/>
        </p:nvSpPr>
        <p:spPr>
          <a:xfrm>
            <a:off x="3786699" y="996083"/>
            <a:ext cx="3725560" cy="1944216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i="1" dirty="0">
                <a:solidFill>
                  <a:srgbClr val="5B9BD5">
                    <a:lumMod val="75000"/>
                  </a:srgbClr>
                </a:solidFill>
                <a:latin typeface="Calibri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Stratégies coercitives »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Antibiogrammes</a:t>
            </a: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ciblés</a:t>
            </a: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Prescriptions </a:t>
            </a:r>
            <a:r>
              <a:rPr lang="en-US" sz="1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contrôlées</a:t>
            </a: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Arrêt</a:t>
            </a: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automatique</a:t>
            </a: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prescriptions</a:t>
            </a:r>
            <a:endParaRPr lang="fr-FR" sz="1700" dirty="0">
              <a:solidFill>
                <a:srgbClr val="5B9BD5">
                  <a:lumMod val="75000"/>
                </a:srgbClr>
              </a:solidFill>
              <a:latin typeface="Calibri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25593" t="35700" r="47239" b="49600"/>
          <a:stretch/>
        </p:blipFill>
        <p:spPr>
          <a:xfrm>
            <a:off x="6448966" y="249492"/>
            <a:ext cx="2453087" cy="7465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0FF62B-6E3A-45DB-A7E4-F3C68C9B50CA}"/>
              </a:ext>
            </a:extLst>
          </p:cNvPr>
          <p:cNvSpPr/>
          <p:nvPr/>
        </p:nvSpPr>
        <p:spPr>
          <a:xfrm>
            <a:off x="3901280" y="2946623"/>
            <a:ext cx="5095371" cy="1300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defTabSz="514350">
              <a:defRPr/>
            </a:pPr>
            <a:r>
              <a:rPr lang="en-US" altLang="ja-JP" b="1" dirty="0">
                <a:solidFill>
                  <a:srgbClr val="000000"/>
                </a:solidFill>
                <a:latin typeface="Calibri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high-certainty evidence</a:t>
            </a:r>
            <a:r>
              <a:rPr lang="en-US" altLang="ja-JP" dirty="0">
                <a:solidFill>
                  <a:srgbClr val="000000"/>
                </a:solidFill>
                <a:latin typeface="Calibri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interventions are effective in increasing compliance with antibiotic policy and reducing duration of antibiotic treatment. </a:t>
            </a:r>
            <a:endParaRPr lang="fr-FR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059832" y="4727212"/>
            <a:ext cx="2736304" cy="40011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Diapo Solen </a:t>
            </a:r>
            <a:r>
              <a:rPr lang="fr-FR" dirty="0" err="1"/>
              <a:t>Kerneis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412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Mission individuelle</a:t>
            </a:r>
          </a:p>
          <a:p>
            <a:pPr lvl="1"/>
            <a:r>
              <a:rPr lang="fr-FR" dirty="0"/>
              <a:t>Avis au cas par cas sur des situations cliniques</a:t>
            </a:r>
          </a:p>
          <a:p>
            <a:r>
              <a:rPr lang="fr-FR" dirty="0"/>
              <a:t>Mission globale</a:t>
            </a:r>
          </a:p>
          <a:p>
            <a:pPr lvl="1"/>
            <a:r>
              <a:rPr lang="fr-FR" dirty="0"/>
              <a:t>Construction/pilotage de la politique de bon usage</a:t>
            </a:r>
          </a:p>
          <a:p>
            <a:r>
              <a:rPr lang="fr-FR" dirty="0"/>
              <a:t>Besoin de:</a:t>
            </a:r>
          </a:p>
          <a:p>
            <a:pPr lvl="1"/>
            <a:r>
              <a:rPr lang="fr-FR" dirty="0"/>
              <a:t>Reconnaissance de la compétence du praticien par l'ensemble des prescripteurs nécessaire pour acceptabilité des conseils en antibiothérapie</a:t>
            </a:r>
          </a:p>
          <a:p>
            <a:pPr lvl="1"/>
            <a:r>
              <a:rPr lang="fr-FR" dirty="0"/>
              <a:t>Temps dédié spécifique</a:t>
            </a:r>
          </a:p>
          <a:p>
            <a:pPr lvl="2"/>
            <a:r>
              <a:rPr lang="fr-FR" dirty="0"/>
              <a:t>Un médecin déjà temps plein ne peut pas faire ça « en plus »</a:t>
            </a:r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Réfèrent en ATB: double rôle</a:t>
            </a:r>
          </a:p>
        </p:txBody>
      </p:sp>
    </p:spTree>
    <p:extLst>
      <p:ext uri="{BB962C8B-B14F-4D97-AF65-F5344CB8AC3E}">
        <p14:creationId xmlns:p14="http://schemas.microsoft.com/office/powerpoint/2010/main" val="92391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Animer un groupe institutionnel sur les anti-infectieux </a:t>
            </a:r>
          </a:p>
          <a:p>
            <a:pPr lvl="1"/>
            <a:r>
              <a:rPr lang="fr-FR" dirty="0"/>
              <a:t>Commission des antibiotiques, comité du médicament etc…</a:t>
            </a:r>
          </a:p>
          <a:p>
            <a:pPr lvl="1"/>
            <a:r>
              <a:rPr lang="fr-FR" dirty="0"/>
              <a:t>Liste des anti-infectieux autorisés et conditions de prescription</a:t>
            </a:r>
          </a:p>
          <a:p>
            <a:r>
              <a:rPr lang="fr-FR" dirty="0"/>
              <a:t>Etablir un plan d’action annuel</a:t>
            </a:r>
          </a:p>
          <a:p>
            <a:pPr lvl="1"/>
            <a:r>
              <a:rPr lang="fr-FR" dirty="0"/>
              <a:t>Surveillance des consommations et des résistances</a:t>
            </a:r>
          </a:p>
          <a:p>
            <a:pPr lvl="1"/>
            <a:r>
              <a:rPr lang="fr-FR" dirty="0"/>
              <a:t>Organiser des audits (anti-infectieux, examens complémentaires)</a:t>
            </a:r>
          </a:p>
          <a:p>
            <a:pPr lvl="1"/>
            <a:r>
              <a:rPr lang="fr-FR" dirty="0"/>
              <a:t>Formation du personnel médical et paramédical </a:t>
            </a:r>
          </a:p>
          <a:p>
            <a:pPr lvl="1"/>
            <a:r>
              <a:rPr lang="fr-FR" dirty="0"/>
              <a:t>Recherche clinique: présentations à des congrès, publications</a:t>
            </a:r>
          </a:p>
          <a:p>
            <a:r>
              <a:rPr lang="fr-FR" dirty="0"/>
              <a:t>Établir un bilan d’activité annuel et le présenter aux décideurs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Mission globale</a:t>
            </a:r>
          </a:p>
        </p:txBody>
      </p:sp>
    </p:spTree>
    <p:extLst>
      <p:ext uri="{BB962C8B-B14F-4D97-AF65-F5344CB8AC3E}">
        <p14:creationId xmlns:p14="http://schemas.microsoft.com/office/powerpoint/2010/main" val="24425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Elaborations de recommandations tenant compte</a:t>
            </a:r>
          </a:p>
          <a:p>
            <a:pPr lvl="1"/>
            <a:r>
              <a:rPr lang="fr-FR" dirty="0"/>
              <a:t>Du recrutement et de l’écologie locale</a:t>
            </a:r>
          </a:p>
          <a:p>
            <a:pPr lvl="1"/>
            <a:r>
              <a:rPr lang="fr-FR" dirty="0"/>
              <a:t>Des recommandations nationales ou internationales</a:t>
            </a:r>
          </a:p>
          <a:p>
            <a:pPr lvl="1"/>
            <a:r>
              <a:rPr lang="fr-FR" dirty="0"/>
              <a:t>De la littérature</a:t>
            </a:r>
          </a:p>
          <a:p>
            <a:r>
              <a:rPr lang="fr-FR" dirty="0"/>
              <a:t>Idéalement rédigées avec les spécialistes des différentes disciplines</a:t>
            </a:r>
          </a:p>
          <a:p>
            <a:pPr lvl="1"/>
            <a:r>
              <a:rPr lang="fr-FR" dirty="0"/>
              <a:t>Favorise l’appropriation</a:t>
            </a:r>
          </a:p>
          <a:p>
            <a:r>
              <a:rPr lang="fr-FR" dirty="0"/>
              <a:t>Réévaluées régulièrement sur le besoin de mise à jour (/3ans)</a:t>
            </a:r>
          </a:p>
          <a:p>
            <a:r>
              <a:rPr lang="fr-FR" dirty="0"/>
              <a:t>Diffusées à tous les prescripteurs et facilement accessibles</a:t>
            </a:r>
          </a:p>
          <a:p>
            <a:pPr lvl="1"/>
            <a:r>
              <a:rPr lang="fr-FR" dirty="0"/>
              <a:t>Livret papier</a:t>
            </a:r>
          </a:p>
          <a:p>
            <a:pPr lvl="1"/>
            <a:r>
              <a:rPr lang="fr-FR" dirty="0"/>
              <a:t>Internet/intranet</a:t>
            </a:r>
          </a:p>
          <a:p>
            <a:pPr lvl="1"/>
            <a:r>
              <a:rPr lang="fr-FR" dirty="0"/>
              <a:t>Application smartphone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Mission globale: guide de traitement</a:t>
            </a:r>
          </a:p>
        </p:txBody>
      </p:sp>
    </p:spTree>
    <p:extLst>
      <p:ext uri="{BB962C8B-B14F-4D97-AF65-F5344CB8AC3E}">
        <p14:creationId xmlns:p14="http://schemas.microsoft.com/office/powerpoint/2010/main" val="283345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16186</TotalTime>
  <Words>2132</Words>
  <Application>Microsoft Office PowerPoint</Application>
  <PresentationFormat>Affichage à l'écran (16:9)</PresentationFormat>
  <Paragraphs>533</Paragraphs>
  <Slides>34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2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Présentation PowerPoint</vt:lpstr>
      <vt:lpstr>Liens d’intérêt des 5 dernières années</vt:lpstr>
      <vt:lpstr>Les anti-infectieux sont une classe « à part »</vt:lpstr>
      <vt:lpstr>Référent antibiotique: l’expérience Française</vt:lpstr>
      <vt:lpstr>Réfèrent en ATB en F: compétences requises</vt:lpstr>
      <vt:lpstr>Quelles interventions ?</vt:lpstr>
      <vt:lpstr>Réfèrent en ATB: double rôle</vt:lpstr>
      <vt:lpstr>Mission globale</vt:lpstr>
      <vt:lpstr>Mission globale: guide de traitement</vt:lpstr>
      <vt:lpstr>Missions cliniques: notre quotidien</vt:lpstr>
      <vt:lpstr>Missions cliniques: conseil individuel</vt:lpstr>
      <vt:lpstr>Missions cliniques: cas complexes</vt:lpstr>
      <vt:lpstr>Importance de la collaboration</vt:lpstr>
      <vt:lpstr>Quel suivi/évaluations faire ?</vt:lpstr>
      <vt:lpstr>Evolution de consommation en MCO</vt:lpstr>
      <vt:lpstr>Evolution résistances hémocultures</vt:lpstr>
      <vt:lpstr>L’arrivée des carbapénémases</vt:lpstr>
      <vt:lpstr>Surveillance macro</vt:lpstr>
      <vt:lpstr>Quel suivi/évaluations faire ?</vt:lpstr>
      <vt:lpstr>Evaluation en continu</vt:lpstr>
      <vt:lpstr>Indicateurs de bon usage: le +</vt:lpstr>
      <vt:lpstr>Indicateurs de bon usage: le +</vt:lpstr>
      <vt:lpstr>Indicateurs de bon usage: le -</vt:lpstr>
      <vt:lpstr>Evaluation ciblée</vt:lpstr>
      <vt:lpstr>Durée de traitement des pneumonies</vt:lpstr>
      <vt:lpstr> % de bactériémies avec au moins un ATB actif en probabiliste</vt:lpstr>
      <vt:lpstr>Antibioprophylaxie chirurgicale</vt:lpstr>
      <vt:lpstr>Nombreuses preuves d’impact des référents</vt:lpstr>
      <vt:lpstr>ATB « hôpital » évolution: du mieux</vt:lpstr>
      <vt:lpstr>Prioriser les actions locales: niveau patient</vt:lpstr>
      <vt:lpstr>Liste d’antibiotiques critiques:  recommandations SPILF 2022 à la demande de la DGS</vt:lpstr>
      <vt:lpstr>Aller plus loin sur l’AMS</vt:lpstr>
      <vt:lpstr>Une ressource internet: infectiologie.com</vt:lpstr>
      <vt:lpstr>Points essentiels: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 alfandari</cp:lastModifiedBy>
  <cp:revision>1085</cp:revision>
  <dcterms:created xsi:type="dcterms:W3CDTF">2010-11-21T17:00:31Z</dcterms:created>
  <dcterms:modified xsi:type="dcterms:W3CDTF">2023-11-04T09:24:02Z</dcterms:modified>
</cp:coreProperties>
</file>