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1"/>
  </p:notesMasterIdLst>
  <p:handoutMasterIdLst>
    <p:handoutMasterId r:id="rId92"/>
  </p:handoutMasterIdLst>
  <p:sldIdLst>
    <p:sldId id="473" r:id="rId2"/>
    <p:sldId id="474" r:id="rId3"/>
    <p:sldId id="257" r:id="rId4"/>
    <p:sldId id="258" r:id="rId5"/>
    <p:sldId id="468" r:id="rId6"/>
    <p:sldId id="451" r:id="rId7"/>
    <p:sldId id="452" r:id="rId8"/>
    <p:sldId id="265" r:id="rId9"/>
    <p:sldId id="270" r:id="rId10"/>
    <p:sldId id="453" r:id="rId11"/>
    <p:sldId id="275" r:id="rId12"/>
    <p:sldId id="276" r:id="rId13"/>
    <p:sldId id="277" r:id="rId14"/>
    <p:sldId id="475" r:id="rId15"/>
    <p:sldId id="455" r:id="rId16"/>
    <p:sldId id="456" r:id="rId17"/>
    <p:sldId id="416" r:id="rId18"/>
    <p:sldId id="378" r:id="rId19"/>
    <p:sldId id="457" r:id="rId20"/>
    <p:sldId id="384" r:id="rId21"/>
    <p:sldId id="360" r:id="rId22"/>
    <p:sldId id="458" r:id="rId23"/>
    <p:sldId id="461" r:id="rId24"/>
    <p:sldId id="476" r:id="rId25"/>
    <p:sldId id="460" r:id="rId26"/>
    <p:sldId id="386" r:id="rId27"/>
    <p:sldId id="387" r:id="rId28"/>
    <p:sldId id="388" r:id="rId29"/>
    <p:sldId id="389" r:id="rId30"/>
    <p:sldId id="391" r:id="rId31"/>
    <p:sldId id="392" r:id="rId32"/>
    <p:sldId id="393" r:id="rId33"/>
    <p:sldId id="394" r:id="rId34"/>
    <p:sldId id="413" r:id="rId35"/>
    <p:sldId id="399" r:id="rId36"/>
    <p:sldId id="400" r:id="rId37"/>
    <p:sldId id="424" r:id="rId38"/>
    <p:sldId id="478" r:id="rId39"/>
    <p:sldId id="401" r:id="rId40"/>
    <p:sldId id="402" r:id="rId41"/>
    <p:sldId id="403" r:id="rId42"/>
    <p:sldId id="404" r:id="rId43"/>
    <p:sldId id="281" r:id="rId44"/>
    <p:sldId id="284" r:id="rId45"/>
    <p:sldId id="462" r:id="rId46"/>
    <p:sldId id="408" r:id="rId47"/>
    <p:sldId id="361" r:id="rId48"/>
    <p:sldId id="362" r:id="rId49"/>
    <p:sldId id="285" r:id="rId50"/>
    <p:sldId id="407" r:id="rId51"/>
    <p:sldId id="444" r:id="rId52"/>
    <p:sldId id="445" r:id="rId53"/>
    <p:sldId id="335" r:id="rId54"/>
    <p:sldId id="352" r:id="rId55"/>
    <p:sldId id="353" r:id="rId56"/>
    <p:sldId id="435" r:id="rId57"/>
    <p:sldId id="436" r:id="rId58"/>
    <p:sldId id="431" r:id="rId59"/>
    <p:sldId id="471" r:id="rId60"/>
    <p:sldId id="472" r:id="rId61"/>
    <p:sldId id="338" r:id="rId62"/>
    <p:sldId id="434" r:id="rId63"/>
    <p:sldId id="339" r:id="rId64"/>
    <p:sldId id="340" r:id="rId65"/>
    <p:sldId id="342" r:id="rId66"/>
    <p:sldId id="343" r:id="rId67"/>
    <p:sldId id="425" r:id="rId68"/>
    <p:sldId id="307" r:id="rId69"/>
    <p:sldId id="308" r:id="rId70"/>
    <p:sldId id="309" r:id="rId71"/>
    <p:sldId id="310" r:id="rId72"/>
    <p:sldId id="313" r:id="rId73"/>
    <p:sldId id="314" r:id="rId74"/>
    <p:sldId id="317" r:id="rId75"/>
    <p:sldId id="318" r:id="rId76"/>
    <p:sldId id="319" r:id="rId77"/>
    <p:sldId id="321" r:id="rId78"/>
    <p:sldId id="322" r:id="rId79"/>
    <p:sldId id="470" r:id="rId80"/>
    <p:sldId id="324" r:id="rId81"/>
    <p:sldId id="463" r:id="rId82"/>
    <p:sldId id="326" r:id="rId83"/>
    <p:sldId id="447" r:id="rId84"/>
    <p:sldId id="327" r:id="rId85"/>
    <p:sldId id="464" r:id="rId86"/>
    <p:sldId id="465" r:id="rId87"/>
    <p:sldId id="466" r:id="rId88"/>
    <p:sldId id="329" r:id="rId89"/>
    <p:sldId id="358" r:id="rId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99FFCC"/>
    <a:srgbClr val="FF0000"/>
    <a:srgbClr val="FF66FF"/>
    <a:srgbClr val="FF00FF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5" autoAdjust="0"/>
    <p:restoredTop sz="97582" autoAdjust="0"/>
  </p:normalViewPr>
  <p:slideViewPr>
    <p:cSldViewPr>
      <p:cViewPr varScale="1">
        <p:scale>
          <a:sx n="85" d="100"/>
          <a:sy n="85" d="100"/>
        </p:scale>
        <p:origin x="144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9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5E103A-BEB3-4D3D-A4A0-D327BDE07350}" type="datetimeFigureOut">
              <a:rPr lang="fr-FR"/>
              <a:pPr>
                <a:defRPr/>
              </a:pPr>
              <a:t>15/11/2023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F9F54A-D2E5-40E4-A74D-D47BAE87C9D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751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FE9A21-A37A-4994-91ED-88A8D44469FF}" type="datetimeFigureOut">
              <a:rPr lang="fr-FR"/>
              <a:pPr>
                <a:defRPr/>
              </a:pPr>
              <a:t>15/11/2023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AE0B2E-15B5-4F85-A7E0-37C56EF3980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316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494" y="4344358"/>
            <a:ext cx="5487013" cy="4114587"/>
          </a:xfrm>
          <a:noFill/>
        </p:spPr>
        <p:txBody>
          <a:bodyPr lIns="84404" tIns="42201" rIns="84404" bIns="42201"/>
          <a:lstStyle/>
          <a:p>
            <a:endParaRPr lang="fr-FR" altLang="fr-FR" smtClean="0"/>
          </a:p>
        </p:txBody>
      </p:sp>
      <p:sp>
        <p:nvSpPr>
          <p:cNvPr id="63492" name="Espace réservé du numéro de diapositive 3"/>
          <p:cNvSpPr txBox="1">
            <a:spLocks noGrp="1"/>
          </p:cNvSpPr>
          <p:nvPr/>
        </p:nvSpPr>
        <p:spPr bwMode="auto">
          <a:xfrm>
            <a:off x="3885996" y="8684460"/>
            <a:ext cx="2970471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4" tIns="42201" rIns="84404" bIns="42201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480BC81-DC0A-41CF-B1D5-74187579FC66}" type="slidenum">
              <a:rPr lang="en-GB" altLang="fr-FR" sz="1100">
                <a:latin typeface="Calibri" pitchFamily="34" charset="0"/>
              </a:rPr>
              <a:pPr algn="r" eaLnBrk="1" hangingPunct="1"/>
              <a:t>5</a:t>
            </a:fld>
            <a:endParaRPr lang="en-GB" altLang="fr-FR" sz="11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173CF6-DAA0-4244-8B7D-568EADD47A2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92054" rIns="92054" numCol="1" anchor="t" anchorCtr="0" compatLnSpc="1">
            <a:prstTxWarp prst="textNoShape">
              <a:avLst/>
            </a:prstTxWarp>
          </a:bodyPr>
          <a:lstStyle/>
          <a:p>
            <a:pPr defTabSz="787400"/>
            <a:endParaRPr lang="fr-FR" altLang="fr-FR" smtClean="0"/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08958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898A42-D89D-401F-9330-99F6C6D8B0CA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B45D8D-27B2-4851-9D3F-B26314D95EB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752D0D-F95D-4AF5-A13C-25B589CF9DF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2B1069D1-4DF9-4F48-981B-072D7AAE39AD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52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04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48188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2327EA-CFE7-46E0-8FC7-C7BD7F506716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E4343DB7-0C93-4C38-8F58-3364AA5A1B5F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53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270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3100"/>
            <a:ext cx="46212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DBA0E3-57C6-4D7A-B1F1-4FCD768CC1A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4034D61-2967-47A6-8E18-06A057C1E68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54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47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2AAE8-6D03-4E10-998B-AC29C8528CF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FF815845-69AC-4768-BD62-92E7CE47EF4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55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68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69CDD6-6FF9-44B7-AA64-F6E99AAA582A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B666BEB-7CE2-4E01-B613-191FC5A1E1D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61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8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56D2B69-3B97-4944-A498-7212A66EB06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55848B8D-0DD6-4703-B69F-E265365D2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64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19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3FB016-8CE8-4014-BBAB-C92ADFAB974E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040769F4-FD2E-4160-9BB6-5C4E734CD505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65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60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3100"/>
            <a:ext cx="46212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2" tIns="46516" rIns="93032" bIns="46516" anchor="b"/>
          <a:lstStyle/>
          <a:p>
            <a:pPr algn="r" defTabSz="930275"/>
            <a:fld id="{F37B24A3-DB10-454A-9E07-C21B7AC728EB}" type="slidenum">
              <a:rPr lang="fr-FR" sz="1200"/>
              <a:pPr algn="r" defTabSz="930275"/>
              <a:t>6</a:t>
            </a:fld>
            <a:endParaRPr lang="fr-FR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A0F6F4E-4F70-4839-9790-D19BBD643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F9152D4-B02C-452C-BE28-9CC19FA76F81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3884613" y="8686800"/>
            <a:ext cx="29686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0" tIns="47160" rIns="90720" bIns="4716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323E75-10F5-4AA6-8CCC-E797559F7934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900113" y="685800"/>
            <a:ext cx="50577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endParaRPr lang="fr-FR" altLang="fr-FR" sz="180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7418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4988"/>
            <a:ext cx="5486400" cy="4116387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06553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98233D-FFA4-40A7-92CE-585F7A698668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342F03D4-AAF6-445A-89EC-82C8CC394348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66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80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pPr defTabSz="762000"/>
            <a:endParaRPr lang="fr-FR" alt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B645767-02A0-4417-AB1E-7FFFDAAC8347}" type="slidenum">
              <a:rPr lang="fr-FR" altLang="fr-FR" sz="120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 algn="r" defTabSz="449263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72</a:t>
            </a:fld>
            <a:endParaRPr lang="fr-FR" altLang="fr-FR" sz="1200">
              <a:solidFill>
                <a:srgbClr val="000000"/>
              </a:solidFill>
              <a:latin typeface="Verdana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66" tIns="44439" rIns="90466" bIns="44439" anchor="b"/>
          <a:lstStyle/>
          <a:p>
            <a:pPr algn="r" defTabSz="889000" eaLnBrk="0" hangingPunct="0"/>
            <a:r>
              <a:rPr lang="fr-FR" altLang="fr-FR" sz="1200">
                <a:latin typeface="Times New Roman" pitchFamily="18" charset="0"/>
              </a:rPr>
              <a:t>2</a:t>
            </a: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7" name="Rectangle 6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8" name="Rectangle 7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41397B-89D1-4FD2-82FC-F0F81ABD18C2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5" tIns="44448" rIns="90485" bIns="44448" anchor="b"/>
          <a:lstStyle/>
          <a:p>
            <a:pPr algn="r" defTabSz="868363" eaLnBrk="0" hangingPunct="0"/>
            <a:r>
              <a:rPr lang="fr-FR" altLang="fr-FR" sz="1200">
                <a:latin typeface="Times New Roman" pitchFamily="18" charset="0"/>
              </a:rPr>
              <a:t>8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7725" y="466725"/>
            <a:ext cx="5164138" cy="38719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</p:spPr>
        <p:txBody>
          <a:bodyPr wrap="square" lIns="90485" tIns="44448" rIns="90485" bIns="44448" numCol="1" anchor="t" anchorCtr="0" compatLnSpc="1">
            <a:prstTxWarp prst="textNoShape">
              <a:avLst/>
            </a:prstTxWarp>
          </a:bodyPr>
          <a:lstStyle/>
          <a:p>
            <a:pPr defTabSz="723900"/>
            <a:endParaRPr lang="fr-FR" alt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2105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56DEC4A1-458A-4058-9BC9-04C895F1E8B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88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033838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F7BFDC-8787-40BA-A6AF-F9D8BB3EDB0B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52E5F0-6565-49DD-9F00-226103D20FF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2B856C-4FA1-4751-8435-4D2D89A9DCD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003416-3621-4E9F-ADA4-C3EBBD42E90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r>
              <a:rPr lang="fr-FR" smtClean="0"/>
              <a:t>pareil</a:t>
            </a:r>
          </a:p>
        </p:txBody>
      </p:sp>
      <p:sp>
        <p:nvSpPr>
          <p:cNvPr id="47107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B86627DB-A17B-4EC9-9608-68F0F3EFEAE3}" type="slidenum">
              <a:rPr lang="fr-FR" sz="1200">
                <a:latin typeface="Calibri" pitchFamily="34" charset="0"/>
              </a:rPr>
              <a:pPr algn="r" defTabSz="457200"/>
              <a:t>17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10F273-680B-4186-B023-954AB732EB70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C8AAA2F4-DD6B-4E2E-87A2-92CDC923CAFD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43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0964" name="Rectangle 1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1155700" y="693738"/>
            <a:ext cx="4548188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2C34-F84C-4203-8021-FA920E9D911A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4589-CD8C-4F3D-8911-2FD741F5E94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00C0-78AE-418F-BE23-60524FE720F2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2E58-7B6E-4B12-B1F0-32ABA8F7FCC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BE69-F07D-4651-B176-AB6C5A76F910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D3F6-756F-46F3-B632-E13C41FB904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C171-2F14-4277-AB90-DCAB6DA51643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FDC5-F1CF-451F-9D3D-B3AD0440B08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8A10-EF65-48B2-85DB-73E87E514165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466B-B20D-4EF4-BCBB-54AF878A282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0"/>
            <a:ext cx="8928992" cy="119675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394D-48E5-4FE0-97AE-2395A47ECA8F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4278-51DD-43FB-B633-3B7966F2258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102D-2128-4A06-95CF-19E9A23C6F4C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5658F-2508-4F0B-9C1B-77EBF3E7A081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F288-3005-4AE7-B6AE-A1A780EB17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Titre 6"/>
          <p:cNvSpPr>
            <a:spLocks noGrp="1"/>
          </p:cNvSpPr>
          <p:nvPr>
            <p:ph type="title"/>
          </p:nvPr>
        </p:nvSpPr>
        <p:spPr>
          <a:xfrm>
            <a:off x="5342" y="0"/>
            <a:ext cx="9138657" cy="126876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7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5342" y="0"/>
            <a:ext cx="9138657" cy="1268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67544" y="1628800"/>
            <a:ext cx="8219256" cy="43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2881E0-E650-455D-A962-2350CDEDC2CD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F6DDAC-ED0A-45A8-A734-6F3A407DDE4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9" r:id="rId8"/>
    <p:sldLayoutId id="2147483670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b="1" kern="1200">
          <a:solidFill>
            <a:srgbClr val="0000FF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lar.org/antibiogilar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s://www.gilar.org/antibiogilar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0"/>
          <p:cNvSpPr>
            <a:spLocks noGrp="1"/>
          </p:cNvSpPr>
          <p:nvPr>
            <p:ph type="ctrTitle" idx="4294967295"/>
          </p:nvPr>
        </p:nvSpPr>
        <p:spPr>
          <a:xfrm>
            <a:off x="323528" y="188640"/>
            <a:ext cx="8496300" cy="1304925"/>
          </a:xfrm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z="3000" dirty="0" smtClean="0"/>
              <a:t>Mini point COVID/grippe/VRS (1 dia)</a:t>
            </a:r>
            <a:r>
              <a:rPr lang="fr-FR" altLang="fr-FR" sz="3000" dirty="0"/>
              <a:t/>
            </a:r>
            <a:br>
              <a:rPr lang="fr-FR" altLang="fr-FR" sz="3000" dirty="0"/>
            </a:br>
            <a:r>
              <a:rPr lang="fr-FR" altLang="fr-FR" sz="3000" dirty="0"/>
              <a:t>Prescription </a:t>
            </a:r>
            <a:r>
              <a:rPr lang="fr-FR" altLang="fr-FR" sz="3000" dirty="0" smtClean="0"/>
              <a:t>et surveillance des antibiotiques</a:t>
            </a:r>
            <a:br>
              <a:rPr lang="fr-FR" altLang="fr-FR" sz="3000" dirty="0" smtClean="0"/>
            </a:br>
            <a:r>
              <a:rPr lang="fr-FR" altLang="fr-FR" sz="3000" dirty="0" smtClean="0"/>
              <a:t>Prévention des infections associées aux soins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3347535"/>
            <a:ext cx="2919671" cy="923330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09538">
              <a:defRPr/>
            </a:pPr>
            <a:r>
              <a:rPr lang="fr-FR" altLang="fr-FR" sz="1800" dirty="0">
                <a:solidFill>
                  <a:schemeClr val="tx1"/>
                </a:solidFill>
                <a:latin typeface="Arial" charset="0"/>
                <a:cs typeface="Arial" charset="0"/>
              </a:rPr>
              <a:t>S. </a:t>
            </a:r>
            <a:r>
              <a:rPr lang="fr-FR" altLang="fr-FR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Alfandari</a:t>
            </a:r>
            <a:endParaRPr lang="fr-FR" altLang="fr-FR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09538">
              <a:defRPr/>
            </a:pPr>
            <a:r>
              <a:rPr lang="fr-FR" altLang="fr-FR" sz="1800" dirty="0">
                <a:solidFill>
                  <a:schemeClr val="tx1"/>
                </a:solidFill>
                <a:latin typeface="Arial" charset="0"/>
                <a:cs typeface="Arial" charset="0"/>
              </a:rPr>
              <a:t>CH Tourcoing</a:t>
            </a:r>
          </a:p>
          <a:p>
            <a:pPr marL="109538">
              <a:defRPr/>
            </a:pPr>
            <a:r>
              <a:rPr lang="fr-FR" altLang="fr-FR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Novembre 2023</a:t>
            </a:r>
            <a:endParaRPr lang="fr-FR" altLang="fr-FR" sz="1800" dirty="0">
              <a:solidFill>
                <a:srgbClr val="0033CC"/>
              </a:solidFill>
              <a:cs typeface="Arial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51520" y="4941168"/>
            <a:ext cx="3264553" cy="566738"/>
            <a:chOff x="114673" y="6291262"/>
            <a:chExt cx="2441103" cy="566738"/>
          </a:xfrm>
        </p:grpSpPr>
        <p:pic>
          <p:nvPicPr>
            <p:cNvPr id="7" name="Picture 2" descr="GI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63059" y="5636882"/>
            <a:ext cx="8425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Recommandations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d'antibiothérapie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du CH Tourcoing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Application ANTIBIOGILAR disponible gratuitement pour Android et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IPhone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53746"/>
            <a:ext cx="2041685" cy="453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721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6" name="Rectangle 8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z="3400" smtClean="0"/>
              <a:t>Un prélèvement positif isolé n’est pas une infection</a:t>
            </a:r>
          </a:p>
        </p:txBody>
      </p:sp>
      <p:sp>
        <p:nvSpPr>
          <p:cNvPr id="26626" name="Rectangle 9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caractéristiques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Présence de bactérie dans les urines (ou sur peau ou muqueuse)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/>
              <a:t>Sans </a:t>
            </a:r>
            <a:r>
              <a:rPr lang="fr-FR" altLang="fr-FR" sz="1600" dirty="0" smtClean="0"/>
              <a:t>signe </a:t>
            </a:r>
            <a:r>
              <a:rPr lang="fr-FR" altLang="fr-FR" sz="1600" dirty="0"/>
              <a:t>clinique </a:t>
            </a:r>
            <a:endParaRPr lang="fr-FR" altLang="fr-FR" sz="1600" dirty="0" smtClean="0"/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Ou avec signe clinique mais portant sur un autre site (par ex pneumonie)</a:t>
            </a:r>
            <a:endParaRPr lang="fr-FR" altLang="fr-FR" sz="1600" dirty="0"/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Fréquente chez personnes </a:t>
            </a:r>
            <a:r>
              <a:rPr lang="fr-FR" altLang="fr-FR" sz="1800" dirty="0" smtClean="0"/>
              <a:t>âgées</a:t>
            </a:r>
            <a:endParaRPr lang="fr-FR" altLang="fr-FR" sz="1800" dirty="0"/>
          </a:p>
          <a:p>
            <a:pPr lvl="2">
              <a:lnSpc>
                <a:spcPct val="80000"/>
              </a:lnSpc>
            </a:pPr>
            <a:r>
              <a:rPr lang="fr-FR" altLang="fr-FR" sz="1700" dirty="0" smtClean="0"/>
              <a:t>Plus souvent à </a:t>
            </a:r>
            <a:r>
              <a:rPr lang="fr-FR" altLang="fr-FR" sz="1700" dirty="0"/>
              <a:t>BMR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risques 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↑ prescription </a:t>
            </a:r>
            <a:r>
              <a:rPr lang="fr-FR" altLang="fr-FR" sz="1800" dirty="0"/>
              <a:t>d’ATB </a:t>
            </a:r>
            <a:r>
              <a:rPr lang="fr-FR" altLang="fr-FR" sz="1800" dirty="0" smtClean="0"/>
              <a:t>→↑consommation d’ATB →↑résistances 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CAT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de dépistage systématique des BU à l’entrée ou aux urgences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de test sur des signes non liés à une infection, </a:t>
            </a:r>
            <a:r>
              <a:rPr lang="fr-FR" altLang="fr-FR" sz="1800" b="1" dirty="0" smtClean="0">
                <a:solidFill>
                  <a:srgbClr val="FF0000"/>
                </a:solidFill>
              </a:rPr>
              <a:t>pipi qui pue = pas d’ECBU</a:t>
            </a:r>
            <a:endParaRPr lang="fr-FR" altLang="fr-FR" sz="1800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d’ATB même si BMR, car résistant ne veut pas dire virulent</a:t>
            </a:r>
          </a:p>
        </p:txBody>
      </p:sp>
    </p:spTree>
    <p:extLst>
      <p:ext uri="{BB962C8B-B14F-4D97-AF65-F5344CB8AC3E}">
        <p14:creationId xmlns:p14="http://schemas.microsoft.com/office/powerpoint/2010/main" val="35809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altLang="fr-FR" dirty="0" smtClean="0"/>
              <a:t>Faut - il faire un prélèvement bactériologique préalable ?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 lIns="92075" tIns="46038" rIns="92075" bIns="46038"/>
          <a:lstStyle/>
          <a:p>
            <a:r>
              <a:rPr lang="fr-FR" altLang="fr-FR" sz="2300" dirty="0" smtClean="0"/>
              <a:t>Non, pas le temps</a:t>
            </a:r>
          </a:p>
          <a:p>
            <a:pPr lvl="1"/>
            <a:r>
              <a:rPr lang="fr-FR" altLang="fr-FR" sz="2200" dirty="0" smtClean="0"/>
              <a:t>Purpura </a:t>
            </a:r>
            <a:r>
              <a:rPr lang="fr-FR" altLang="fr-FR" sz="2200" dirty="0" err="1" smtClean="0"/>
              <a:t>fulminans</a:t>
            </a:r>
            <a:endParaRPr lang="fr-FR" altLang="fr-FR" sz="2200" dirty="0" smtClean="0"/>
          </a:p>
          <a:p>
            <a:r>
              <a:rPr lang="fr-FR" altLang="fr-FR" sz="2300" dirty="0" smtClean="0"/>
              <a:t>Oui, mais vite !</a:t>
            </a:r>
          </a:p>
          <a:p>
            <a:pPr lvl="1"/>
            <a:r>
              <a:rPr lang="fr-FR" altLang="fr-FR" sz="2200" dirty="0" smtClean="0"/>
              <a:t>Sepsis (ex) grave</a:t>
            </a:r>
          </a:p>
          <a:p>
            <a:r>
              <a:rPr lang="fr-FR" altLang="fr-FR" sz="2300" dirty="0" smtClean="0"/>
              <a:t>Oui, toujours</a:t>
            </a:r>
          </a:p>
          <a:p>
            <a:pPr lvl="1"/>
            <a:r>
              <a:rPr lang="fr-FR" altLang="fr-FR" sz="2200" dirty="0" smtClean="0"/>
              <a:t>Endocardite </a:t>
            </a:r>
            <a:r>
              <a:rPr lang="fr-FR" altLang="fr-FR" sz="2200" dirty="0" err="1" smtClean="0"/>
              <a:t>d’osler</a:t>
            </a:r>
            <a:endParaRPr lang="fr-FR" altLang="fr-FR" sz="2200" dirty="0" smtClean="0"/>
          </a:p>
          <a:p>
            <a:r>
              <a:rPr lang="fr-FR" altLang="fr-FR" sz="2300" dirty="0" smtClean="0"/>
              <a:t>Oui mais de bonne qualité</a:t>
            </a:r>
          </a:p>
          <a:p>
            <a:pPr lvl="1"/>
            <a:r>
              <a:rPr lang="fr-FR" altLang="fr-FR" sz="2200" dirty="0" smtClean="0"/>
              <a:t>Biopsie osseuse pour les infections ostéo-articulaire</a:t>
            </a:r>
          </a:p>
          <a:p>
            <a:pPr lvl="1"/>
            <a:r>
              <a:rPr lang="fr-FR" altLang="fr-FR" sz="2200" dirty="0" smtClean="0"/>
              <a:t>Se méfier des écouvillons (flore cutanée) drains et </a:t>
            </a:r>
            <a:r>
              <a:rPr lang="fr-FR" altLang="fr-FR" sz="2200" dirty="0" err="1" smtClean="0"/>
              <a:t>redons</a:t>
            </a:r>
            <a:endParaRPr lang="fr-FR" altLang="fr-FR" sz="2200" dirty="0" smtClean="0"/>
          </a:p>
          <a:p>
            <a:pPr>
              <a:buClr>
                <a:schemeClr val="hlink"/>
              </a:buClr>
              <a:buFont typeface="Wingdings" pitchFamily="2" charset="2"/>
              <a:buChar char="¡"/>
            </a:pPr>
            <a:endParaRPr lang="fr-FR" altLang="fr-FR" sz="2000" dirty="0" smtClean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4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 Quel antibiotique choisir ?</a:t>
            </a:r>
          </a:p>
        </p:txBody>
      </p:sp>
      <p:sp>
        <p:nvSpPr>
          <p:cNvPr id="317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017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Choix dépendant de 4 critères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Foyer infectieux: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diagnostic précis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pharmacocinétique ATB utilisé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Germe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Epidémiologie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Spectre ATB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Terrain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N-né, 4ème âge, grossesse, immunodépression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Tares viscérales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Allergies/Interférences médicamenteuses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Sévérité clinique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Choc septique/sepsis (ex) grave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Traitement probabiliste: </a:t>
            </a:r>
            <a:r>
              <a:rPr lang="fr-FR" altLang="fr-FR" sz="2100" dirty="0" smtClean="0">
                <a:solidFill>
                  <a:schemeClr val="accent2"/>
                </a:solidFill>
              </a:rPr>
              <a:t>c’est le pari bactériologique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Traitement documenté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Le prélèvement est il correct ?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Le germe isolé est il responsable de la symptomatologie ?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4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Orientation selon site/bactérie</a:t>
            </a:r>
          </a:p>
        </p:txBody>
      </p:sp>
      <p:sp>
        <p:nvSpPr>
          <p:cNvPr id="3379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000" dirty="0" smtClean="0"/>
              <a:t>Identification bactérienne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Immédiate : </a:t>
            </a:r>
          </a:p>
          <a:p>
            <a:pPr lvl="3">
              <a:lnSpc>
                <a:spcPct val="80000"/>
              </a:lnSpc>
            </a:pPr>
            <a:r>
              <a:rPr lang="fr-FR" altLang="fr-FR" sz="1600" dirty="0" smtClean="0"/>
              <a:t>Examen direct LCS, crachats, urines…</a:t>
            </a:r>
          </a:p>
          <a:p>
            <a:pPr lvl="3">
              <a:lnSpc>
                <a:spcPct val="80000"/>
              </a:lnSpc>
            </a:pPr>
            <a:r>
              <a:rPr lang="fr-FR" altLang="fr-FR" sz="1600" dirty="0" smtClean="0"/>
              <a:t>Nouvelles techniques: Antigènes solubles, IF, PCR…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Retardés : cultures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/>
              <a:t>Epidémiologie des infections fréquentes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Bactéries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Urines:		</a:t>
            </a:r>
            <a:r>
              <a:rPr lang="fr-FR" altLang="fr-FR" sz="1800" i="1" dirty="0" smtClean="0"/>
              <a:t>E. coli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Poumon:		Pneumocoque / virus / //// </a:t>
            </a:r>
            <a:r>
              <a:rPr lang="fr-FR" altLang="fr-FR" sz="1800" dirty="0" err="1" smtClean="0"/>
              <a:t>Légionelle</a:t>
            </a:r>
            <a:endParaRPr lang="fr-FR" altLang="fr-FR" sz="1800" dirty="0" smtClean="0"/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LCR:		Méningocoque / Pneumocoque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Infection /matériel:	Staphylocoque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Sensibilité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Pneumocoque et pénicilline</a:t>
            </a:r>
          </a:p>
          <a:p>
            <a:pPr lvl="2">
              <a:lnSpc>
                <a:spcPct val="80000"/>
              </a:lnSpc>
            </a:pPr>
            <a:r>
              <a:rPr lang="fr-FR" altLang="fr-FR" sz="1800" i="1" dirty="0" smtClean="0"/>
              <a:t>E. coli </a:t>
            </a:r>
            <a:r>
              <a:rPr lang="fr-FR" altLang="fr-FR" sz="1800" dirty="0" smtClean="0"/>
              <a:t>et </a:t>
            </a:r>
            <a:r>
              <a:rPr lang="fr-FR" altLang="fr-FR" sz="1800" dirty="0" err="1" smtClean="0"/>
              <a:t>fluoroquinolones</a:t>
            </a:r>
            <a:r>
              <a:rPr lang="fr-FR" altLang="fr-FR" sz="1800" dirty="0" smtClean="0"/>
              <a:t>/C3G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Staphylocoque et </a:t>
            </a:r>
            <a:r>
              <a:rPr lang="fr-FR" altLang="fr-FR" sz="1800" dirty="0" err="1" smtClean="0"/>
              <a:t>méticilline</a:t>
            </a:r>
            <a:r>
              <a:rPr lang="fr-FR" altLang="fr-FR" sz="1800" dirty="0" smtClean="0"/>
              <a:t> résistance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96752"/>
          </a:xfrm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Hémocultures CHT 2023</a:t>
            </a:r>
          </a:p>
        </p:txBody>
      </p:sp>
      <p:sp>
        <p:nvSpPr>
          <p:cNvPr id="35842" name="Text Box 77"/>
          <p:cNvSpPr txBox="1">
            <a:spLocks noChangeArrowheads="1"/>
          </p:cNvSpPr>
          <p:nvPr/>
        </p:nvSpPr>
        <p:spPr bwMode="auto">
          <a:xfrm>
            <a:off x="67469" y="1516868"/>
            <a:ext cx="8964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Ensemble hôpital				Réa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800794" cy="8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74" y="1988840"/>
            <a:ext cx="3772030" cy="32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2" y="1988840"/>
            <a:ext cx="60196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3"/>
          <p:cNvSpPr txBox="1">
            <a:spLocks noChangeArrowheads="1"/>
          </p:cNvSpPr>
          <p:nvPr/>
        </p:nvSpPr>
        <p:spPr bwMode="auto">
          <a:xfrm>
            <a:off x="4794017" y="3909312"/>
            <a:ext cx="1010825" cy="10661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200"/>
              <a:t>BLSE: 6%</a:t>
            </a:r>
          </a:p>
          <a:p>
            <a:pPr>
              <a:spcBef>
                <a:spcPct val="50000"/>
              </a:spcBef>
            </a:pPr>
            <a:r>
              <a:rPr lang="fr-FR" sz="1200"/>
              <a:t>AUG: 32%</a:t>
            </a:r>
          </a:p>
          <a:p>
            <a:pPr>
              <a:spcBef>
                <a:spcPct val="50000"/>
              </a:spcBef>
            </a:pPr>
            <a:r>
              <a:rPr lang="fr-FR" sz="1200"/>
              <a:t>FQ: 22%</a:t>
            </a:r>
          </a:p>
          <a:p>
            <a:pPr>
              <a:spcBef>
                <a:spcPct val="50000"/>
              </a:spcBef>
            </a:pPr>
            <a:r>
              <a:rPr lang="fr-FR" sz="1200"/>
              <a:t>Bact: 29%</a:t>
            </a:r>
          </a:p>
        </p:txBody>
      </p:sp>
    </p:spTree>
    <p:extLst>
      <p:ext uri="{BB962C8B-B14F-4D97-AF65-F5344CB8AC3E}">
        <p14:creationId xmlns:p14="http://schemas.microsoft.com/office/powerpoint/2010/main" val="9082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96752"/>
          </a:xfrm>
        </p:spPr>
        <p:txBody>
          <a:bodyPr/>
          <a:lstStyle/>
          <a:p>
            <a:r>
              <a:rPr lang="fr-FR" dirty="0" smtClean="0"/>
              <a:t>Trouver vite toute la </a:t>
            </a:r>
            <a:r>
              <a:rPr lang="fr-FR" dirty="0" err="1" smtClean="0"/>
              <a:t>bactério</a:t>
            </a:r>
            <a:r>
              <a:rPr lang="fr-FR" dirty="0" smtClean="0"/>
              <a:t> sur </a:t>
            </a:r>
            <a:r>
              <a:rPr lang="fr-FR" dirty="0" err="1" smtClean="0"/>
              <a:t>cyberlab</a:t>
            </a:r>
            <a:endParaRPr lang="fr-FR" dirty="0"/>
          </a:p>
        </p:txBody>
      </p:sp>
      <p:sp>
        <p:nvSpPr>
          <p:cNvPr id="5" name="Bulle ronde 4"/>
          <p:cNvSpPr/>
          <p:nvPr/>
        </p:nvSpPr>
        <p:spPr>
          <a:xfrm>
            <a:off x="5148064" y="1268760"/>
            <a:ext cx="3910211" cy="504056"/>
          </a:xfrm>
          <a:prstGeom prst="wedgeEllipseCallout">
            <a:avLst>
              <a:gd name="adj1" fmla="val -37385"/>
              <a:gd name="adj2" fmla="val 65439"/>
            </a:avLst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Cliquer sur l’icone ronde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536270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alibri" panose="020F0502020204030204" pitchFamily="34" charset="0"/>
              </a:rPr>
              <a:t>Vous pouvez choisir plus: </a:t>
            </a:r>
            <a:endParaRPr lang="fr-FR" sz="1800" dirty="0">
              <a:latin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0" y="24928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alibri" panose="020F0502020204030204" pitchFamily="34" charset="0"/>
              </a:rPr>
              <a:t>Il s’affiche par défaut la </a:t>
            </a:r>
            <a:r>
              <a:rPr lang="fr-FR" sz="1800" dirty="0" err="1" smtClean="0">
                <a:latin typeface="Calibri" panose="020F0502020204030204" pitchFamily="34" charset="0"/>
              </a:rPr>
              <a:t>bactério</a:t>
            </a:r>
            <a:r>
              <a:rPr lang="fr-FR" sz="1800" dirty="0" smtClean="0">
                <a:latin typeface="Calibri" panose="020F0502020204030204" pitchFamily="34" charset="0"/>
              </a:rPr>
              <a:t> (+ ou -) des 14 derniers jours</a:t>
            </a:r>
            <a:endParaRPr lang="fr-FR" sz="1800" dirty="0">
              <a:latin typeface="Calibri" panose="020F0502020204030204" pitchFamily="34" charset="0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644871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4" y="5732038"/>
            <a:ext cx="6107577" cy="5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251520" y="2891383"/>
            <a:ext cx="8663880" cy="2409825"/>
            <a:chOff x="251520" y="2677562"/>
            <a:chExt cx="8663880" cy="2409825"/>
          </a:xfrm>
        </p:grpSpPr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77562"/>
              <a:ext cx="2505075" cy="240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675" y="2677562"/>
              <a:ext cx="6181725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742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96752"/>
          </a:xfrm>
        </p:spPr>
        <p:txBody>
          <a:bodyPr/>
          <a:lstStyle/>
          <a:p>
            <a:r>
              <a:rPr lang="fr-FR" dirty="0" smtClean="0"/>
              <a:t>Comparer vite les antibiogrammes</a:t>
            </a:r>
            <a:endParaRPr lang="fr-FR" dirty="0"/>
          </a:p>
        </p:txBody>
      </p:sp>
      <p:sp>
        <p:nvSpPr>
          <p:cNvPr id="5" name="Bulle ronde 4"/>
          <p:cNvSpPr/>
          <p:nvPr/>
        </p:nvSpPr>
        <p:spPr>
          <a:xfrm>
            <a:off x="4139952" y="1268760"/>
            <a:ext cx="3406155" cy="504056"/>
          </a:xfrm>
          <a:prstGeom prst="wedgeEllipseCallout">
            <a:avLst>
              <a:gd name="adj1" fmla="val 27430"/>
              <a:gd name="adj2" fmla="val 84336"/>
            </a:avLst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Cliquer sur l’icone AB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78030"/>
            <a:ext cx="4270623" cy="38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64904"/>
            <a:ext cx="922023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53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Avant</a:t>
            </a:r>
          </a:p>
          <a:p>
            <a:pPr lvl="1"/>
            <a:r>
              <a:rPr lang="fr-FR" dirty="0" smtClean="0"/>
              <a:t>SG = sepsis + dysfonction d’organe</a:t>
            </a:r>
          </a:p>
          <a:p>
            <a:pPr lvl="1"/>
            <a:r>
              <a:rPr lang="fr-FR" dirty="0" smtClean="0"/>
              <a:t>CS = besoin d’amines</a:t>
            </a:r>
          </a:p>
          <a:p>
            <a:r>
              <a:rPr lang="fr-FR" dirty="0" smtClean="0"/>
              <a:t>Maintenant </a:t>
            </a:r>
          </a:p>
          <a:p>
            <a:pPr lvl="1"/>
            <a:r>
              <a:rPr lang="fr-FR" dirty="0" smtClean="0"/>
              <a:t>Sepsis = forcément grave =↗ </a:t>
            </a:r>
            <a:r>
              <a:rPr lang="fr-FR" dirty="0"/>
              <a:t>SOFA ≥ 2 </a:t>
            </a:r>
            <a:r>
              <a:rPr lang="fr-FR" dirty="0" smtClean="0"/>
              <a:t>points, ou </a:t>
            </a:r>
            <a:r>
              <a:rPr lang="fr-FR" dirty="0" err="1" smtClean="0"/>
              <a:t>qSOFA</a:t>
            </a:r>
            <a:r>
              <a:rPr lang="fr-FR" dirty="0" smtClean="0"/>
              <a:t> ≥ 2</a:t>
            </a:r>
          </a:p>
          <a:p>
            <a:pPr lvl="1">
              <a:lnSpc>
                <a:spcPct val="80000"/>
              </a:lnSpc>
            </a:pPr>
            <a:r>
              <a:rPr lang="fr-FR" dirty="0" smtClean="0"/>
              <a:t>CS = besoin d’amines</a:t>
            </a:r>
            <a:r>
              <a:rPr lang="fr-FR" sz="2400" dirty="0"/>
              <a:t> </a:t>
            </a:r>
            <a:r>
              <a:rPr lang="fr-FR" sz="2400" dirty="0" smtClean="0"/>
              <a:t>/ PAM </a:t>
            </a:r>
            <a:r>
              <a:rPr lang="fr-FR" sz="2400" dirty="0"/>
              <a:t>≥ 65 mm Hg </a:t>
            </a:r>
            <a:r>
              <a:rPr lang="fr-FR" sz="2400" dirty="0" smtClean="0"/>
              <a:t>ET lactates </a:t>
            </a:r>
            <a:r>
              <a:rPr lang="fr-FR" sz="2400" dirty="0"/>
              <a:t>&gt; 2 </a:t>
            </a:r>
            <a:r>
              <a:rPr lang="fr-FR" sz="2400" dirty="0" err="1"/>
              <a:t>mmol</a:t>
            </a:r>
            <a:r>
              <a:rPr lang="fr-FR" sz="2400" dirty="0"/>
              <a:t>/l</a:t>
            </a:r>
            <a:endParaRPr lang="fr-FR" dirty="0" smtClean="0"/>
          </a:p>
          <a:p>
            <a:r>
              <a:rPr lang="fr-FR" dirty="0" smtClean="0"/>
              <a:t>Risque de confusion</a:t>
            </a:r>
          </a:p>
          <a:p>
            <a:pPr lvl="1"/>
            <a:r>
              <a:rPr lang="fr-FR" dirty="0" smtClean="0"/>
              <a:t>Si on parle de « vieux » sepsis pour une infection non grave, un réa va penser que le patient est plus grave qu'en réalité, et utiliser trop d‘ATB inutilement</a:t>
            </a:r>
          </a:p>
          <a:p>
            <a:pPr lvl="1"/>
            <a:r>
              <a:rPr lang="fr-FR" dirty="0" smtClean="0"/>
              <a:t>Si un réa </a:t>
            </a:r>
            <a:r>
              <a:rPr lang="fr-FR" dirty="0"/>
              <a:t>parle de </a:t>
            </a:r>
            <a:r>
              <a:rPr lang="fr-FR" dirty="0" smtClean="0"/>
              <a:t>«nouveau» sepsis, un médecin « pas à jour » risque de méconnaître la gravité du patient</a:t>
            </a:r>
          </a:p>
          <a:p>
            <a:endParaRPr lang="fr-FR" dirty="0"/>
          </a:p>
        </p:txBody>
      </p:sp>
      <p:sp>
        <p:nvSpPr>
          <p:cNvPr id="132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Ancien sepsis grave vs nouveau sepsis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635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Serge Alfandari (Tourcoing)</a:t>
            </a:r>
            <a:endParaRPr lang="fr-FR" dirty="0" smtClean="0"/>
          </a:p>
        </p:txBody>
      </p:sp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663" y="2133601"/>
            <a:ext cx="5889649" cy="243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9"/>
          <p:cNvSpPr txBox="1">
            <a:spLocks noChangeArrowheads="1"/>
          </p:cNvSpPr>
          <p:nvPr/>
        </p:nvSpPr>
        <p:spPr bwMode="auto">
          <a:xfrm rot="-370480">
            <a:off x="869950" y="598955"/>
            <a:ext cx="79676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6000" dirty="0" smtClean="0">
                <a:solidFill>
                  <a:srgbClr val="FFFF00"/>
                </a:solidFill>
                <a:latin typeface="AR DARLING"/>
              </a:rPr>
              <a:t>La lecture de l’Antibiogramme</a:t>
            </a:r>
            <a:endParaRPr lang="fr-FR" altLang="fr-FR" sz="6000" dirty="0">
              <a:solidFill>
                <a:srgbClr val="FFFF00"/>
              </a:solidFill>
              <a:latin typeface="AR DARLING"/>
            </a:endParaRPr>
          </a:p>
        </p:txBody>
      </p:sp>
    </p:spTree>
    <p:extLst>
      <p:ext uri="{BB962C8B-B14F-4D97-AF65-F5344CB8AC3E}">
        <p14:creationId xmlns:p14="http://schemas.microsoft.com/office/powerpoint/2010/main" val="1517204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L’antibiogramme c’est quoi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Déterminer </a:t>
            </a:r>
          </a:p>
          <a:p>
            <a:pPr lvl="1"/>
            <a:r>
              <a:rPr lang="fr-FR" dirty="0" smtClean="0"/>
              <a:t>La sensibilité</a:t>
            </a:r>
          </a:p>
          <a:p>
            <a:pPr lvl="2"/>
            <a:r>
              <a:rPr lang="fr-FR" b="1" dirty="0" smtClean="0">
                <a:solidFill>
                  <a:srgbClr val="33CC33"/>
                </a:solidFill>
              </a:rPr>
              <a:t>S: sensible à posologie standard</a:t>
            </a:r>
          </a:p>
          <a:p>
            <a:pPr lvl="2"/>
            <a:r>
              <a:rPr lang="fr-FR" b="1" dirty="0" smtClean="0">
                <a:solidFill>
                  <a:srgbClr val="33CC33"/>
                </a:solidFill>
              </a:rPr>
              <a:t>I: sensible à forte posologie</a:t>
            </a:r>
          </a:p>
          <a:p>
            <a:pPr lvl="2"/>
            <a:r>
              <a:rPr lang="fr-FR" b="1" dirty="0" smtClean="0">
                <a:solidFill>
                  <a:srgbClr val="FF0000"/>
                </a:solidFill>
              </a:rPr>
              <a:t>R: résistant</a:t>
            </a:r>
          </a:p>
          <a:p>
            <a:pPr lvl="1"/>
            <a:r>
              <a:rPr lang="fr-FR" dirty="0" smtClean="0"/>
              <a:t>In vitro</a:t>
            </a:r>
          </a:p>
          <a:p>
            <a:pPr lvl="1"/>
            <a:r>
              <a:rPr lang="fr-FR" dirty="0" smtClean="0"/>
              <a:t>D’un inoculum calibré de bactéries</a:t>
            </a:r>
          </a:p>
          <a:p>
            <a:pPr lvl="1"/>
            <a:r>
              <a:rPr lang="fr-FR" dirty="0" smtClean="0"/>
              <a:t>A des antibiotiques</a:t>
            </a:r>
          </a:p>
          <a:p>
            <a:r>
              <a:rPr lang="fr-FR" dirty="0" smtClean="0"/>
              <a:t>Ca estime une probabilité de succès clinique</a:t>
            </a:r>
          </a:p>
          <a:p>
            <a:r>
              <a:rPr lang="fr-FR" dirty="0" smtClean="0"/>
              <a:t>Ca ne veut pas dire que quand s’est</a:t>
            </a:r>
            <a:r>
              <a:rPr lang="fr-FR" sz="4100" dirty="0" smtClean="0">
                <a:solidFill>
                  <a:srgbClr val="00B050"/>
                </a:solidFill>
              </a:rPr>
              <a:t> </a:t>
            </a:r>
            <a:r>
              <a:rPr lang="fr-FR" sz="4100" b="1" dirty="0" smtClean="0">
                <a:solidFill>
                  <a:srgbClr val="00B050"/>
                </a:solidFill>
              </a:rPr>
              <a:t>S</a:t>
            </a:r>
            <a:r>
              <a:rPr lang="fr-FR" sz="4100" dirty="0" smtClean="0">
                <a:solidFill>
                  <a:srgbClr val="00B050"/>
                </a:solidFill>
              </a:rPr>
              <a:t> </a:t>
            </a:r>
            <a:r>
              <a:rPr lang="fr-FR" dirty="0" smtClean="0"/>
              <a:t>ca va forcément marcher</a:t>
            </a:r>
          </a:p>
          <a:p>
            <a:r>
              <a:rPr lang="fr-FR" dirty="0" smtClean="0"/>
              <a:t>Il faut tenir compte</a:t>
            </a:r>
          </a:p>
          <a:p>
            <a:pPr lvl="1"/>
            <a:r>
              <a:rPr lang="fr-FR" dirty="0"/>
              <a:t>De la concentration sur le site infecté</a:t>
            </a:r>
          </a:p>
          <a:p>
            <a:pPr lvl="1"/>
            <a:r>
              <a:rPr lang="fr-FR" dirty="0" smtClean="0"/>
              <a:t>De l’absorption (pour le PO)</a:t>
            </a:r>
          </a:p>
          <a:p>
            <a:pPr lvl="1"/>
            <a:r>
              <a:rPr lang="fr-FR" dirty="0" smtClean="0"/>
              <a:t>De la taille de l’inoculum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92280" y="60071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1/6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572000" y="2492896"/>
            <a:ext cx="41044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ne veut </a:t>
            </a:r>
            <a:r>
              <a:rPr lang="fr-F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plus dire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« intermédiaire »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Panneau de signalisation de danger en France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6793" y="1428026"/>
            <a:ext cx="1132250" cy="9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72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Masque obligatoire pour professionnels</a:t>
            </a:r>
          </a:p>
          <a:p>
            <a:pPr lvl="1"/>
            <a:r>
              <a:rPr lang="fr-FR" dirty="0" smtClean="0"/>
              <a:t>Soins et consultations</a:t>
            </a:r>
          </a:p>
          <a:p>
            <a:r>
              <a:rPr lang="fr-FR" dirty="0" smtClean="0"/>
              <a:t>PCR triple: si symptôme (vous compris)</a:t>
            </a:r>
          </a:p>
          <a:p>
            <a:r>
              <a:rPr lang="fr-FR" dirty="0" smtClean="0"/>
              <a:t>Pas de chambre double </a:t>
            </a:r>
          </a:p>
          <a:p>
            <a:pPr lvl="1"/>
            <a:r>
              <a:rPr lang="fr-FR" dirty="0" smtClean="0"/>
              <a:t>si signes </a:t>
            </a:r>
            <a:r>
              <a:rPr lang="fr-FR" dirty="0" err="1" smtClean="0"/>
              <a:t>respi</a:t>
            </a:r>
            <a:r>
              <a:rPr lang="fr-FR" dirty="0" smtClean="0"/>
              <a:t>, fièvre, autre symptôme COVID.</a:t>
            </a:r>
          </a:p>
          <a:p>
            <a:r>
              <a:rPr lang="fr-FR" dirty="0" smtClean="0"/>
              <a:t>TT curatif: patients à risque de forme grave</a:t>
            </a:r>
          </a:p>
          <a:p>
            <a:pPr lvl="1"/>
            <a:r>
              <a:rPr lang="fr-FR" dirty="0" err="1" smtClean="0"/>
              <a:t>Covid</a:t>
            </a:r>
            <a:r>
              <a:rPr lang="fr-FR" dirty="0" smtClean="0"/>
              <a:t>:</a:t>
            </a:r>
          </a:p>
          <a:p>
            <a:pPr lvl="2"/>
            <a:r>
              <a:rPr lang="fr-FR" dirty="0"/>
              <a:t>2 </a:t>
            </a:r>
            <a:r>
              <a:rPr lang="fr-FR" dirty="0" err="1"/>
              <a:t>cp</a:t>
            </a:r>
            <a:r>
              <a:rPr lang="fr-FR" dirty="0"/>
              <a:t> (300mg) de </a:t>
            </a:r>
            <a:r>
              <a:rPr lang="fr-FR" dirty="0" err="1"/>
              <a:t>nirmatrelvir</a:t>
            </a:r>
            <a:r>
              <a:rPr lang="fr-FR" dirty="0"/>
              <a:t> et 1 </a:t>
            </a:r>
            <a:r>
              <a:rPr lang="fr-FR" dirty="0" err="1"/>
              <a:t>cp</a:t>
            </a:r>
            <a:r>
              <a:rPr lang="fr-FR" dirty="0"/>
              <a:t> (100mg) de </a:t>
            </a:r>
            <a:r>
              <a:rPr lang="fr-FR" dirty="0" err="1"/>
              <a:t>ritonavir</a:t>
            </a:r>
            <a:r>
              <a:rPr lang="fr-FR" dirty="0"/>
              <a:t>, PO, </a:t>
            </a:r>
            <a:r>
              <a:rPr lang="fr-FR" dirty="0" smtClean="0"/>
              <a:t>x2/j – 5 J</a:t>
            </a:r>
          </a:p>
          <a:p>
            <a:pPr lvl="2"/>
            <a:r>
              <a:rPr lang="fr-FR" dirty="0" smtClean="0"/>
              <a:t>Si </a:t>
            </a:r>
            <a:r>
              <a:rPr lang="fr-FR" dirty="0"/>
              <a:t>DFG ≥30 à &lt;60 </a:t>
            </a:r>
            <a:r>
              <a:rPr lang="fr-FR" dirty="0" smtClean="0"/>
              <a:t>ml/min: </a:t>
            </a:r>
            <a:r>
              <a:rPr lang="fr-FR" dirty="0" err="1"/>
              <a:t>nirmatrelvir</a:t>
            </a:r>
            <a:r>
              <a:rPr lang="fr-FR" dirty="0"/>
              <a:t> </a:t>
            </a:r>
            <a:r>
              <a:rPr lang="fr-FR" dirty="0" smtClean="0"/>
              <a:t> 1 </a:t>
            </a:r>
            <a:r>
              <a:rPr lang="fr-FR" dirty="0" err="1" smtClean="0"/>
              <a:t>cp</a:t>
            </a:r>
            <a:r>
              <a:rPr lang="fr-FR" dirty="0" smtClean="0"/>
              <a:t> et </a:t>
            </a:r>
            <a:r>
              <a:rPr lang="fr-FR" dirty="0" err="1"/>
              <a:t>ritonavir</a:t>
            </a:r>
            <a:r>
              <a:rPr lang="fr-FR" dirty="0"/>
              <a:t> </a:t>
            </a:r>
            <a:r>
              <a:rPr lang="fr-FR" dirty="0" smtClean="0"/>
              <a:t> 1cp </a:t>
            </a:r>
            <a:r>
              <a:rPr lang="fr-FR" dirty="0"/>
              <a:t>x2/j – 5 J </a:t>
            </a:r>
            <a:endParaRPr lang="fr-FR" dirty="0" smtClean="0"/>
          </a:p>
          <a:p>
            <a:pPr lvl="2"/>
            <a:r>
              <a:rPr lang="fr-FR" dirty="0" smtClean="0"/>
              <a:t>DFG </a:t>
            </a:r>
            <a:r>
              <a:rPr lang="fr-FR" dirty="0"/>
              <a:t>&lt;30 ml/mn:  </a:t>
            </a:r>
            <a:r>
              <a:rPr lang="fr-FR" dirty="0" smtClean="0"/>
              <a:t>J1: </a:t>
            </a:r>
            <a:r>
              <a:rPr lang="fr-FR" dirty="0" err="1"/>
              <a:t>nirmatrelvir</a:t>
            </a:r>
            <a:r>
              <a:rPr lang="fr-FR" dirty="0"/>
              <a:t> </a:t>
            </a:r>
            <a:r>
              <a:rPr lang="fr-FR" dirty="0" smtClean="0"/>
              <a:t>2cp + </a:t>
            </a:r>
            <a:r>
              <a:rPr lang="fr-FR" dirty="0" err="1" smtClean="0"/>
              <a:t>ritonavir</a:t>
            </a:r>
            <a:r>
              <a:rPr lang="fr-FR" dirty="0" smtClean="0"/>
              <a:t> 1cp, puis </a:t>
            </a:r>
            <a:r>
              <a:rPr lang="fr-FR" dirty="0" err="1" smtClean="0"/>
              <a:t>nirmatrelvir</a:t>
            </a:r>
            <a:r>
              <a:rPr lang="fr-FR" dirty="0" smtClean="0"/>
              <a:t> 1cp/j </a:t>
            </a:r>
            <a:r>
              <a:rPr lang="fr-FR" dirty="0"/>
              <a:t>+ </a:t>
            </a:r>
            <a:r>
              <a:rPr lang="fr-FR" dirty="0" err="1"/>
              <a:t>ritonavir</a:t>
            </a:r>
            <a:r>
              <a:rPr lang="fr-FR" dirty="0"/>
              <a:t> </a:t>
            </a:r>
            <a:r>
              <a:rPr lang="fr-FR" dirty="0" smtClean="0"/>
              <a:t>1cp/j de </a:t>
            </a:r>
            <a:r>
              <a:rPr lang="fr-FR" dirty="0"/>
              <a:t>J2 à </a:t>
            </a:r>
            <a:r>
              <a:rPr lang="fr-FR" dirty="0" smtClean="0"/>
              <a:t>J5</a:t>
            </a:r>
          </a:p>
          <a:p>
            <a:pPr lvl="2"/>
            <a:r>
              <a:rPr lang="fr-FR" dirty="0" smtClean="0"/>
              <a:t>Vérifier interactions médicamenteuses,  Pas si DFG&lt;30 ou </a:t>
            </a:r>
            <a:r>
              <a:rPr lang="fr-FR" dirty="0" err="1" smtClean="0"/>
              <a:t>child</a:t>
            </a:r>
            <a:r>
              <a:rPr lang="fr-FR" dirty="0" smtClean="0"/>
              <a:t> C</a:t>
            </a:r>
          </a:p>
          <a:p>
            <a:pPr lvl="2"/>
            <a:r>
              <a:rPr lang="fr-FR" dirty="0" smtClean="0"/>
              <a:t>ATB uniquement si surinfection: </a:t>
            </a:r>
            <a:r>
              <a:rPr lang="fr-FR" dirty="0" err="1" smtClean="0"/>
              <a:t>Co-infections</a:t>
            </a:r>
            <a:r>
              <a:rPr lang="fr-FR" dirty="0" smtClean="0"/>
              <a:t> rares (&lt; 5%)</a:t>
            </a:r>
          </a:p>
          <a:p>
            <a:pPr lvl="1"/>
            <a:r>
              <a:rPr lang="fr-FR" dirty="0" smtClean="0"/>
              <a:t>Grippe: </a:t>
            </a:r>
            <a:r>
              <a:rPr lang="fr-FR" dirty="0" err="1" smtClean="0"/>
              <a:t>oseltamivir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Mini point VRI au 08/11/23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27" y="47234"/>
            <a:ext cx="2458396" cy="359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97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S: sensible à dose standard </a:t>
            </a:r>
          </a:p>
          <a:p>
            <a:pPr lvl="1"/>
            <a:r>
              <a:rPr lang="fr-FR" dirty="0" smtClean="0"/>
              <a:t>forte probabilité de succès thérapeutique aux posologies recommandées et si administration systémique</a:t>
            </a:r>
          </a:p>
          <a:p>
            <a:pPr lvl="1"/>
            <a:r>
              <a:rPr lang="fr-FR" dirty="0" smtClean="0"/>
              <a:t>CMI &lt;&lt;&lt; </a:t>
            </a:r>
            <a:r>
              <a:rPr lang="fr-FR" dirty="0" err="1" smtClean="0"/>
              <a:t>conc</a:t>
            </a:r>
            <a:r>
              <a:rPr lang="fr-FR" dirty="0" smtClean="0"/>
              <a:t>. in vivo</a:t>
            </a:r>
          </a:p>
          <a:p>
            <a:r>
              <a:rPr lang="fr-FR" dirty="0" smtClean="0"/>
              <a:t>I: sensible à forte posologie</a:t>
            </a:r>
          </a:p>
          <a:p>
            <a:pPr lvl="1"/>
            <a:r>
              <a:rPr lang="fr-FR" dirty="0" smtClean="0"/>
              <a:t>Soit forte dose </a:t>
            </a:r>
          </a:p>
          <a:p>
            <a:pPr lvl="1"/>
            <a:r>
              <a:rPr lang="fr-FR" dirty="0" smtClean="0"/>
              <a:t>Soit site à forte concentration de l’ATB = urines</a:t>
            </a:r>
          </a:p>
          <a:p>
            <a:r>
              <a:rPr lang="fr-FR" dirty="0" smtClean="0"/>
              <a:t>R: résistant</a:t>
            </a:r>
          </a:p>
          <a:p>
            <a:pPr lvl="1"/>
            <a:r>
              <a:rPr lang="fr-FR" dirty="0" smtClean="0"/>
              <a:t>forte probabilité d’échec thérapeutique indépendamment de la dose et de la voie d’administration</a:t>
            </a:r>
          </a:p>
          <a:p>
            <a:pPr lvl="1"/>
            <a:r>
              <a:rPr lang="fr-FR" dirty="0" smtClean="0"/>
              <a:t>CMI &gt;&gt; </a:t>
            </a:r>
            <a:r>
              <a:rPr lang="fr-FR" dirty="0" err="1" smtClean="0"/>
              <a:t>conc</a:t>
            </a:r>
            <a:r>
              <a:rPr lang="fr-FR" dirty="0" smtClean="0"/>
              <a:t>. in vivo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Antibiogramme standard :</a:t>
            </a:r>
            <a:br>
              <a:rPr lang="fr-FR" dirty="0" smtClean="0"/>
            </a:br>
            <a:r>
              <a:rPr lang="fr-FR" dirty="0" smtClean="0"/>
              <a:t>les catégories cliniques S &amp; 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0867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Résistance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 résistance est soit naturelle soit acquise</a:t>
            </a:r>
          </a:p>
          <a:p>
            <a:r>
              <a:rPr lang="fr-FR" smtClean="0"/>
              <a:t>4 grands mécanismes de résistance</a:t>
            </a:r>
          </a:p>
          <a:p>
            <a:pPr lvl="1"/>
            <a:r>
              <a:rPr lang="fr-FR" smtClean="0"/>
              <a:t>Enzymatique</a:t>
            </a:r>
          </a:p>
          <a:p>
            <a:pPr lvl="1"/>
            <a:r>
              <a:rPr lang="fr-FR" smtClean="0"/>
              <a:t>Modification de la cible</a:t>
            </a:r>
          </a:p>
          <a:p>
            <a:pPr lvl="1"/>
            <a:r>
              <a:rPr lang="fr-FR" smtClean="0"/>
              <a:t>Imperméabilité</a:t>
            </a:r>
          </a:p>
          <a:p>
            <a:pPr lvl="1"/>
            <a:r>
              <a:rPr lang="fr-FR" smtClean="0"/>
              <a:t>Efflux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0729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Caractéristique d’une espèce, d’un genre ou d’un groupe</a:t>
            </a:r>
          </a:p>
          <a:p>
            <a:r>
              <a:rPr lang="fr-FR" dirty="0" smtClean="0"/>
              <a:t>BGN</a:t>
            </a:r>
          </a:p>
          <a:p>
            <a:pPr lvl="1"/>
            <a:r>
              <a:rPr lang="fr-FR" dirty="0" smtClean="0"/>
              <a:t>Tous les Gram négatif = R vancomycine</a:t>
            </a:r>
          </a:p>
          <a:p>
            <a:pPr lvl="1"/>
            <a:r>
              <a:rPr lang="fr-FR" dirty="0" err="1" smtClean="0"/>
              <a:t>Klebsielles</a:t>
            </a:r>
            <a:r>
              <a:rPr lang="fr-FR" dirty="0" smtClean="0"/>
              <a:t> = R </a:t>
            </a:r>
            <a:r>
              <a:rPr lang="fr-FR" dirty="0" err="1" smtClean="0"/>
              <a:t>amox</a:t>
            </a:r>
            <a:endParaRPr lang="fr-FR" dirty="0" smtClean="0"/>
          </a:p>
          <a:p>
            <a:pPr lvl="1"/>
            <a:r>
              <a:rPr lang="fr-FR" dirty="0" err="1" smtClean="0"/>
              <a:t>Enterobacter</a:t>
            </a:r>
            <a:r>
              <a:rPr lang="fr-FR" dirty="0" smtClean="0"/>
              <a:t> = R </a:t>
            </a:r>
            <a:r>
              <a:rPr lang="fr-FR" dirty="0" err="1" smtClean="0"/>
              <a:t>augmentin</a:t>
            </a:r>
            <a:endParaRPr lang="fr-FR" dirty="0" smtClean="0"/>
          </a:p>
          <a:p>
            <a:pPr lvl="1"/>
            <a:r>
              <a:rPr lang="fr-FR" dirty="0" smtClean="0"/>
              <a:t>Pseudomonas/</a:t>
            </a:r>
            <a:r>
              <a:rPr lang="fr-FR" dirty="0" err="1" smtClean="0"/>
              <a:t>acineto</a:t>
            </a:r>
            <a:r>
              <a:rPr lang="fr-FR" dirty="0" smtClean="0"/>
              <a:t> = R </a:t>
            </a:r>
            <a:r>
              <a:rPr lang="fr-FR" dirty="0" err="1" smtClean="0"/>
              <a:t>céfotaxime</a:t>
            </a:r>
            <a:r>
              <a:rPr lang="fr-FR" dirty="0" smtClean="0"/>
              <a:t>/</a:t>
            </a:r>
            <a:r>
              <a:rPr lang="fr-FR" dirty="0" err="1" smtClean="0"/>
              <a:t>ceftriaxone</a:t>
            </a:r>
            <a:endParaRPr lang="fr-FR" dirty="0" smtClean="0"/>
          </a:p>
          <a:p>
            <a:pPr lvl="1"/>
            <a:r>
              <a:rPr lang="fr-FR" dirty="0" smtClean="0"/>
              <a:t>Proteus, </a:t>
            </a:r>
            <a:r>
              <a:rPr lang="fr-FR" dirty="0" err="1" smtClean="0"/>
              <a:t>morganella</a:t>
            </a:r>
            <a:r>
              <a:rPr lang="fr-FR" dirty="0" smtClean="0"/>
              <a:t>, </a:t>
            </a:r>
            <a:r>
              <a:rPr lang="fr-FR" dirty="0" err="1" smtClean="0"/>
              <a:t>serratia</a:t>
            </a:r>
            <a:r>
              <a:rPr lang="fr-FR" dirty="0" smtClean="0"/>
              <a:t> = R colistine</a:t>
            </a:r>
          </a:p>
          <a:p>
            <a:r>
              <a:rPr lang="fr-FR" dirty="0" smtClean="0"/>
              <a:t>Gram plus</a:t>
            </a:r>
          </a:p>
          <a:p>
            <a:pPr lvl="1"/>
            <a:r>
              <a:rPr lang="fr-FR" dirty="0" smtClean="0"/>
              <a:t>Tous les Gram + = R colistine</a:t>
            </a:r>
            <a:endParaRPr lang="fr-FR" dirty="0"/>
          </a:p>
          <a:p>
            <a:pPr lvl="1"/>
            <a:r>
              <a:rPr lang="fr-FR" dirty="0" smtClean="0"/>
              <a:t>Entérocoques = R C3G</a:t>
            </a:r>
          </a:p>
          <a:p>
            <a:pPr lvl="1"/>
            <a:r>
              <a:rPr lang="fr-FR" dirty="0" smtClean="0"/>
              <a:t>Résistance aux aminosides</a:t>
            </a:r>
          </a:p>
          <a:p>
            <a:pPr lvl="2"/>
            <a:r>
              <a:rPr lang="fr-FR" dirty="0" smtClean="0"/>
              <a:t>Bas niveau: la </a:t>
            </a:r>
            <a:r>
              <a:rPr lang="fr-FR" dirty="0" err="1" smtClean="0"/>
              <a:t>genta</a:t>
            </a:r>
            <a:r>
              <a:rPr lang="fr-FR" dirty="0" smtClean="0"/>
              <a:t> est synergique avec une </a:t>
            </a:r>
            <a:r>
              <a:rPr lang="fr-FR" dirty="0" err="1" smtClean="0"/>
              <a:t>péni</a:t>
            </a:r>
            <a:endParaRPr lang="fr-FR" dirty="0" smtClean="0"/>
          </a:p>
          <a:p>
            <a:pPr lvl="2"/>
            <a:r>
              <a:rPr lang="fr-FR" dirty="0" smtClean="0"/>
              <a:t>Haut niveau: ne marche pas du tout</a:t>
            </a:r>
          </a:p>
          <a:p>
            <a:r>
              <a:rPr lang="fr-FR" dirty="0" smtClean="0"/>
              <a:t>Anaérobies = R aminosides</a:t>
            </a:r>
          </a:p>
        </p:txBody>
      </p:sp>
      <p:sp>
        <p:nvSpPr>
          <p:cNvPr id="381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résistances naturelles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92280" y="60071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3/6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8018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r>
              <a:rPr lang="fr-FR" sz="3200" dirty="0"/>
              <a:t>Pourquoi le labo ne teste pas toutes les molécules ?</a:t>
            </a:r>
            <a:br>
              <a:rPr lang="fr-FR" sz="3200" dirty="0"/>
            </a:br>
            <a:r>
              <a:rPr lang="fr-FR" sz="3200" dirty="0"/>
              <a:t>Il pense que vous êtes super forts en </a:t>
            </a:r>
            <a:r>
              <a:rPr lang="fr-FR" sz="3200" dirty="0" err="1"/>
              <a:t>bactério</a:t>
            </a:r>
            <a:r>
              <a:rPr lang="fr-FR" sz="3200" dirty="0"/>
              <a:t> !</a:t>
            </a:r>
          </a:p>
        </p:txBody>
      </p:sp>
      <p:sp>
        <p:nvSpPr>
          <p:cNvPr id="37894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000" dirty="0"/>
              <a:t>Résistances naturelles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Normalement pas notées car supposées connues</a:t>
            </a:r>
          </a:p>
          <a:p>
            <a:pPr>
              <a:lnSpc>
                <a:spcPct val="90000"/>
              </a:lnSpc>
            </a:pPr>
            <a:r>
              <a:rPr lang="fr-FR" sz="2000" dirty="0"/>
              <a:t>Sensibilité/résistances en cascade</a:t>
            </a:r>
          </a:p>
          <a:p>
            <a:pPr lvl="1">
              <a:lnSpc>
                <a:spcPct val="90000"/>
              </a:lnSpc>
            </a:pPr>
            <a:r>
              <a:rPr lang="fr-FR" sz="1800" dirty="0" err="1"/>
              <a:t>Staph</a:t>
            </a:r>
            <a:r>
              <a:rPr lang="fr-FR" sz="1800" dirty="0"/>
              <a:t>: </a:t>
            </a:r>
          </a:p>
          <a:p>
            <a:pPr lvl="2">
              <a:lnSpc>
                <a:spcPct val="90000"/>
              </a:lnSpc>
            </a:pPr>
            <a:r>
              <a:rPr lang="fr-FR" sz="1700" dirty="0"/>
              <a:t>Si </a:t>
            </a:r>
            <a:r>
              <a:rPr lang="fr-FR" sz="1700" dirty="0" err="1"/>
              <a:t>oxa</a:t>
            </a:r>
            <a:r>
              <a:rPr lang="fr-FR" sz="1700" dirty="0"/>
              <a:t>-R = R à toutes bêta-</a:t>
            </a:r>
            <a:r>
              <a:rPr lang="fr-FR" sz="1700" dirty="0" err="1"/>
              <a:t>lactamines</a:t>
            </a:r>
            <a:r>
              <a:rPr lang="fr-FR" sz="1700" dirty="0"/>
              <a:t> (sauf, peut être, </a:t>
            </a:r>
            <a:r>
              <a:rPr lang="fr-FR" sz="1700" dirty="0" err="1"/>
              <a:t>ceftaroline</a:t>
            </a:r>
            <a:r>
              <a:rPr lang="fr-FR" sz="1700" dirty="0"/>
              <a:t> ou </a:t>
            </a:r>
            <a:r>
              <a:rPr lang="fr-FR" sz="1700" dirty="0" err="1"/>
              <a:t>ceftobiprole</a:t>
            </a:r>
            <a:r>
              <a:rPr lang="fr-FR" sz="1700" dirty="0"/>
              <a:t>)</a:t>
            </a:r>
          </a:p>
          <a:p>
            <a:pPr lvl="2">
              <a:lnSpc>
                <a:spcPct val="90000"/>
              </a:lnSpc>
            </a:pPr>
            <a:r>
              <a:rPr lang="fr-FR" sz="1700" dirty="0"/>
              <a:t>Si </a:t>
            </a:r>
            <a:r>
              <a:rPr lang="fr-FR" sz="1700" dirty="0" err="1"/>
              <a:t>péni</a:t>
            </a:r>
            <a:r>
              <a:rPr lang="fr-FR" sz="1700" dirty="0"/>
              <a:t> R et </a:t>
            </a:r>
            <a:r>
              <a:rPr lang="fr-FR" sz="1700" dirty="0" err="1"/>
              <a:t>oxa</a:t>
            </a:r>
            <a:r>
              <a:rPr lang="fr-FR" sz="1700" dirty="0"/>
              <a:t>-S = S à toutes BL (sauf </a:t>
            </a:r>
            <a:r>
              <a:rPr lang="fr-FR" sz="1700" dirty="0" err="1"/>
              <a:t>péni</a:t>
            </a:r>
            <a:r>
              <a:rPr lang="fr-FR" sz="1700" dirty="0"/>
              <a:t> G/</a:t>
            </a:r>
            <a:r>
              <a:rPr lang="fr-FR" sz="1700" dirty="0" err="1"/>
              <a:t>amox</a:t>
            </a:r>
            <a:r>
              <a:rPr lang="fr-FR" sz="1700" dirty="0"/>
              <a:t>)</a:t>
            </a:r>
          </a:p>
          <a:p>
            <a:pPr lvl="1">
              <a:lnSpc>
                <a:spcPct val="90000"/>
              </a:lnSpc>
            </a:pPr>
            <a:r>
              <a:rPr lang="fr-FR" sz="1800" dirty="0"/>
              <a:t>Entérobactéries: </a:t>
            </a:r>
          </a:p>
          <a:p>
            <a:pPr lvl="2">
              <a:lnSpc>
                <a:spcPct val="90000"/>
              </a:lnSpc>
            </a:pPr>
            <a:r>
              <a:rPr lang="fr-FR" sz="1700" dirty="0"/>
              <a:t>Si </a:t>
            </a:r>
            <a:r>
              <a:rPr lang="fr-FR" sz="1700" dirty="0" err="1"/>
              <a:t>tazo</a:t>
            </a:r>
            <a:r>
              <a:rPr lang="fr-FR" sz="1700" dirty="0"/>
              <a:t>-R = R aussi à </a:t>
            </a:r>
            <a:r>
              <a:rPr lang="fr-FR" sz="1700" dirty="0" err="1"/>
              <a:t>augmentin</a:t>
            </a:r>
            <a:endParaRPr lang="fr-FR" sz="1700" dirty="0"/>
          </a:p>
          <a:p>
            <a:pPr lvl="2">
              <a:lnSpc>
                <a:spcPct val="90000"/>
              </a:lnSpc>
            </a:pPr>
            <a:r>
              <a:rPr lang="fr-FR" sz="1700" dirty="0"/>
              <a:t>Si céfépime-R = R aussi à </a:t>
            </a:r>
            <a:r>
              <a:rPr lang="fr-FR" sz="1700" dirty="0" err="1"/>
              <a:t>céfotaxime</a:t>
            </a:r>
            <a:r>
              <a:rPr lang="fr-FR" sz="1700" dirty="0"/>
              <a:t>/</a:t>
            </a:r>
            <a:r>
              <a:rPr lang="fr-FR" sz="1700" dirty="0" err="1"/>
              <a:t>ceftriaxone</a:t>
            </a:r>
            <a:endParaRPr lang="fr-FR" sz="1700" dirty="0"/>
          </a:p>
          <a:p>
            <a:pPr lvl="1">
              <a:lnSpc>
                <a:spcPct val="90000"/>
              </a:lnSpc>
            </a:pPr>
            <a:r>
              <a:rPr lang="fr-FR" sz="1900" dirty="0"/>
              <a:t>Pseudomonas: </a:t>
            </a:r>
            <a:r>
              <a:rPr lang="fr-FR" sz="1800" dirty="0" err="1"/>
              <a:t>céfotaxime</a:t>
            </a:r>
            <a:r>
              <a:rPr lang="fr-FR" sz="1800" dirty="0"/>
              <a:t>/</a:t>
            </a:r>
            <a:r>
              <a:rPr lang="fr-FR" sz="1800" dirty="0" err="1"/>
              <a:t>ceftriaxone</a:t>
            </a:r>
            <a:r>
              <a:rPr lang="fr-FR" sz="1800" dirty="0"/>
              <a:t> jamais testés car toujours R</a:t>
            </a:r>
            <a:endParaRPr lang="fr-FR" sz="1900" dirty="0"/>
          </a:p>
          <a:p>
            <a:pPr>
              <a:lnSpc>
                <a:spcPct val="90000"/>
              </a:lnSpc>
            </a:pPr>
            <a:r>
              <a:rPr lang="fr-FR" sz="2000" dirty="0"/>
              <a:t>Les CMI</a:t>
            </a:r>
          </a:p>
          <a:p>
            <a:pPr lvl="1">
              <a:lnSpc>
                <a:spcPct val="90000"/>
              </a:lnSpc>
            </a:pPr>
            <a:r>
              <a:rPr lang="fr-FR" sz="1800" dirty="0"/>
              <a:t>Même si vous ne connaissez  pas les valeurs normales</a:t>
            </a:r>
          </a:p>
          <a:p>
            <a:pPr lvl="2">
              <a:lnSpc>
                <a:spcPct val="90000"/>
              </a:lnSpc>
            </a:pPr>
            <a:r>
              <a:rPr lang="fr-FR" sz="1700" dirty="0"/>
              <a:t>Si noté « ≤ n » =&gt; </a:t>
            </a:r>
          </a:p>
          <a:p>
            <a:pPr lvl="3">
              <a:lnSpc>
                <a:spcPct val="90000"/>
              </a:lnSpc>
            </a:pPr>
            <a:r>
              <a:rPr lang="fr-FR" sz="1500" dirty="0"/>
              <a:t>bactérie très sensible  à cet ATB</a:t>
            </a:r>
          </a:p>
          <a:p>
            <a:pPr lvl="2">
              <a:lnSpc>
                <a:spcPct val="90000"/>
              </a:lnSpc>
            </a:pPr>
            <a:r>
              <a:rPr lang="fr-FR" sz="1700" dirty="0"/>
              <a:t>Si noté « &gt; n » =&gt; </a:t>
            </a:r>
          </a:p>
          <a:p>
            <a:pPr lvl="3">
              <a:lnSpc>
                <a:spcPct val="90000"/>
              </a:lnSpc>
            </a:pPr>
            <a:r>
              <a:rPr lang="fr-FR" sz="1500" dirty="0"/>
              <a:t>bactérie résistante  à cet ATB</a:t>
            </a:r>
          </a:p>
        </p:txBody>
      </p:sp>
    </p:spTree>
    <p:extLst>
      <p:ext uri="{BB962C8B-B14F-4D97-AF65-F5344CB8AC3E}">
        <p14:creationId xmlns:p14="http://schemas.microsoft.com/office/powerpoint/2010/main" val="1305605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6600825" cy="55911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56088" y="2846776"/>
            <a:ext cx="165618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66FF33"/>
                </a:solidFill>
              </a:rPr>
              <a:t>Forcement 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Forcement R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4067944" y="2729581"/>
            <a:ext cx="360040" cy="825081"/>
          </a:xfrm>
          <a:prstGeom prst="ellipse">
            <a:avLst/>
          </a:prstGeom>
          <a:noFill/>
          <a:ln cmpd="sng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6" name="Connecteur droit avec flèche 5"/>
          <p:cNvCxnSpPr>
            <a:endCxn id="5" idx="6"/>
          </p:cNvCxnSpPr>
          <p:nvPr/>
        </p:nvCxnSpPr>
        <p:spPr>
          <a:xfrm flipH="1" flipV="1">
            <a:off x="4427984" y="3142122"/>
            <a:ext cx="504056" cy="171906"/>
          </a:xfrm>
          <a:prstGeom prst="straightConnector1">
            <a:avLst/>
          </a:prstGeom>
          <a:ln w="38100" cmpd="sng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4084247" y="3759228"/>
            <a:ext cx="271730" cy="84817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257837" y="3434344"/>
            <a:ext cx="698251" cy="35352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067944" y="4584224"/>
            <a:ext cx="216024" cy="229695"/>
          </a:xfrm>
          <a:prstGeom prst="ellipse">
            <a:avLst/>
          </a:prstGeom>
          <a:noFill/>
          <a:ln cmpd="sng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14" name="Connecteur droit avec flèche 13"/>
          <p:cNvCxnSpPr>
            <a:endCxn id="12" idx="6"/>
          </p:cNvCxnSpPr>
          <p:nvPr/>
        </p:nvCxnSpPr>
        <p:spPr>
          <a:xfrm flipH="1">
            <a:off x="4283968" y="3554662"/>
            <a:ext cx="804113" cy="1144410"/>
          </a:xfrm>
          <a:prstGeom prst="straightConnector1">
            <a:avLst/>
          </a:prstGeom>
          <a:ln w="38100" cmpd="sng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404003" y="3569059"/>
            <a:ext cx="1320125" cy="13308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2627784" y="6237312"/>
            <a:ext cx="216024" cy="23279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067944" y="4797152"/>
            <a:ext cx="216024" cy="23279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20" name="Connecteur droit avec flèche 19"/>
          <p:cNvCxnSpPr>
            <a:endCxn id="18" idx="6"/>
          </p:cNvCxnSpPr>
          <p:nvPr/>
        </p:nvCxnSpPr>
        <p:spPr>
          <a:xfrm flipH="1">
            <a:off x="2843808" y="3569059"/>
            <a:ext cx="3528392" cy="27846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10800000" flipH="1" flipV="1">
            <a:off x="4175956" y="6499869"/>
            <a:ext cx="3924436" cy="288032"/>
          </a:xfrm>
          <a:prstGeom prst="wedgeRectCallout">
            <a:avLst>
              <a:gd name="adj1" fmla="val -22238"/>
              <a:gd name="adj2" fmla="val -4457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err="1" smtClean="0">
                <a:solidFill>
                  <a:srgbClr val="66FF33"/>
                </a:solidFill>
                <a:latin typeface="Calibri" panose="020F0502020204030204" pitchFamily="34" charset="0"/>
              </a:rPr>
              <a:t>Méropénème</a:t>
            </a:r>
            <a:r>
              <a:rPr lang="fr-FR" sz="1800" dirty="0" smtClean="0">
                <a:solidFill>
                  <a:srgbClr val="66FF33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 smtClean="0">
                <a:solidFill>
                  <a:srgbClr val="66FF33"/>
                </a:solidFill>
                <a:latin typeface="Calibri" panose="020F0502020204030204" pitchFamily="34" charset="0"/>
              </a:rPr>
              <a:t>pas testé car forcement S</a:t>
            </a:r>
            <a:endParaRPr lang="fr-FR" sz="18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73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959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2731"/>
            <a:ext cx="4536504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184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Patient de 50 ans avec pneumonie à </a:t>
            </a:r>
            <a:r>
              <a:rPr lang="fr-FR" i="1" dirty="0"/>
              <a:t>S. aureus</a:t>
            </a:r>
          </a:p>
          <a:p>
            <a:r>
              <a:rPr lang="fr-FR" dirty="0"/>
              <a:t>Traitement probabiliste par </a:t>
            </a:r>
            <a:r>
              <a:rPr lang="fr-FR" dirty="0" err="1"/>
              <a:t>augmentin</a:t>
            </a:r>
            <a:endParaRPr lang="fr-FR" dirty="0"/>
          </a:p>
          <a:p>
            <a:r>
              <a:rPr lang="fr-FR" dirty="0" smtClean="0"/>
              <a:t>Le 1</a:t>
            </a:r>
            <a:r>
              <a:rPr lang="fr-FR" baseline="30000" dirty="0" smtClean="0"/>
              <a:t>er</a:t>
            </a:r>
            <a:r>
              <a:rPr lang="fr-FR" dirty="0" smtClean="0"/>
              <a:t> antibiogramme </a:t>
            </a:r>
            <a:r>
              <a:rPr lang="fr-FR" dirty="0"/>
              <a:t>montre</a:t>
            </a:r>
          </a:p>
          <a:p>
            <a:endParaRPr lang="fr-FR" dirty="0"/>
          </a:p>
          <a:p>
            <a:pPr lvl="1"/>
            <a:r>
              <a:rPr lang="fr-FR" sz="2800" b="1" dirty="0" smtClean="0"/>
              <a:t>Oxacilline</a:t>
            </a:r>
            <a:r>
              <a:rPr lang="fr-FR" sz="2800" b="1" dirty="0"/>
              <a:t>		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L’augmentin</a:t>
            </a:r>
            <a:r>
              <a:rPr lang="fr-FR" dirty="0"/>
              <a:t> peut il être actif ?</a:t>
            </a:r>
          </a:p>
          <a:p>
            <a:pPr lvl="1"/>
            <a:r>
              <a:rPr lang="fr-FR" dirty="0"/>
              <a:t>Oui</a:t>
            </a:r>
          </a:p>
          <a:p>
            <a:pPr lvl="1"/>
            <a:r>
              <a:rPr lang="fr-FR" dirty="0"/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759151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Oui, sensibilité en cascade</a:t>
            </a:r>
          </a:p>
          <a:p>
            <a:r>
              <a:rPr lang="fr-FR" dirty="0"/>
              <a:t>Pour le staphylocoque</a:t>
            </a:r>
          </a:p>
          <a:p>
            <a:endParaRPr lang="fr-FR" dirty="0"/>
          </a:p>
          <a:p>
            <a:pPr lvl="1"/>
            <a:r>
              <a:rPr lang="fr-FR" dirty="0" smtClean="0"/>
              <a:t>Si </a:t>
            </a:r>
            <a:r>
              <a:rPr lang="fr-FR" dirty="0" err="1" smtClean="0"/>
              <a:t>Oxa</a:t>
            </a:r>
            <a:r>
              <a:rPr lang="fr-FR" dirty="0" smtClean="0"/>
              <a:t> </a:t>
            </a:r>
            <a:r>
              <a:rPr lang="fr-FR" dirty="0"/>
              <a:t>S =&gt; pénicillinase = sensibilité à bêta lactamines autres que:</a:t>
            </a:r>
          </a:p>
          <a:p>
            <a:pPr lvl="2"/>
            <a:r>
              <a:rPr lang="fr-FR" dirty="0"/>
              <a:t>Amoxicilline</a:t>
            </a:r>
          </a:p>
          <a:p>
            <a:pPr lvl="2"/>
            <a:r>
              <a:rPr lang="fr-FR" dirty="0"/>
              <a:t>Ticarcilline</a:t>
            </a:r>
          </a:p>
          <a:p>
            <a:pPr lvl="2"/>
            <a:r>
              <a:rPr lang="fr-FR" dirty="0"/>
              <a:t>Pipéracilline</a:t>
            </a:r>
          </a:p>
          <a:p>
            <a:pPr lvl="2"/>
            <a:r>
              <a:rPr lang="fr-FR" dirty="0"/>
              <a:t>(</a:t>
            </a:r>
            <a:r>
              <a:rPr lang="fr-FR" dirty="0" err="1"/>
              <a:t>aztreonam</a:t>
            </a:r>
            <a:r>
              <a:rPr lang="fr-FR" dirty="0"/>
              <a:t>)</a:t>
            </a:r>
          </a:p>
          <a:p>
            <a:pPr lvl="2"/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0506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Patient de 40 ans avec bactériémie à </a:t>
            </a:r>
            <a:r>
              <a:rPr lang="fr-FR" i="1" dirty="0"/>
              <a:t>S. aureus</a:t>
            </a:r>
          </a:p>
          <a:p>
            <a:r>
              <a:rPr lang="fr-FR" dirty="0"/>
              <a:t>L’antibiogramme montre:</a:t>
            </a:r>
          </a:p>
          <a:p>
            <a:pPr lvl="1"/>
            <a:r>
              <a:rPr lang="fr-FR" dirty="0" smtClean="0"/>
              <a:t>Oxacilline</a:t>
            </a:r>
            <a:r>
              <a:rPr lang="fr-FR" dirty="0"/>
              <a:t>		R</a:t>
            </a:r>
          </a:p>
          <a:p>
            <a:pPr lvl="1"/>
            <a:r>
              <a:rPr lang="fr-FR" dirty="0"/>
              <a:t>Imipénème	S</a:t>
            </a:r>
          </a:p>
          <a:p>
            <a:pPr lvl="1"/>
            <a:endParaRPr lang="fr-FR" dirty="0"/>
          </a:p>
          <a:p>
            <a:r>
              <a:rPr lang="fr-FR" dirty="0"/>
              <a:t>Que penser de cet antibiogramme ?</a:t>
            </a:r>
          </a:p>
          <a:p>
            <a:pPr lvl="1"/>
            <a:r>
              <a:rPr lang="fr-FR" dirty="0"/>
              <a:t>Vrai</a:t>
            </a:r>
          </a:p>
          <a:p>
            <a:pPr lvl="1"/>
            <a:r>
              <a:rPr lang="fr-FR" dirty="0"/>
              <a:t>Faux </a:t>
            </a:r>
          </a:p>
        </p:txBody>
      </p:sp>
    </p:spTree>
    <p:extLst>
      <p:ext uri="{BB962C8B-B14F-4D97-AF65-F5344CB8AC3E}">
        <p14:creationId xmlns:p14="http://schemas.microsoft.com/office/powerpoint/2010/main" val="4145996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Faux</a:t>
            </a:r>
          </a:p>
          <a:p>
            <a:r>
              <a:rPr lang="fr-FR" dirty="0"/>
              <a:t>Antibiogramme impossible</a:t>
            </a:r>
          </a:p>
          <a:p>
            <a:endParaRPr lang="fr-FR" dirty="0"/>
          </a:p>
          <a:p>
            <a:r>
              <a:rPr lang="fr-FR" dirty="0"/>
              <a:t>Si </a:t>
            </a:r>
            <a:r>
              <a:rPr lang="fr-FR" dirty="0" err="1"/>
              <a:t>oxa</a:t>
            </a:r>
            <a:r>
              <a:rPr lang="fr-FR" dirty="0"/>
              <a:t>-R = R à toutes </a:t>
            </a:r>
            <a:r>
              <a:rPr lang="fr-FR" dirty="0" err="1"/>
              <a:t>bêta-lactamines</a:t>
            </a:r>
            <a:r>
              <a:rPr lang="fr-FR" dirty="0"/>
              <a:t>, y compris carbapénèmes</a:t>
            </a:r>
          </a:p>
          <a:p>
            <a:pPr lvl="1"/>
            <a:r>
              <a:rPr lang="fr-FR" dirty="0"/>
              <a:t>Seule exception, nouvelles céphalosporines anti SARM</a:t>
            </a:r>
          </a:p>
          <a:p>
            <a:pPr lvl="2"/>
            <a:r>
              <a:rPr lang="fr-FR" dirty="0" err="1"/>
              <a:t>Ceftaroline</a:t>
            </a:r>
            <a:r>
              <a:rPr lang="fr-FR" dirty="0"/>
              <a:t> et </a:t>
            </a:r>
            <a:r>
              <a:rPr lang="fr-FR" dirty="0" err="1"/>
              <a:t>ceftobiprole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989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pic>
        <p:nvPicPr>
          <p:cNvPr id="13315" name="Picture 2" descr="http://www.allboatsavenue.com/blog-bateaux/wp-content/uploads/2011/07/pour-les-nu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989138"/>
            <a:ext cx="61626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rganigramme : Processus 7"/>
          <p:cNvSpPr/>
          <p:nvPr/>
        </p:nvSpPr>
        <p:spPr>
          <a:xfrm>
            <a:off x="1116013" y="1628775"/>
            <a:ext cx="6335712" cy="79216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9" name="Organigramme : Processus 8"/>
          <p:cNvSpPr/>
          <p:nvPr/>
        </p:nvSpPr>
        <p:spPr>
          <a:xfrm>
            <a:off x="1042988" y="1628775"/>
            <a:ext cx="1944687" cy="171926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3318" name="ZoneTexte 9"/>
          <p:cNvSpPr txBox="1">
            <a:spLocks noChangeArrowheads="1"/>
          </p:cNvSpPr>
          <p:nvPr/>
        </p:nvSpPr>
        <p:spPr bwMode="auto">
          <a:xfrm rot="-370480">
            <a:off x="869950" y="906463"/>
            <a:ext cx="79676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8000">
                <a:solidFill>
                  <a:srgbClr val="FFFF00"/>
                </a:solidFill>
                <a:latin typeface="AR DARLING"/>
              </a:rPr>
              <a:t>L’Antibiothérapie</a:t>
            </a:r>
          </a:p>
        </p:txBody>
      </p:sp>
      <p:sp>
        <p:nvSpPr>
          <p:cNvPr id="13319" name="AutoShape 15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13320" name="AutoShape 17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13321" name="AutoShape 19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pic>
        <p:nvPicPr>
          <p:cNvPr id="1332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292600"/>
            <a:ext cx="24479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73" y="4077072"/>
            <a:ext cx="2016223" cy="278092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29" y="-27384"/>
            <a:ext cx="7407934" cy="111626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err="1"/>
              <a:t>Enterocoque</a:t>
            </a:r>
            <a:r>
              <a:rPr lang="fr-FR" i="1" dirty="0"/>
              <a:t> </a:t>
            </a:r>
            <a:r>
              <a:rPr lang="fr-FR" i="1" dirty="0" err="1"/>
              <a:t>faecalis</a:t>
            </a:r>
            <a:endParaRPr lang="fr-FR" i="1" dirty="0"/>
          </a:p>
          <a:p>
            <a:pPr lvl="1"/>
            <a:r>
              <a:rPr lang="fr-FR" dirty="0"/>
              <a:t>Amoxicilline 		S</a:t>
            </a:r>
          </a:p>
          <a:p>
            <a:pPr lvl="1"/>
            <a:r>
              <a:rPr lang="fr-FR" dirty="0" err="1"/>
              <a:t>Céfalotine</a:t>
            </a:r>
            <a:r>
              <a:rPr lang="fr-FR" dirty="0"/>
              <a:t> 		S</a:t>
            </a:r>
          </a:p>
          <a:p>
            <a:pPr lvl="1"/>
            <a:r>
              <a:rPr lang="fr-FR" dirty="0"/>
              <a:t>Gentamicine HC		S</a:t>
            </a:r>
          </a:p>
          <a:p>
            <a:pPr lvl="1"/>
            <a:r>
              <a:rPr lang="fr-FR" dirty="0"/>
              <a:t>Erythromycine 		S</a:t>
            </a:r>
          </a:p>
          <a:p>
            <a:pPr lvl="1"/>
            <a:r>
              <a:rPr lang="fr-FR" dirty="0"/>
              <a:t>Clindamycine 		R</a:t>
            </a:r>
          </a:p>
          <a:p>
            <a:pPr lvl="1"/>
            <a:r>
              <a:rPr lang="fr-FR" dirty="0"/>
              <a:t>Vancomycine		S</a:t>
            </a:r>
          </a:p>
          <a:p>
            <a:r>
              <a:rPr lang="fr-FR" dirty="0"/>
              <a:t>Que penser de cet antibiogramme ?</a:t>
            </a:r>
          </a:p>
          <a:p>
            <a:pPr lvl="1"/>
            <a:r>
              <a:rPr lang="fr-FR" dirty="0"/>
              <a:t>Vrai</a:t>
            </a:r>
          </a:p>
          <a:p>
            <a:pPr lvl="1"/>
            <a:r>
              <a:rPr lang="fr-FR" dirty="0"/>
              <a:t>Faux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8619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Faux</a:t>
            </a:r>
          </a:p>
          <a:p>
            <a:endParaRPr lang="fr-FR" dirty="0"/>
          </a:p>
          <a:p>
            <a:r>
              <a:rPr lang="fr-FR" dirty="0"/>
              <a:t>Résistance naturelle des entérocoques aux céphalosporines</a:t>
            </a:r>
          </a:p>
        </p:txBody>
      </p:sp>
    </p:spTree>
    <p:extLst>
      <p:ext uri="{BB962C8B-B14F-4D97-AF65-F5344CB8AC3E}">
        <p14:creationId xmlns:p14="http://schemas.microsoft.com/office/powerpoint/2010/main" val="3114018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Méningite à pneumocoque</a:t>
            </a:r>
          </a:p>
          <a:p>
            <a:r>
              <a:rPr lang="fr-FR" dirty="0"/>
              <a:t>Traitement probabiliste par 200 mg/kg de </a:t>
            </a:r>
            <a:r>
              <a:rPr lang="fr-FR" dirty="0" err="1"/>
              <a:t>céfotaxime</a:t>
            </a:r>
            <a:r>
              <a:rPr lang="fr-FR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351650"/>
            <a:ext cx="4002013" cy="330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65700" y="3890665"/>
            <a:ext cx="28022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Doit-on modifier</a:t>
            </a:r>
          </a:p>
          <a:p>
            <a:r>
              <a:rPr lang="fr-FR" dirty="0"/>
              <a:t>l’antibiothérapie à ce</a:t>
            </a:r>
          </a:p>
          <a:p>
            <a:r>
              <a:rPr lang="fr-FR" dirty="0"/>
              <a:t>stade ?</a:t>
            </a:r>
          </a:p>
        </p:txBody>
      </p:sp>
    </p:spTree>
    <p:extLst>
      <p:ext uri="{BB962C8B-B14F-4D97-AF65-F5344CB8AC3E}">
        <p14:creationId xmlns:p14="http://schemas.microsoft.com/office/powerpoint/2010/main" val="1870348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Oxacilline : antibiotique marqueur des PSDP</a:t>
            </a:r>
          </a:p>
          <a:p>
            <a:r>
              <a:rPr lang="fr-FR" dirty="0"/>
              <a:t>Si R : détermination des CMI des </a:t>
            </a:r>
            <a:r>
              <a:rPr lang="fr-FR" dirty="0" err="1"/>
              <a:t>bêta-lactamines</a:t>
            </a:r>
            <a:endParaRPr lang="fr-FR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000" y="3068960"/>
            <a:ext cx="4422820" cy="121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29908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19872" y="46531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CMI </a:t>
            </a:r>
            <a:r>
              <a:rPr lang="fr-FR" dirty="0" err="1"/>
              <a:t>péni</a:t>
            </a:r>
            <a:r>
              <a:rPr lang="fr-FR" dirty="0"/>
              <a:t> = 0,5 mg/l</a:t>
            </a:r>
          </a:p>
        </p:txBody>
      </p:sp>
    </p:spTree>
    <p:extLst>
      <p:ext uri="{BB962C8B-B14F-4D97-AF65-F5344CB8AC3E}">
        <p14:creationId xmlns:p14="http://schemas.microsoft.com/office/powerpoint/2010/main" val="570640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</a:t>
            </a:r>
            <a:r>
              <a:rPr lang="fr-FR" dirty="0" smtClean="0"/>
              <a:t>: </a:t>
            </a:r>
            <a:r>
              <a:rPr lang="fr-FR" i="1" dirty="0"/>
              <a:t>E. coli</a:t>
            </a:r>
            <a:r>
              <a:rPr lang="fr-FR" dirty="0"/>
              <a:t>: BLSE ou </a:t>
            </a:r>
            <a:r>
              <a:rPr lang="fr-FR" dirty="0" err="1"/>
              <a:t>céphalosporinase</a:t>
            </a:r>
            <a:r>
              <a:rPr lang="fr-FR" dirty="0"/>
              <a:t> 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75270"/>
            <a:ext cx="3752850" cy="22764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478" y="1675270"/>
            <a:ext cx="3552825" cy="24860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05" y="4290853"/>
            <a:ext cx="3448050" cy="22479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641" y="4290851"/>
            <a:ext cx="45053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44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</a:t>
            </a:r>
            <a:r>
              <a:rPr lang="fr-FR" dirty="0" smtClean="0"/>
              <a:t>: </a:t>
            </a:r>
            <a:r>
              <a:rPr lang="fr-FR" i="1" dirty="0"/>
              <a:t>E. coli</a:t>
            </a:r>
            <a:r>
              <a:rPr lang="fr-FR" dirty="0"/>
              <a:t>: BLSE ou </a:t>
            </a:r>
            <a:r>
              <a:rPr lang="fr-FR" dirty="0" err="1"/>
              <a:t>céphalosporinase</a:t>
            </a:r>
            <a:r>
              <a:rPr lang="fr-FR" dirty="0"/>
              <a:t>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78774" y="1196752"/>
            <a:ext cx="794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Case					BLSE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75270"/>
            <a:ext cx="3752850" cy="22764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478" y="1675270"/>
            <a:ext cx="3552825" cy="24860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05" y="4290853"/>
            <a:ext cx="3448050" cy="2247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641" y="4290851"/>
            <a:ext cx="45053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05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7034"/>
            <a:ext cx="7128792" cy="504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BLSE ou </a:t>
            </a:r>
            <a:r>
              <a:rPr lang="fr-FR" dirty="0" err="1"/>
              <a:t>céphalosporinase</a:t>
            </a:r>
            <a:r>
              <a:rPr lang="fr-FR" dirty="0"/>
              <a:t>: pas discernable sur l’antibiogramme, le laboratoire doit regarder</a:t>
            </a:r>
          </a:p>
        </p:txBody>
      </p:sp>
    </p:spTree>
    <p:extLst>
      <p:ext uri="{BB962C8B-B14F-4D97-AF65-F5344CB8AC3E}">
        <p14:creationId xmlns:p14="http://schemas.microsoft.com/office/powerpoint/2010/main" val="4133207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Case: </a:t>
            </a:r>
            <a:r>
              <a:rPr lang="fr-FR" altLang="fr-FR" sz="2100" dirty="0" err="1" smtClean="0">
                <a:solidFill>
                  <a:srgbClr val="0000FF"/>
                </a:solidFill>
              </a:rPr>
              <a:t>Céphalosporinase</a:t>
            </a:r>
            <a:r>
              <a:rPr lang="fr-FR" altLang="fr-FR" sz="2100" dirty="0" smtClean="0">
                <a:solidFill>
                  <a:srgbClr val="0000FF"/>
                </a:solidFill>
              </a:rPr>
              <a:t> inductible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Chromosomique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Ne sort que si le patient est sous C3G =&gt; la seule qui marche: </a:t>
            </a:r>
            <a:r>
              <a:rPr lang="fr-FR" altLang="fr-FR" sz="1900" dirty="0" err="1" smtClean="0"/>
              <a:t>cefepime</a:t>
            </a:r>
            <a:endParaRPr lang="fr-FR" altLang="fr-FR" sz="1800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Fréquent chez </a:t>
            </a:r>
            <a:r>
              <a:rPr lang="fr-FR" altLang="fr-FR" sz="1800" i="1" dirty="0" err="1" smtClean="0"/>
              <a:t>Serratia</a:t>
            </a:r>
            <a:r>
              <a:rPr lang="fr-FR" altLang="fr-FR" sz="1800" dirty="0" smtClean="0"/>
              <a:t> ou </a:t>
            </a:r>
            <a:r>
              <a:rPr lang="fr-FR" altLang="fr-FR" sz="1800" i="1" dirty="0" err="1"/>
              <a:t>E</a:t>
            </a:r>
            <a:r>
              <a:rPr lang="fr-FR" altLang="fr-FR" sz="1800" i="1" dirty="0" err="1" smtClean="0"/>
              <a:t>nterobacter</a:t>
            </a:r>
            <a:endParaRPr lang="fr-FR" altLang="fr-FR" sz="1800" i="1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Niveau d’expression variable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BLSE: Beta-</a:t>
            </a:r>
            <a:r>
              <a:rPr lang="fr-FR" altLang="fr-FR" sz="2100" dirty="0" err="1" smtClean="0">
                <a:solidFill>
                  <a:srgbClr val="0000FF"/>
                </a:solidFill>
              </a:rPr>
              <a:t>lactamases</a:t>
            </a:r>
            <a:r>
              <a:rPr lang="fr-FR" altLang="fr-FR" sz="2100" dirty="0" smtClean="0">
                <a:solidFill>
                  <a:srgbClr val="0000FF"/>
                </a:solidFill>
              </a:rPr>
              <a:t> à spectre étendu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Plasmidiques: très transmissible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Inactivent toutes beta-</a:t>
            </a:r>
            <a:r>
              <a:rPr lang="fr-FR" altLang="fr-FR" sz="1800" dirty="0" err="1" smtClean="0"/>
              <a:t>lactamines</a:t>
            </a:r>
            <a:r>
              <a:rPr lang="fr-FR" altLang="fr-FR" sz="1800" dirty="0" smtClean="0"/>
              <a:t> sauf carbapénèmes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Expression variable: souvent S </a:t>
            </a:r>
            <a:r>
              <a:rPr lang="fr-FR" altLang="fr-FR" sz="1800" dirty="0" err="1" smtClean="0"/>
              <a:t>tazo</a:t>
            </a:r>
            <a:r>
              <a:rPr lang="fr-FR" altLang="fr-FR" sz="1800" dirty="0" smtClean="0"/>
              <a:t>, parfois S </a:t>
            </a:r>
            <a:r>
              <a:rPr lang="fr-FR" altLang="fr-FR" sz="1800" dirty="0" err="1" smtClean="0"/>
              <a:t>cefepime</a:t>
            </a:r>
            <a:r>
              <a:rPr lang="fr-FR" altLang="fr-FR" sz="1800" dirty="0" smtClean="0"/>
              <a:t>, ceftazidime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EPC: entérobactérie productrice de </a:t>
            </a:r>
            <a:r>
              <a:rPr lang="fr-FR" altLang="fr-FR" sz="2100" dirty="0" err="1" smtClean="0">
                <a:solidFill>
                  <a:srgbClr val="0000FF"/>
                </a:solidFill>
              </a:rPr>
              <a:t>carbapénémase</a:t>
            </a:r>
            <a:endParaRPr lang="fr-FR" altLang="fr-FR" sz="2100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Plasmidiques: très transmissible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Inactivent carbapénèmes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Souvent associé à BLSE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Toutes bêta-</a:t>
            </a:r>
            <a:r>
              <a:rPr lang="fr-FR" altLang="fr-FR" sz="1600" dirty="0" err="1" smtClean="0"/>
              <a:t>lactamines</a:t>
            </a:r>
            <a:r>
              <a:rPr lang="fr-FR" altLang="fr-FR" sz="1600" dirty="0" smtClean="0"/>
              <a:t> 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résistances des BGN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007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1871662"/>
            <a:ext cx="43624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75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Patiente de 36 ans fébrile</a:t>
            </a:r>
          </a:p>
          <a:p>
            <a:r>
              <a:rPr lang="fr-FR" dirty="0"/>
              <a:t>Traitement probabiliste depuis 36h par </a:t>
            </a:r>
            <a:r>
              <a:rPr lang="fr-FR" dirty="0" err="1"/>
              <a:t>céfotaxime</a:t>
            </a:r>
            <a:endParaRPr lang="fr-FR" dirty="0"/>
          </a:p>
          <a:p>
            <a:r>
              <a:rPr lang="fr-FR" dirty="0"/>
              <a:t>Stabilité clinique</a:t>
            </a:r>
          </a:p>
          <a:p>
            <a:r>
              <a:rPr lang="fr-FR" dirty="0"/>
              <a:t>1 hémoculture à </a:t>
            </a:r>
            <a:r>
              <a:rPr lang="fr-FR" i="1" dirty="0"/>
              <a:t>P. </a:t>
            </a:r>
            <a:r>
              <a:rPr lang="fr-FR" i="1" dirty="0" err="1"/>
              <a:t>aeruginosa</a:t>
            </a:r>
            <a:endParaRPr lang="fr-FR" i="1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Quid du </a:t>
            </a:r>
            <a:r>
              <a:rPr lang="fr-FR" dirty="0" err="1"/>
              <a:t>céfotaxime</a:t>
            </a:r>
            <a:endParaRPr lang="fr-FR" dirty="0"/>
          </a:p>
          <a:p>
            <a:pPr lvl="1"/>
            <a:r>
              <a:rPr lang="fr-FR" dirty="0"/>
              <a:t>Continuer ?</a:t>
            </a:r>
          </a:p>
          <a:p>
            <a:pPr lvl="1"/>
            <a:r>
              <a:rPr lang="fr-FR" dirty="0"/>
              <a:t>Changer </a:t>
            </a:r>
            <a:r>
              <a:rPr lang="fr-FR" dirty="0" smtClean="0"/>
              <a:t>?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3" y="3861048"/>
            <a:ext cx="504327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2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itr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Antibiothérapie curative</a:t>
            </a:r>
            <a:br>
              <a:rPr lang="fr-FR" altLang="fr-FR" smtClean="0"/>
            </a:br>
            <a:endParaRPr lang="fr-FR" altLang="fr-FR" smtClean="0"/>
          </a:p>
        </p:txBody>
      </p:sp>
      <p:sp>
        <p:nvSpPr>
          <p:cNvPr id="14338" name="Espace réservé du contenu 6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smtClean="0"/>
              <a:t>Trouver le bon équilibre</a:t>
            </a:r>
          </a:p>
          <a:p>
            <a:pPr lvl="1"/>
            <a:r>
              <a:rPr lang="fr-FR" altLang="fr-FR" smtClean="0"/>
              <a:t>Bénéfice immédiat/retardé</a:t>
            </a:r>
          </a:p>
          <a:p>
            <a:pPr lvl="1"/>
            <a:r>
              <a:rPr lang="fr-FR" altLang="fr-FR" smtClean="0"/>
              <a:t>Individuel/collectif</a:t>
            </a:r>
          </a:p>
          <a:p>
            <a:pPr lvl="2"/>
            <a:r>
              <a:rPr lang="fr-FR" altLang="fr-FR" smtClean="0"/>
              <a:t>Quand prescrire</a:t>
            </a:r>
          </a:p>
          <a:p>
            <a:pPr lvl="2"/>
            <a:r>
              <a:rPr lang="fr-FR" altLang="fr-FR" smtClean="0"/>
              <a:t>Comment prescrire</a:t>
            </a:r>
          </a:p>
          <a:p>
            <a:endParaRPr lang="fr-FR" altLang="fr-FR" smtClean="0"/>
          </a:p>
          <a:p>
            <a:pPr lvl="1"/>
            <a:endParaRPr lang="fr-FR" altLang="fr-FR" smtClean="0"/>
          </a:p>
        </p:txBody>
      </p:sp>
      <p:pic>
        <p:nvPicPr>
          <p:cNvPr id="14339" name="Picture 2" descr="C:\Users\AN\AppData\Local\Microsoft\Windows\Temporary Internet Files\Content.IE5\OX8AEB2C\MC90038358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050" y="2219325"/>
            <a:ext cx="301625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P. </a:t>
            </a:r>
            <a:r>
              <a:rPr lang="fr-FR" i="1" dirty="0" err="1"/>
              <a:t>aeruginosa</a:t>
            </a:r>
            <a:endParaRPr lang="fr-FR" i="1" dirty="0"/>
          </a:p>
          <a:p>
            <a:pPr lvl="1"/>
            <a:r>
              <a:rPr lang="fr-FR" dirty="0"/>
              <a:t>Résistance naturelle à </a:t>
            </a:r>
            <a:r>
              <a:rPr lang="fr-FR" dirty="0" err="1"/>
              <a:t>céfotaxime</a:t>
            </a:r>
            <a:r>
              <a:rPr lang="fr-FR" dirty="0"/>
              <a:t>/</a:t>
            </a:r>
            <a:r>
              <a:rPr lang="fr-FR" dirty="0" err="1"/>
              <a:t>ceftriaxone</a:t>
            </a:r>
            <a:endParaRPr lang="fr-FR" dirty="0"/>
          </a:p>
          <a:p>
            <a:pPr lvl="1"/>
            <a:r>
              <a:rPr lang="fr-FR" dirty="0"/>
              <a:t>Ne pas prendre ceftazidime/céfépime comme prédicteur des C3G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3" y="3861048"/>
            <a:ext cx="504327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90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Jeune fille de 18 ans</a:t>
            </a:r>
          </a:p>
          <a:p>
            <a:r>
              <a:rPr lang="fr-FR" dirty="0"/>
              <a:t>Pyélonéphrite aigüe à </a:t>
            </a:r>
            <a:r>
              <a:rPr lang="fr-FR" i="1" dirty="0"/>
              <a:t>E. coli</a:t>
            </a:r>
          </a:p>
          <a:p>
            <a:endParaRPr lang="fr-FR" dirty="0"/>
          </a:p>
          <a:p>
            <a:r>
              <a:rPr lang="fr-FR" dirty="0"/>
              <a:t>Peut on la traiter par ciprofloxacine ?</a:t>
            </a:r>
          </a:p>
          <a:p>
            <a:pPr lvl="1"/>
            <a:r>
              <a:rPr lang="fr-FR" dirty="0"/>
              <a:t>Oui</a:t>
            </a:r>
          </a:p>
          <a:p>
            <a:pPr lvl="1"/>
            <a:r>
              <a:rPr lang="fr-FR" dirty="0"/>
              <a:t>Non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831543"/>
            <a:ext cx="694993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208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Peut </a:t>
            </a:r>
            <a:r>
              <a:rPr lang="fr-FR" dirty="0"/>
              <a:t>on la traiter par ciprofloxacine ?</a:t>
            </a:r>
          </a:p>
          <a:p>
            <a:pPr lvl="1"/>
            <a:r>
              <a:rPr lang="fr-FR" dirty="0" smtClean="0"/>
              <a:t>Non</a:t>
            </a:r>
            <a:r>
              <a:rPr lang="fr-FR" dirty="0"/>
              <a:t>: risque important </a:t>
            </a:r>
            <a:r>
              <a:rPr lang="fr-FR" dirty="0" smtClean="0"/>
              <a:t>d’échec</a:t>
            </a:r>
            <a:endParaRPr lang="fr-FR" dirty="0"/>
          </a:p>
          <a:p>
            <a:r>
              <a:rPr lang="fr-FR" altLang="fr-FR" dirty="0"/>
              <a:t>3 mécanismes de résistance :</a:t>
            </a:r>
          </a:p>
          <a:p>
            <a:pPr lvl="1"/>
            <a:r>
              <a:rPr lang="fr-FR" altLang="fr-FR" dirty="0"/>
              <a:t>Mutation de la cible: </a:t>
            </a:r>
            <a:r>
              <a:rPr lang="fr-FR" altLang="fr-FR" dirty="0" err="1"/>
              <a:t>gyrA</a:t>
            </a:r>
            <a:r>
              <a:rPr lang="fr-FR" altLang="fr-FR" dirty="0"/>
              <a:t> et </a:t>
            </a:r>
            <a:r>
              <a:rPr lang="fr-FR" altLang="fr-FR" dirty="0" err="1"/>
              <a:t>parC</a:t>
            </a:r>
            <a:r>
              <a:rPr lang="fr-FR" altLang="fr-FR" dirty="0"/>
              <a:t> ++ (</a:t>
            </a:r>
            <a:r>
              <a:rPr lang="fr-FR" altLang="fr-FR" dirty="0" err="1"/>
              <a:t>gyrB</a:t>
            </a:r>
            <a:r>
              <a:rPr lang="fr-FR" altLang="fr-FR" dirty="0"/>
              <a:t>, </a:t>
            </a:r>
            <a:r>
              <a:rPr lang="fr-FR" altLang="fr-FR" dirty="0" err="1"/>
              <a:t>parE</a:t>
            </a:r>
            <a:r>
              <a:rPr lang="fr-FR" altLang="fr-FR" dirty="0"/>
              <a:t>): </a:t>
            </a:r>
          </a:p>
          <a:p>
            <a:pPr lvl="2"/>
            <a:r>
              <a:rPr lang="fr-FR" altLang="fr-FR" dirty="0"/>
              <a:t>Évolution progressive des résistances, par mutations successives. </a:t>
            </a:r>
          </a:p>
          <a:p>
            <a:pPr lvl="2"/>
            <a:r>
              <a:rPr lang="fr-FR" altLang="fr-FR" dirty="0"/>
              <a:t>Chaque marche multiplie par 4 à 8 fois la CMI : Accumulation de mutations,</a:t>
            </a:r>
          </a:p>
          <a:p>
            <a:pPr lvl="2"/>
            <a:r>
              <a:rPr lang="fr-FR" altLang="fr-FR" dirty="0"/>
              <a:t>R de bas niveau →  R de haut niveau</a:t>
            </a:r>
          </a:p>
          <a:p>
            <a:pPr lvl="1"/>
            <a:r>
              <a:rPr lang="fr-FR" altLang="fr-FR" dirty="0"/>
              <a:t>Imperméabilité : Bas niveau de R.</a:t>
            </a:r>
          </a:p>
          <a:p>
            <a:pPr lvl="1"/>
            <a:r>
              <a:rPr lang="fr-FR" altLang="fr-FR" dirty="0"/>
              <a:t>Efflux : Bas niveau de R mais croisée à plusieurs familles ATB.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182" y="77796"/>
            <a:ext cx="694993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e 30"/>
          <p:cNvGrpSpPr/>
          <p:nvPr/>
        </p:nvGrpSpPr>
        <p:grpSpPr>
          <a:xfrm>
            <a:off x="6240795" y="1556792"/>
            <a:ext cx="2880320" cy="1514722"/>
            <a:chOff x="2195689" y="1844675"/>
            <a:chExt cx="4419600" cy="2667000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2195689" y="1844675"/>
              <a:ext cx="4419600" cy="26670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fr-FR" altLang="fr-FR" sz="1200">
                <a:latin typeface="Arial" pitchFamily="34" charset="0"/>
              </a:endParaRPr>
            </a:p>
          </p:txBody>
        </p:sp>
        <p:grpSp>
          <p:nvGrpSpPr>
            <p:cNvPr id="33" name="Group 4"/>
            <p:cNvGrpSpPr>
              <a:grpSpLocks/>
            </p:cNvGrpSpPr>
            <p:nvPr/>
          </p:nvGrpSpPr>
          <p:grpSpPr bwMode="auto">
            <a:xfrm>
              <a:off x="3735564" y="2470150"/>
              <a:ext cx="2236788" cy="1712913"/>
              <a:chOff x="1978" y="1306"/>
              <a:chExt cx="1409" cy="1079"/>
            </a:xfrm>
          </p:grpSpPr>
          <p:sp>
            <p:nvSpPr>
              <p:cNvPr id="49" name="Rectangle 5"/>
              <p:cNvSpPr>
                <a:spLocks noChangeArrowheads="1"/>
              </p:cNvSpPr>
              <p:nvPr/>
            </p:nvSpPr>
            <p:spPr bwMode="auto">
              <a:xfrm>
                <a:off x="2320" y="2022"/>
                <a:ext cx="22" cy="3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 sz="1200">
                  <a:latin typeface="Arial" pitchFamily="34" charset="0"/>
                </a:endParaRPr>
              </a:p>
            </p:txBody>
          </p:sp>
          <p:sp>
            <p:nvSpPr>
              <p:cNvPr id="50" name="Rectangle 6"/>
              <p:cNvSpPr>
                <a:spLocks noChangeArrowheads="1"/>
              </p:cNvSpPr>
              <p:nvPr/>
            </p:nvSpPr>
            <p:spPr bwMode="auto">
              <a:xfrm>
                <a:off x="2331" y="2011"/>
                <a:ext cx="352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 sz="1200">
                  <a:latin typeface="Arial" pitchFamily="34" charset="0"/>
                </a:endParaRPr>
              </a:p>
            </p:txBody>
          </p:sp>
          <p:sp>
            <p:nvSpPr>
              <p:cNvPr id="51" name="Rectangle 7"/>
              <p:cNvSpPr>
                <a:spLocks noChangeArrowheads="1"/>
              </p:cNvSpPr>
              <p:nvPr/>
            </p:nvSpPr>
            <p:spPr bwMode="auto">
              <a:xfrm>
                <a:off x="2672" y="1669"/>
                <a:ext cx="22" cy="35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 sz="1200">
                  <a:latin typeface="Arial" pitchFamily="34" charset="0"/>
                </a:endParaRPr>
              </a:p>
            </p:txBody>
          </p:sp>
          <p:sp>
            <p:nvSpPr>
              <p:cNvPr id="52" name="Rectangle 8"/>
              <p:cNvSpPr>
                <a:spLocks noChangeArrowheads="1"/>
              </p:cNvSpPr>
              <p:nvPr/>
            </p:nvSpPr>
            <p:spPr bwMode="auto">
              <a:xfrm>
                <a:off x="2683" y="1658"/>
                <a:ext cx="352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 sz="1200">
                  <a:latin typeface="Arial" pitchFamily="34" charset="0"/>
                </a:endParaRPr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3024" y="1317"/>
                <a:ext cx="22" cy="3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 sz="1200">
                  <a:latin typeface="Arial" pitchFamily="34" charset="0"/>
                </a:endParaRPr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/>
            </p:nvSpPr>
            <p:spPr bwMode="auto">
              <a:xfrm>
                <a:off x="3035" y="1306"/>
                <a:ext cx="352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 sz="1200">
                  <a:latin typeface="Arial" pitchFamily="34" charset="0"/>
                </a:endParaRPr>
              </a:p>
            </p:txBody>
          </p:sp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1978" y="2363"/>
                <a:ext cx="353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 sz="1200">
                  <a:latin typeface="Arial" pitchFamily="34" charset="0"/>
                </a:endParaRPr>
              </a:p>
            </p:txBody>
          </p:sp>
        </p:grp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2198864" y="3816350"/>
              <a:ext cx="2098675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 sz="1200">
                <a:latin typeface="Arial" pitchFamily="34" charset="0"/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2371902" y="3871913"/>
              <a:ext cx="132408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fr-FR" altLang="fr-FR" sz="1100">
                  <a:latin typeface="Arial" pitchFamily="34" charset="0"/>
                </a:rPr>
                <a:t>CMI souche sauvage</a:t>
              </a:r>
              <a:endParaRPr lang="fr-FR" altLang="fr-FR" sz="1600"/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3246614" y="3257550"/>
              <a:ext cx="1609725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 sz="1200">
                <a:latin typeface="Arial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3418064" y="3313113"/>
              <a:ext cx="95378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fr-FR" altLang="fr-FR" sz="1100">
                  <a:latin typeface="Arial" pitchFamily="34" charset="0"/>
                </a:rPr>
                <a:t>CMI mutation 1</a:t>
              </a:r>
              <a:endParaRPr lang="fr-FR" altLang="fr-FR" sz="1600"/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3805414" y="2627313"/>
              <a:ext cx="160972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 sz="1200">
                <a:latin typeface="Arial" pitchFamily="34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3929239" y="2682875"/>
              <a:ext cx="95378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fr-FR" altLang="fr-FR" sz="1100">
                  <a:latin typeface="Arial" pitchFamily="34" charset="0"/>
                </a:rPr>
                <a:t>CMI mutation 2</a:t>
              </a:r>
              <a:endParaRPr lang="fr-FR" altLang="fr-FR" sz="1600"/>
            </a:p>
          </p:txBody>
        </p:sp>
        <p:sp>
          <p:nvSpPr>
            <p:cNvPr id="40" name="Rectangle 18"/>
            <p:cNvSpPr>
              <a:spLocks noChangeArrowheads="1"/>
            </p:cNvSpPr>
            <p:nvPr/>
          </p:nvSpPr>
          <p:spPr bwMode="auto">
            <a:xfrm>
              <a:off x="4435652" y="2138363"/>
              <a:ext cx="160813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 sz="1200">
                <a:latin typeface="Arial" pitchFamily="34" charset="0"/>
              </a:endParaRPr>
            </a:p>
          </p:txBody>
        </p:sp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4559477" y="2193925"/>
              <a:ext cx="95378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fr-FR" altLang="fr-FR" sz="1100">
                  <a:latin typeface="Arial" pitchFamily="34" charset="0"/>
                </a:rPr>
                <a:t>CMI mutation 3</a:t>
              </a:r>
              <a:endParaRPr lang="fr-FR" altLang="fr-FR" sz="1600"/>
            </a:p>
          </p:txBody>
        </p:sp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>
              <a:off x="4365802" y="3816350"/>
              <a:ext cx="97948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 sz="1200">
                <a:latin typeface="Arial" pitchFamily="34" charset="0"/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4594402" y="3871913"/>
              <a:ext cx="38953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fr-FR" altLang="fr-FR" sz="1100">
                  <a:latin typeface="Arial" pitchFamily="34" charset="0"/>
                </a:rPr>
                <a:t>4 - 8 x</a:t>
              </a:r>
              <a:endParaRPr lang="fr-FR" altLang="fr-FR" sz="1600"/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4924602" y="3257550"/>
              <a:ext cx="97948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 sz="1200">
                <a:latin typeface="Arial" pitchFamily="34" charset="0"/>
              </a:endParaRPr>
            </a:p>
          </p:txBody>
        </p:sp>
        <p:sp>
          <p:nvSpPr>
            <p:cNvPr id="45" name="Rectangle 23"/>
            <p:cNvSpPr>
              <a:spLocks noChangeArrowheads="1"/>
            </p:cNvSpPr>
            <p:nvPr/>
          </p:nvSpPr>
          <p:spPr bwMode="auto">
            <a:xfrm>
              <a:off x="5153202" y="3313113"/>
              <a:ext cx="38953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fr-FR" altLang="fr-FR" sz="1100">
                  <a:latin typeface="Arial" pitchFamily="34" charset="0"/>
                </a:rPr>
                <a:t>4 - 8 x</a:t>
              </a:r>
              <a:endParaRPr lang="fr-FR" altLang="fr-FR" sz="1600"/>
            </a:p>
          </p:txBody>
        </p:sp>
        <p:sp>
          <p:nvSpPr>
            <p:cNvPr id="46" name="Rectangle 24"/>
            <p:cNvSpPr>
              <a:spLocks noChangeArrowheads="1"/>
            </p:cNvSpPr>
            <p:nvPr/>
          </p:nvSpPr>
          <p:spPr bwMode="auto">
            <a:xfrm>
              <a:off x="5483402" y="2627313"/>
              <a:ext cx="979488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 sz="1200">
                <a:latin typeface="Arial" pitchFamily="34" charset="0"/>
              </a:endParaRPr>
            </a:p>
          </p:txBody>
        </p:sp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5712002" y="2682875"/>
              <a:ext cx="38953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fr-FR" altLang="fr-FR" sz="1100">
                  <a:latin typeface="Arial" pitchFamily="34" charset="0"/>
                </a:rPr>
                <a:t>4 - 8 x</a:t>
              </a:r>
              <a:endParaRPr lang="fr-FR" altLang="fr-FR" sz="1600"/>
            </a:p>
          </p:txBody>
        </p:sp>
        <p:sp>
          <p:nvSpPr>
            <p:cNvPr id="48" name="Rectangle 26"/>
            <p:cNvSpPr>
              <a:spLocks noChangeArrowheads="1"/>
            </p:cNvSpPr>
            <p:nvPr/>
          </p:nvSpPr>
          <p:spPr bwMode="auto">
            <a:xfrm>
              <a:off x="2268714" y="1928813"/>
              <a:ext cx="4264025" cy="2517775"/>
            </a:xfrm>
            <a:prstGeom prst="rect">
              <a:avLst/>
            </a:prstGeom>
            <a:noFill/>
            <a:ln w="9525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 sz="120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244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>
                <a:solidFill>
                  <a:srgbClr val="FF0000"/>
                </a:solidFill>
                <a:ea typeface="SimSun" pitchFamily="2" charset="-122"/>
              </a:rPr>
              <a:t>Indications: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>
                <a:solidFill>
                  <a:srgbClr val="000000"/>
                </a:solidFill>
                <a:ea typeface="SimSun" pitchFamily="2" charset="-122"/>
              </a:rPr>
              <a:t>Infections sévères: sepsis (ex) grave, choc septique, endocardite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>
                <a:solidFill>
                  <a:srgbClr val="000000"/>
                </a:solidFill>
                <a:ea typeface="SimSun" pitchFamily="2" charset="-122"/>
              </a:rPr>
              <a:t>Certains BGN: </a:t>
            </a:r>
            <a:r>
              <a:rPr lang="fr-FR" sz="1800" i="1" dirty="0">
                <a:solidFill>
                  <a:srgbClr val="000000"/>
                </a:solidFill>
                <a:ea typeface="SimSun" pitchFamily="2" charset="-122"/>
              </a:rPr>
              <a:t>P. </a:t>
            </a:r>
            <a:r>
              <a:rPr lang="fr-FR" sz="1800" i="1" dirty="0" err="1">
                <a:solidFill>
                  <a:srgbClr val="000000"/>
                </a:solidFill>
                <a:ea typeface="SimSun" pitchFamily="2" charset="-122"/>
              </a:rPr>
              <a:t>aeruginosa</a:t>
            </a:r>
            <a:r>
              <a:rPr lang="fr-FR" sz="1800" i="1" dirty="0">
                <a:solidFill>
                  <a:srgbClr val="000000"/>
                </a:solidFill>
                <a:ea typeface="SimSun" pitchFamily="2" charset="-122"/>
              </a:rPr>
              <a:t>,</a:t>
            </a:r>
            <a:r>
              <a:rPr lang="fr-FR" sz="1800" dirty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fr-FR" sz="1800" i="1" dirty="0" err="1">
                <a:solidFill>
                  <a:srgbClr val="000000"/>
                </a:solidFill>
                <a:ea typeface="SimSun" pitchFamily="2" charset="-122"/>
              </a:rPr>
              <a:t>Acinetobacter</a:t>
            </a:r>
            <a:r>
              <a:rPr lang="fr-FR" sz="1800" dirty="0">
                <a:solidFill>
                  <a:srgbClr val="000000"/>
                </a:solidFill>
                <a:ea typeface="SimSun" pitchFamily="2" charset="-122"/>
              </a:rPr>
              <a:t>, suspicion BLSE</a:t>
            </a:r>
          </a:p>
          <a:p>
            <a:pPr marL="1125538" lvl="2" indent="-325438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>
                <a:solidFill>
                  <a:srgbClr val="000000"/>
                </a:solidFill>
                <a:ea typeface="SimSun" pitchFamily="2" charset="-122"/>
              </a:rPr>
              <a:t>Augmenter la chance d’avoir une molécule active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>
                <a:solidFill>
                  <a:srgbClr val="000000"/>
                </a:solidFill>
                <a:ea typeface="SimSun" pitchFamily="2" charset="-122"/>
              </a:rPr>
              <a:t>Certains antibiotiques: acide </a:t>
            </a:r>
            <a:r>
              <a:rPr lang="fr-FR" sz="2000" dirty="0" err="1">
                <a:solidFill>
                  <a:srgbClr val="000000"/>
                </a:solidFill>
                <a:ea typeface="SimSun" pitchFamily="2" charset="-122"/>
              </a:rPr>
              <a:t>fusidique</a:t>
            </a:r>
            <a:r>
              <a:rPr lang="fr-FR" sz="2000" dirty="0">
                <a:solidFill>
                  <a:srgbClr val="000000"/>
                </a:solidFill>
                <a:ea typeface="SimSun" pitchFamily="2" charset="-122"/>
              </a:rPr>
              <a:t>, fosfomycine, rifampicine </a:t>
            </a:r>
          </a:p>
          <a:p>
            <a:pPr marL="1125538" lvl="2" indent="-325438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>
                <a:solidFill>
                  <a:srgbClr val="000000"/>
                </a:solidFill>
                <a:ea typeface="SimSun" pitchFamily="2" charset="-122"/>
              </a:rPr>
              <a:t>Prévention de la sélection de résistances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50"/>
              </a:spcBef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>
              <a:solidFill>
                <a:srgbClr val="000000"/>
              </a:solidFill>
              <a:ea typeface="SimSun" pitchFamily="2" charset="-122"/>
            </a:endParaRPr>
          </a:p>
          <a:p>
            <a:pPr marL="341313" indent="-341313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>
                <a:solidFill>
                  <a:srgbClr val="FF0000"/>
                </a:solidFill>
                <a:ea typeface="SimSun" pitchFamily="2" charset="-122"/>
              </a:rPr>
              <a:t>Combien de temps ?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>
                <a:solidFill>
                  <a:srgbClr val="0000CC"/>
                </a:solidFill>
                <a:ea typeface="SimSun" pitchFamily="2" charset="-122"/>
              </a:rPr>
              <a:t>1 (à 3 jours maximum)</a:t>
            </a:r>
          </a:p>
          <a:p>
            <a:pPr marL="906463" lvl="2" indent="-325438" defTabSz="449263">
              <a:lnSpc>
                <a:spcPct val="90000"/>
              </a:lnSpc>
              <a:spcBef>
                <a:spcPts val="425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b="1" dirty="0">
                <a:solidFill>
                  <a:srgbClr val="0000CC"/>
                </a:solidFill>
                <a:ea typeface="SimSun" pitchFamily="2" charset="-122"/>
              </a:rPr>
              <a:t>Le temps d’avoir un antibiogramme et d’adapter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25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rgbClr val="000000"/>
                </a:solidFill>
                <a:ea typeface="SimSun" pitchFamily="2" charset="-122"/>
              </a:rPr>
              <a:t>Rarement </a:t>
            </a:r>
            <a:r>
              <a:rPr lang="fr-FR" sz="1800" dirty="0">
                <a:solidFill>
                  <a:srgbClr val="000000"/>
                </a:solidFill>
                <a:ea typeface="SimSun" pitchFamily="2" charset="-122"/>
              </a:rPr>
              <a:t>plus longtemps (endocardites, infections sur matériel..)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25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74436" name="Rectangle 3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mtClean="0"/>
              <a:t>Ce qui motive une association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Chirurgie</a:t>
            </a:r>
          </a:p>
        </p:txBody>
      </p:sp>
      <p:sp>
        <p:nvSpPr>
          <p:cNvPr id="48130" name="Rectangle 5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 lvl="1"/>
            <a:r>
              <a:rPr lang="fr-FR" altLang="fr-FR" smtClean="0"/>
              <a:t>Infection abdominale (péritonite, …)</a:t>
            </a:r>
          </a:p>
          <a:p>
            <a:pPr lvl="1"/>
            <a:r>
              <a:rPr lang="fr-FR" altLang="fr-FR" smtClean="0"/>
              <a:t>Infection des tissus mous (fasciite nécrosante, gangrène gazeuse..)</a:t>
            </a:r>
          </a:p>
          <a:p>
            <a:pPr lvl="1"/>
            <a:r>
              <a:rPr lang="fr-FR" altLang="fr-FR" smtClean="0"/>
              <a:t>Corps étranger</a:t>
            </a:r>
          </a:p>
          <a:p>
            <a:pPr lvl="1"/>
            <a:r>
              <a:rPr lang="fr-FR" altLang="fr-FR" smtClean="0"/>
              <a:t>Drainage</a:t>
            </a:r>
          </a:p>
          <a:p>
            <a:endParaRPr lang="fr-FR" altLang="fr-FR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Rectangle 4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Rythme d’administration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61" y="0"/>
            <a:ext cx="390633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1"/>
          <p:cNvSpPr txBox="1">
            <a:spLocks/>
          </p:cNvSpPr>
          <p:nvPr/>
        </p:nvSpPr>
        <p:spPr>
          <a:xfrm>
            <a:off x="-8880" y="2564904"/>
            <a:ext cx="8363272" cy="4090268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1" kern="1200">
                <a:solidFill>
                  <a:srgbClr val="0000FF"/>
                </a:solidFill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fr-FR" altLang="fr-FR" b="1" dirty="0" smtClean="0">
                <a:solidFill>
                  <a:srgbClr val="0070C0"/>
                </a:solidFill>
              </a:rPr>
              <a:t>Concentration- dépendants</a:t>
            </a:r>
            <a:r>
              <a:rPr lang="fr-FR" altLang="fr-FR" dirty="0" smtClean="0"/>
              <a:t>: objectif = </a:t>
            </a:r>
            <a:r>
              <a:rPr lang="fr-FR" altLang="fr-FR" b="1" dirty="0" smtClean="0">
                <a:solidFill>
                  <a:srgbClr val="FF3300"/>
                </a:solidFill>
              </a:rPr>
              <a:t>Pic élevé</a:t>
            </a:r>
            <a:r>
              <a:rPr lang="fr-FR" altLang="fr-FR" dirty="0" smtClean="0"/>
              <a:t> 8-10x la CMI</a:t>
            </a:r>
          </a:p>
          <a:p>
            <a:pPr lvl="2"/>
            <a:r>
              <a:rPr lang="fr-FR" altLang="fr-FR" dirty="0" smtClean="0"/>
              <a:t>Une seule dose/j, mais une grosse dose</a:t>
            </a:r>
          </a:p>
          <a:p>
            <a:pPr lvl="3"/>
            <a:r>
              <a:rPr lang="fr-FR" altLang="fr-FR" dirty="0" smtClean="0"/>
              <a:t>Aminosides et Daptomycine</a:t>
            </a:r>
          </a:p>
          <a:p>
            <a:pPr lvl="1"/>
            <a:r>
              <a:rPr lang="fr-FR" altLang="fr-FR" b="1" dirty="0" smtClean="0">
                <a:solidFill>
                  <a:srgbClr val="0070C0"/>
                </a:solidFill>
              </a:rPr>
              <a:t>Temps-dépendants</a:t>
            </a:r>
            <a:r>
              <a:rPr lang="fr-FR" altLang="fr-FR" dirty="0" smtClean="0"/>
              <a:t>: objectif = le plus </a:t>
            </a:r>
            <a:r>
              <a:rPr lang="fr-FR" altLang="fr-FR" b="1" dirty="0" smtClean="0">
                <a:solidFill>
                  <a:srgbClr val="FF0000"/>
                </a:solidFill>
              </a:rPr>
              <a:t>longtemps</a:t>
            </a:r>
            <a:r>
              <a:rPr lang="fr-FR" altLang="fr-FR" dirty="0" smtClean="0">
                <a:solidFill>
                  <a:srgbClr val="FF0000"/>
                </a:solidFill>
              </a:rPr>
              <a:t> </a:t>
            </a:r>
            <a:r>
              <a:rPr lang="fr-FR" altLang="fr-FR" dirty="0" smtClean="0"/>
              <a:t>possible </a:t>
            </a:r>
            <a:r>
              <a:rPr lang="fr-FR" altLang="fr-FR" b="1" dirty="0" smtClean="0">
                <a:solidFill>
                  <a:srgbClr val="FF0000"/>
                </a:solidFill>
              </a:rPr>
              <a:t>&gt; CMI</a:t>
            </a:r>
          </a:p>
          <a:p>
            <a:pPr lvl="2"/>
            <a:r>
              <a:rPr lang="fr-FR" altLang="fr-FR" dirty="0" smtClean="0"/>
              <a:t>Objectif minimal (chez un immunocompétent): 50% du temps &gt; CMI</a:t>
            </a:r>
          </a:p>
          <a:p>
            <a:pPr lvl="2"/>
            <a:r>
              <a:rPr lang="fr-FR" altLang="fr-FR" dirty="0" smtClean="0"/>
              <a:t>Chez un immunodéprimé: plutôt 100% de temps</a:t>
            </a:r>
          </a:p>
          <a:p>
            <a:pPr lvl="2"/>
            <a:r>
              <a:rPr lang="fr-FR" altLang="fr-FR" dirty="0" smtClean="0"/>
              <a:t>Pour ca, il faut 3-4-6 doses/ j ou de la perf continue</a:t>
            </a:r>
          </a:p>
          <a:p>
            <a:pPr lvl="4"/>
            <a:r>
              <a:rPr lang="fr-FR" altLang="fr-FR" dirty="0" smtClean="0"/>
              <a:t>Beta-</a:t>
            </a:r>
            <a:r>
              <a:rPr lang="fr-FR" altLang="fr-FR" dirty="0" err="1" smtClean="0"/>
              <a:t>lactamines</a:t>
            </a:r>
            <a:r>
              <a:rPr lang="fr-FR" altLang="fr-FR" dirty="0" smtClean="0"/>
              <a:t> (</a:t>
            </a:r>
            <a:r>
              <a:rPr lang="fr-FR" altLang="fr-FR" dirty="0" err="1" smtClean="0"/>
              <a:t>claf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axepim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tazo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méro</a:t>
            </a:r>
            <a:r>
              <a:rPr lang="fr-FR" altLang="fr-FR" dirty="0" smtClean="0"/>
              <a:t>…) et vancomycine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945474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Objectif: 100% de temps entre 4 à 8 x la CMI</a:t>
            </a:r>
          </a:p>
          <a:p>
            <a:pPr marL="392113" lvl="1" indent="0">
              <a:buNone/>
            </a:pPr>
            <a:r>
              <a:rPr lang="fr-FR" dirty="0" smtClean="0"/>
              <a:t>(pas de justification expérimentale ou clinique claire pour ce choix)</a:t>
            </a:r>
          </a:p>
          <a:p>
            <a:pPr lvl="1"/>
            <a:r>
              <a:rPr lang="fr-FR" b="0" dirty="0" smtClean="0"/>
              <a:t>Posologie initiale élevée </a:t>
            </a:r>
            <a:endParaRPr lang="fr-FR" b="0" dirty="0"/>
          </a:p>
          <a:p>
            <a:pPr lvl="1"/>
            <a:r>
              <a:rPr lang="fr-FR" b="0" dirty="0" smtClean="0"/>
              <a:t>Ajuster </a:t>
            </a:r>
            <a:r>
              <a:rPr lang="fr-FR" b="0" dirty="0"/>
              <a:t>ensuite la posologie au résultat du dosage </a:t>
            </a:r>
          </a:p>
          <a:p>
            <a:pPr lvl="1"/>
            <a:r>
              <a:rPr lang="fr-FR" b="0" dirty="0" smtClean="0"/>
              <a:t>Préférer perfusion étendue/continue si</a:t>
            </a:r>
            <a:endParaRPr lang="fr-FR" b="0" dirty="0"/>
          </a:p>
          <a:p>
            <a:pPr lvl="2"/>
            <a:r>
              <a:rPr lang="fr-FR" b="0" dirty="0"/>
              <a:t>CMI élevée (ou, implicitement, de CMI non connue) </a:t>
            </a:r>
          </a:p>
          <a:p>
            <a:pPr lvl="2"/>
            <a:r>
              <a:rPr lang="fr-FR" b="0" dirty="0"/>
              <a:t>Choc septique, ou score de gravité élevé </a:t>
            </a:r>
          </a:p>
          <a:p>
            <a:pPr lvl="2"/>
            <a:r>
              <a:rPr lang="fr-FR" b="0" dirty="0"/>
              <a:t>Infection respiratoire basse </a:t>
            </a:r>
          </a:p>
          <a:p>
            <a:pPr lvl="2"/>
            <a:r>
              <a:rPr lang="fr-FR" b="0" dirty="0"/>
              <a:t>Infection à BGN non fermentant </a:t>
            </a:r>
          </a:p>
          <a:p>
            <a:pPr lvl="2"/>
            <a:r>
              <a:rPr lang="fr-FR" b="0" dirty="0" smtClean="0"/>
              <a:t>Dose </a:t>
            </a:r>
            <a:r>
              <a:rPr lang="fr-FR" b="0" dirty="0"/>
              <a:t>de charge par </a:t>
            </a:r>
            <a:r>
              <a:rPr lang="fr-FR" b="0" dirty="0" smtClean="0"/>
              <a:t>bolus </a:t>
            </a:r>
            <a:r>
              <a:rPr lang="fr-FR" b="0" dirty="0"/>
              <a:t>IV lent </a:t>
            </a:r>
            <a:r>
              <a:rPr lang="fr-FR" b="0" dirty="0" smtClean="0"/>
              <a:t>puis </a:t>
            </a:r>
            <a:r>
              <a:rPr lang="fr-FR" b="0" dirty="0"/>
              <a:t>débuter la perfusion continue </a:t>
            </a:r>
            <a:endParaRPr lang="fr-FR" b="0" dirty="0" smtClean="0"/>
          </a:p>
          <a:p>
            <a:r>
              <a:rPr lang="fr-FR" b="0" dirty="0" smtClean="0"/>
              <a:t>Dosage </a:t>
            </a:r>
            <a:r>
              <a:rPr lang="fr-FR" b="0" dirty="0"/>
              <a:t>résiduel si </a:t>
            </a:r>
            <a:r>
              <a:rPr lang="fr-FR" b="0" dirty="0" smtClean="0"/>
              <a:t>intermittent, à </a:t>
            </a:r>
            <a:r>
              <a:rPr lang="fr-FR" b="0" dirty="0"/>
              <a:t>l’équilibre si </a:t>
            </a:r>
            <a:r>
              <a:rPr lang="fr-FR" b="0" dirty="0" smtClean="0"/>
              <a:t>continue </a:t>
            </a:r>
          </a:p>
          <a:p>
            <a:pPr lvl="1"/>
            <a:r>
              <a:rPr lang="fr-FR" dirty="0" smtClean="0"/>
              <a:t>Si variabilité PK/suspicion toxicité</a:t>
            </a:r>
          </a:p>
          <a:p>
            <a:pPr lvl="1"/>
            <a:r>
              <a:rPr lang="fr-FR" b="0" dirty="0" smtClean="0"/>
              <a:t>A h24/48 du début et si grosses </a:t>
            </a:r>
            <a:r>
              <a:rPr lang="fr-FR" b="0" dirty="0" err="1" smtClean="0"/>
              <a:t>modif</a:t>
            </a:r>
            <a:r>
              <a:rPr lang="fr-FR" b="0" dirty="0" smtClean="0"/>
              <a:t> doses/clinique</a:t>
            </a:r>
            <a:endParaRPr lang="fr-FR" b="0" dirty="0"/>
          </a:p>
          <a:p>
            <a:endParaRPr lang="fr-FR" b="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Optimisation </a:t>
            </a:r>
            <a:r>
              <a:rPr lang="fr-FR" dirty="0"/>
              <a:t>du traitement par </a:t>
            </a:r>
            <a:r>
              <a:rPr lang="fr-FR" dirty="0" smtClean="0"/>
              <a:t>bêta-</a:t>
            </a:r>
            <a:r>
              <a:rPr lang="fr-FR" dirty="0" err="1" smtClean="0"/>
              <a:t>lactamines</a:t>
            </a:r>
            <a:r>
              <a:rPr lang="fr-FR" dirty="0" smtClean="0"/>
              <a:t> en réanimation </a:t>
            </a:r>
            <a:endParaRPr lang="fr-FR" dirty="0"/>
          </a:p>
        </p:txBody>
      </p:sp>
      <p:sp>
        <p:nvSpPr>
          <p:cNvPr id="4" name="Espace réservé du pied de page 27"/>
          <p:cNvSpPr>
            <a:spLocks noGrp="1"/>
          </p:cNvSpPr>
          <p:nvPr>
            <p:ph type="ftr" sz="quarter" idx="4294967295"/>
          </p:nvPr>
        </p:nvSpPr>
        <p:spPr>
          <a:xfrm>
            <a:off x="6660232" y="6114201"/>
            <a:ext cx="172819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da-DK" altLang="fr-FR" sz="1800" dirty="0" smtClean="0">
                <a:cs typeface="Arial" charset="0"/>
              </a:rPr>
              <a:t>SFAR/SFPT 2018</a:t>
            </a:r>
            <a:endParaRPr lang="fr-FR" altLang="fr-FR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248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Aminosides: [C] dépendant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5915000" cy="409026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Perfusion en 30 mn</a:t>
            </a:r>
          </a:p>
          <a:p>
            <a:pPr lvl="1"/>
            <a:r>
              <a:rPr lang="fr-FR" dirty="0" smtClean="0"/>
              <a:t>Durée optimale pour</a:t>
            </a:r>
          </a:p>
          <a:p>
            <a:pPr lvl="2"/>
            <a:r>
              <a:rPr lang="fr-FR" dirty="0" smtClean="0"/>
              <a:t>Avoir le pic le plus élevé possible</a:t>
            </a:r>
          </a:p>
          <a:p>
            <a:pPr lvl="2"/>
            <a:r>
              <a:rPr lang="fr-FR" dirty="0" smtClean="0"/>
              <a:t>Sans toxicité </a:t>
            </a:r>
          </a:p>
          <a:p>
            <a:r>
              <a:rPr lang="fr-FR" dirty="0" smtClean="0"/>
              <a:t>Dosage du pic sérique</a:t>
            </a:r>
          </a:p>
          <a:p>
            <a:pPr lvl="1"/>
            <a:r>
              <a:rPr lang="fr-FR" dirty="0" smtClean="0"/>
              <a:t>30 mn après la fin de la perf (soit 60mn après le début)</a:t>
            </a:r>
            <a:endParaRPr lang="fr-FR" dirty="0"/>
          </a:p>
          <a:p>
            <a:pPr lvl="1"/>
            <a:r>
              <a:rPr lang="fr-FR" dirty="0" smtClean="0"/>
              <a:t>Important pour estimer l’efficacité du traitement</a:t>
            </a:r>
          </a:p>
          <a:p>
            <a:pPr lvl="2"/>
            <a:r>
              <a:rPr lang="fr-FR" dirty="0" smtClean="0"/>
              <a:t>Si 1</a:t>
            </a:r>
            <a:r>
              <a:rPr lang="fr-FR" baseline="30000" dirty="0" smtClean="0"/>
              <a:t>ère</a:t>
            </a:r>
            <a:r>
              <a:rPr lang="fr-FR" dirty="0" smtClean="0"/>
              <a:t> dose sous dosée: difficile à rattraper</a:t>
            </a:r>
          </a:p>
          <a:p>
            <a:r>
              <a:rPr lang="fr-FR" dirty="0" smtClean="0"/>
              <a:t>Dosage résiduel</a:t>
            </a:r>
          </a:p>
          <a:p>
            <a:pPr lvl="1"/>
            <a:r>
              <a:rPr lang="fr-FR" dirty="0" smtClean="0"/>
              <a:t>Uniquement si insuffisance rénale et si plusieurs doses prévues</a:t>
            </a:r>
          </a:p>
          <a:p>
            <a:pPr marL="392113" lvl="1" indent="0">
              <a:buNone/>
            </a:pPr>
            <a:endParaRPr lang="fr-F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1797"/>
            <a:ext cx="3886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2512099" cy="18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4048" y="6199852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% succès dépend de </a:t>
            </a:r>
            <a:r>
              <a:rPr lang="fr-FR" dirty="0" err="1" smtClean="0"/>
              <a:t>Cmax</a:t>
            </a:r>
            <a:r>
              <a:rPr lang="fr-FR" dirty="0" smtClean="0"/>
              <a:t>/CMI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40" y="4575"/>
            <a:ext cx="3117960" cy="342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749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 flipH="1">
            <a:off x="2057400" y="1484783"/>
            <a:ext cx="0" cy="42537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V="1">
            <a:off x="2057400" y="5738539"/>
            <a:ext cx="6767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887538" y="4689202"/>
            <a:ext cx="1222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889125" y="4003402"/>
            <a:ext cx="1381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873250" y="2257152"/>
            <a:ext cx="139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510088" y="5775052"/>
            <a:ext cx="0" cy="117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5927725" y="5775052"/>
            <a:ext cx="0" cy="117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7764463" y="5775052"/>
            <a:ext cx="0" cy="117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6154" name="Arc 10"/>
          <p:cNvSpPr>
            <a:spLocks/>
          </p:cNvSpPr>
          <p:nvPr/>
        </p:nvSpPr>
        <p:spPr bwMode="auto">
          <a:xfrm rot="-5400000">
            <a:off x="2867025" y="814114"/>
            <a:ext cx="4086225" cy="57054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94"/>
                </a:moveTo>
                <a:cubicBezTo>
                  <a:pt x="3" y="9670"/>
                  <a:pt x="9668" y="4"/>
                  <a:pt x="21592" y="0"/>
                </a:cubicBezTo>
              </a:path>
              <a:path w="21600" h="21600" stroke="0" extrusionOk="0">
                <a:moveTo>
                  <a:pt x="0" y="21594"/>
                </a:moveTo>
                <a:cubicBezTo>
                  <a:pt x="3" y="9670"/>
                  <a:pt x="9668" y="4"/>
                  <a:pt x="21592" y="0"/>
                </a:cubicBezTo>
                <a:lnTo>
                  <a:pt x="21600" y="21600"/>
                </a:lnTo>
                <a:lnTo>
                  <a:pt x="0" y="21594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2057400" y="4671739"/>
            <a:ext cx="1865313" cy="0"/>
          </a:xfrm>
          <a:prstGeom prst="line">
            <a:avLst/>
          </a:prstGeom>
          <a:noFill/>
          <a:ln w="28575">
            <a:solidFill>
              <a:srgbClr val="FF99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3919538" y="4705077"/>
            <a:ext cx="0" cy="1720850"/>
          </a:xfrm>
          <a:prstGeom prst="line">
            <a:avLst/>
          </a:prstGeom>
          <a:noFill/>
          <a:ln w="28575">
            <a:solidFill>
              <a:srgbClr val="FF99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871663" y="5581377"/>
            <a:ext cx="13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2036763" y="5586139"/>
            <a:ext cx="4440237" cy="95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6491288" y="5679802"/>
            <a:ext cx="0" cy="78105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auto">
          <a:xfrm rot="16200000">
            <a:off x="-70262" y="3460935"/>
            <a:ext cx="176612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Calibri" panose="020F0502020204030204" pitchFamily="34" charset="0"/>
              </a:rPr>
              <a:t>Concentrations</a:t>
            </a:r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auto">
          <a:xfrm>
            <a:off x="1168400" y="2034902"/>
            <a:ext cx="5722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Calibri" panose="020F0502020204030204" pitchFamily="34" charset="0"/>
              </a:rPr>
              <a:t>100</a:t>
            </a:r>
          </a:p>
        </p:txBody>
      </p:sp>
      <p:sp>
        <p:nvSpPr>
          <p:cNvPr id="110610" name="Rectangle 18"/>
          <p:cNvSpPr>
            <a:spLocks noChangeArrowheads="1"/>
          </p:cNvSpPr>
          <p:nvPr/>
        </p:nvSpPr>
        <p:spPr bwMode="auto">
          <a:xfrm>
            <a:off x="1524000" y="4443139"/>
            <a:ext cx="31258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10611" name="Rectangle 19"/>
          <p:cNvSpPr>
            <a:spLocks noChangeArrowheads="1"/>
          </p:cNvSpPr>
          <p:nvPr/>
        </p:nvSpPr>
        <p:spPr bwMode="auto">
          <a:xfrm>
            <a:off x="1338263" y="3779564"/>
            <a:ext cx="4424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4267200" y="5913164"/>
            <a:ext cx="4424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110613" name="Rectangle 21"/>
          <p:cNvSpPr>
            <a:spLocks noChangeArrowheads="1"/>
          </p:cNvSpPr>
          <p:nvPr/>
        </p:nvSpPr>
        <p:spPr bwMode="auto">
          <a:xfrm>
            <a:off x="5689600" y="5913164"/>
            <a:ext cx="4424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Calibri" panose="020F0502020204030204" pitchFamily="34" charset="0"/>
              </a:rPr>
              <a:t>18</a:t>
            </a:r>
          </a:p>
        </p:txBody>
      </p:sp>
      <p:sp>
        <p:nvSpPr>
          <p:cNvPr id="110614" name="Rectangle 22"/>
          <p:cNvSpPr>
            <a:spLocks noChangeArrowheads="1"/>
          </p:cNvSpPr>
          <p:nvPr/>
        </p:nvSpPr>
        <p:spPr bwMode="auto">
          <a:xfrm>
            <a:off x="7554913" y="5895702"/>
            <a:ext cx="4424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Calibri" panose="020F0502020204030204" pitchFamily="34" charset="0"/>
              </a:rPr>
              <a:t>24</a:t>
            </a:r>
          </a:p>
        </p:txBody>
      </p:sp>
      <p:sp>
        <p:nvSpPr>
          <p:cNvPr id="110615" name="Rectangle 23"/>
          <p:cNvSpPr>
            <a:spLocks noChangeArrowheads="1"/>
          </p:cNvSpPr>
          <p:nvPr/>
        </p:nvSpPr>
        <p:spPr bwMode="auto">
          <a:xfrm>
            <a:off x="4267200" y="4203427"/>
            <a:ext cx="98584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 b="1">
                <a:latin typeface="Calibri" panose="020F0502020204030204" pitchFamily="34" charset="0"/>
              </a:rPr>
              <a:t>CMI = 5</a:t>
            </a:r>
          </a:p>
        </p:txBody>
      </p:sp>
      <p:sp>
        <p:nvSpPr>
          <p:cNvPr id="110616" name="Rectangle 24"/>
          <p:cNvSpPr>
            <a:spLocks noChangeArrowheads="1"/>
          </p:cNvSpPr>
          <p:nvPr/>
        </p:nvSpPr>
        <p:spPr bwMode="auto">
          <a:xfrm>
            <a:off x="6588125" y="5117827"/>
            <a:ext cx="98584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 b="1" dirty="0">
                <a:latin typeface="Calibri" panose="020F0502020204030204" pitchFamily="34" charset="0"/>
              </a:rPr>
              <a:t>CMI = 1</a:t>
            </a:r>
          </a:p>
        </p:txBody>
      </p:sp>
      <p:sp>
        <p:nvSpPr>
          <p:cNvPr id="110617" name="Rectangle 25"/>
          <p:cNvSpPr>
            <a:spLocks noChangeArrowheads="1"/>
          </p:cNvSpPr>
          <p:nvPr/>
        </p:nvSpPr>
        <p:spPr bwMode="auto">
          <a:xfrm>
            <a:off x="1828800" y="6424339"/>
            <a:ext cx="2410917" cy="397545"/>
          </a:xfrm>
          <a:prstGeom prst="rect">
            <a:avLst/>
          </a:prstGeom>
          <a:noFill/>
          <a:ln w="254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 sz="2000">
                <a:latin typeface="Calibri" panose="020F0502020204030204" pitchFamily="34" charset="0"/>
              </a:rPr>
              <a:t>T &gt; CMI = 10 h = 42 %</a:t>
            </a:r>
          </a:p>
        </p:txBody>
      </p:sp>
      <p:sp>
        <p:nvSpPr>
          <p:cNvPr id="110618" name="Rectangle 26"/>
          <p:cNvSpPr>
            <a:spLocks noChangeArrowheads="1"/>
          </p:cNvSpPr>
          <p:nvPr/>
        </p:nvSpPr>
        <p:spPr bwMode="auto">
          <a:xfrm>
            <a:off x="5465763" y="6487839"/>
            <a:ext cx="2410917" cy="39754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 sz="2000">
                <a:latin typeface="Calibri" panose="020F0502020204030204" pitchFamily="34" charset="0"/>
              </a:rPr>
              <a:t>T &gt; CMI = 20 h = 83 %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B-</a:t>
            </a:r>
            <a:r>
              <a:rPr lang="fr-FR" dirty="0" err="1" smtClean="0"/>
              <a:t>lactamines</a:t>
            </a:r>
            <a:r>
              <a:rPr lang="fr-FR" dirty="0" smtClean="0"/>
              <a:t>: T dépendant = T </a:t>
            </a:r>
            <a:r>
              <a:rPr lang="fr-FR" dirty="0"/>
              <a:t>&gt; </a:t>
            </a:r>
            <a:r>
              <a:rPr lang="fr-FR" dirty="0" smtClean="0"/>
              <a:t>CMI</a:t>
            </a:r>
            <a:endParaRPr lang="fr-FR" dirty="0"/>
          </a:p>
        </p:txBody>
      </p:sp>
      <p:sp>
        <p:nvSpPr>
          <p:cNvPr id="6172" name="Espace réservé du pied de page 27"/>
          <p:cNvSpPr>
            <a:spLocks noGrp="1"/>
          </p:cNvSpPr>
          <p:nvPr>
            <p:ph type="ftr" sz="quarter" idx="4294967295"/>
          </p:nvPr>
        </p:nvSpPr>
        <p:spPr>
          <a:xfrm>
            <a:off x="6660232" y="2010931"/>
            <a:ext cx="1114293" cy="246221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da-DK" altLang="fr-FR" dirty="0" smtClean="0">
                <a:cs typeface="Arial" charset="0"/>
              </a:rPr>
              <a:t>Diapo F</a:t>
            </a:r>
            <a:r>
              <a:rPr lang="da-DK" altLang="fr-FR" dirty="0">
                <a:cs typeface="Arial" charset="0"/>
              </a:rPr>
              <a:t>. </a:t>
            </a:r>
            <a:r>
              <a:rPr lang="da-DK" altLang="fr-FR" dirty="0" smtClean="0">
                <a:cs typeface="Arial" charset="0"/>
              </a:rPr>
              <a:t>Jehl</a:t>
            </a:r>
            <a:endParaRPr lang="fr-FR" altLang="fr-F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4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Posologie</a:t>
            </a:r>
          </a:p>
        </p:txBody>
      </p:sp>
      <p:sp>
        <p:nvSpPr>
          <p:cNvPr id="4915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 lvl="1"/>
            <a:r>
              <a:rPr lang="fr-FR" altLang="fr-FR" sz="2200" dirty="0" smtClean="0"/>
              <a:t>Pas de sous-dosage pour petite infection !!!</a:t>
            </a:r>
          </a:p>
          <a:p>
            <a:pPr lvl="1"/>
            <a:r>
              <a:rPr lang="fr-FR" altLang="fr-FR" sz="2200" dirty="0" smtClean="0"/>
              <a:t>mg/kg de poids pour infections graves</a:t>
            </a:r>
          </a:p>
          <a:p>
            <a:pPr lvl="1"/>
            <a:r>
              <a:rPr lang="fr-FR" altLang="fr-FR" sz="2200" dirty="0" smtClean="0"/>
              <a:t>Il faut souvent des posologies plus élevées que celles du Vidal</a:t>
            </a:r>
          </a:p>
          <a:p>
            <a:pPr marL="1143000" lvl="2"/>
            <a:r>
              <a:rPr lang="fr-FR" altLang="fr-FR" sz="2000" dirty="0" smtClean="0"/>
              <a:t>Posologie Vidal: anciennes, pas remises à jour suivant évolution résistances et progrès PK/PD: suivre </a:t>
            </a:r>
            <a:r>
              <a:rPr lang="fr-FR" altLang="fr-FR" sz="2000" dirty="0" err="1" smtClean="0"/>
              <a:t>antibiogilar</a:t>
            </a:r>
            <a:endParaRPr lang="fr-FR" altLang="fr-FR" sz="2000" dirty="0" smtClean="0"/>
          </a:p>
          <a:p>
            <a:pPr lvl="1"/>
            <a:r>
              <a:rPr lang="fr-FR" altLang="fr-FR" sz="2200" dirty="0" smtClean="0"/>
              <a:t>Parfois, pas d’alternative: infection sévère et bactérie peu sensible</a:t>
            </a:r>
          </a:p>
          <a:p>
            <a:pPr marL="1143000" lvl="2"/>
            <a:r>
              <a:rPr lang="fr-FR" altLang="fr-FR" sz="2000" dirty="0" smtClean="0"/>
              <a:t>Alors on monte encore les doses</a:t>
            </a:r>
          </a:p>
          <a:p>
            <a:pPr lvl="1"/>
            <a:r>
              <a:rPr lang="fr-FR" altLang="fr-FR" sz="2200" dirty="0" smtClean="0"/>
              <a:t>Chez l’insuffisant rénal</a:t>
            </a:r>
          </a:p>
          <a:p>
            <a:pPr marL="1143000" lvl="2"/>
            <a:r>
              <a:rPr lang="fr-FR" altLang="fr-FR" sz="2000" dirty="0" smtClean="0"/>
              <a:t>Adapter les doses: appli hôpital ou </a:t>
            </a:r>
            <a:r>
              <a:rPr lang="fr-FR" altLang="fr-FR" sz="2000" b="1" dirty="0" smtClean="0">
                <a:solidFill>
                  <a:srgbClr val="0000FF"/>
                </a:solidFill>
              </a:rPr>
              <a:t>www.sitegpr.com</a:t>
            </a:r>
            <a:r>
              <a:rPr lang="fr-FR" altLang="fr-FR" sz="2000" dirty="0" smtClean="0"/>
              <a:t> (accès en cours de négo maintenant que c’est payant))</a:t>
            </a:r>
            <a:endParaRPr lang="fr-FR" altLang="fr-FR" sz="1900" dirty="0" smtClean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 smtClean="0"/>
              <a:t>Evolution de l’incidence SARM et BLSE à l’hôpital</a:t>
            </a:r>
          </a:p>
        </p:txBody>
      </p:sp>
      <p:sp>
        <p:nvSpPr>
          <p:cNvPr id="14341" name="ZoneTexte 1"/>
          <p:cNvSpPr txBox="1">
            <a:spLocks noChangeArrowheads="1"/>
          </p:cNvSpPr>
          <p:nvPr/>
        </p:nvSpPr>
        <p:spPr bwMode="auto">
          <a:xfrm>
            <a:off x="113491" y="1207785"/>
            <a:ext cx="8893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1600" b="1" dirty="0">
                <a:latin typeface="Calibri" panose="020F0502020204030204" pitchFamily="34" charset="0"/>
                <a:cs typeface="Arial" pitchFamily="34" charset="0"/>
              </a:rPr>
              <a:t>Densité d’incidence des SARM et des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BLSE pour </a:t>
            </a:r>
            <a:r>
              <a:rPr lang="fr-FR" altLang="fr-FR" sz="1600" b="1" dirty="0">
                <a:latin typeface="Calibri" panose="020F0502020204030204" pitchFamily="34" charset="0"/>
                <a:cs typeface="Arial" pitchFamily="34" charset="0"/>
              </a:rPr>
              <a:t>1000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jour d’hospitalisation</a:t>
            </a:r>
            <a:endParaRPr lang="fr-FR" altLang="fr-FR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81526"/>
            <a:ext cx="1508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848073"/>
            <a:ext cx="8108435" cy="41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ATB sous dosés en réa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68 </a:t>
            </a:r>
            <a:r>
              <a:rPr lang="en-US" sz="2000" b="1" dirty="0" err="1" smtClean="0"/>
              <a:t>réa</a:t>
            </a:r>
            <a:r>
              <a:rPr lang="en-US" sz="2000" b="1" dirty="0" smtClean="0"/>
              <a:t> / </a:t>
            </a:r>
            <a:r>
              <a:rPr lang="en-AU" sz="2000" b="1" dirty="0" smtClean="0"/>
              <a:t>10 pays </a:t>
            </a:r>
            <a:r>
              <a:rPr lang="en-AU" sz="2000" b="1" dirty="0" err="1" smtClean="0"/>
              <a:t>Européens</a:t>
            </a:r>
            <a:endParaRPr lang="en-US" sz="2000" b="1" dirty="0" smtClean="0"/>
          </a:p>
          <a:p>
            <a:pPr lvl="1"/>
            <a:r>
              <a:rPr lang="en-US" sz="1800" dirty="0" err="1" smtClean="0"/>
              <a:t>Vd</a:t>
            </a:r>
            <a:r>
              <a:rPr lang="en-US" sz="1800" dirty="0" smtClean="0"/>
              <a:t> ~ 2 x </a:t>
            </a:r>
            <a:r>
              <a:rPr lang="en-US" sz="1800" dirty="0" err="1" smtClean="0"/>
              <a:t>volontaire</a:t>
            </a:r>
            <a:r>
              <a:rPr lang="en-US" sz="1800" dirty="0" smtClean="0"/>
              <a:t> </a:t>
            </a:r>
            <a:r>
              <a:rPr lang="en-US" sz="1800" dirty="0" err="1" smtClean="0"/>
              <a:t>sains</a:t>
            </a:r>
            <a:endParaRPr lang="en-US" sz="1800" dirty="0" smtClean="0"/>
          </a:p>
          <a:p>
            <a:pPr lvl="1"/>
            <a:r>
              <a:rPr lang="en-US" sz="1800" dirty="0" smtClean="0"/>
              <a:t>CL – </a:t>
            </a:r>
            <a:r>
              <a:rPr lang="en-US" sz="1800" dirty="0" err="1" smtClean="0"/>
              <a:t>très</a:t>
            </a:r>
            <a:r>
              <a:rPr lang="en-US" sz="1800" dirty="0" smtClean="0"/>
              <a:t> variable – Double des </a:t>
            </a:r>
            <a:r>
              <a:rPr lang="en-US" sz="1800" dirty="0" err="1" smtClean="0"/>
              <a:t>volontaires</a:t>
            </a:r>
            <a:r>
              <a:rPr lang="en-US" sz="1800" dirty="0" smtClean="0"/>
              <a:t> </a:t>
            </a:r>
            <a:r>
              <a:rPr lang="en-US" sz="1800" dirty="0" err="1" smtClean="0"/>
              <a:t>sains</a:t>
            </a:r>
            <a:r>
              <a:rPr lang="en-US" sz="1800" dirty="0" smtClean="0"/>
              <a:t> chez 25%</a:t>
            </a:r>
          </a:p>
          <a:p>
            <a:r>
              <a:rPr lang="en-US" sz="2000" b="1" dirty="0" smtClean="0"/>
              <a:t>Sous exposition ATB</a:t>
            </a:r>
          </a:p>
          <a:p>
            <a:pPr lvl="1"/>
            <a:r>
              <a:rPr lang="en-US" sz="1800" dirty="0" smtClean="0"/>
              <a:t>Beta-lactamines </a:t>
            </a:r>
          </a:p>
          <a:p>
            <a:pPr lvl="2"/>
            <a:r>
              <a:rPr lang="en-US" sz="1600" dirty="0" smtClean="0"/>
              <a:t>20%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dessous</a:t>
            </a:r>
            <a:r>
              <a:rPr lang="en-US" sz="1600" dirty="0" smtClean="0"/>
              <a:t> de 50% </a:t>
            </a:r>
            <a:r>
              <a:rPr lang="en-US" sz="1600" dirty="0" err="1" smtClean="0"/>
              <a:t>fT</a:t>
            </a:r>
            <a:r>
              <a:rPr lang="en-US" sz="1600" dirty="0" smtClean="0"/>
              <a:t>&gt;MIC</a:t>
            </a:r>
          </a:p>
          <a:p>
            <a:pPr lvl="2"/>
            <a:r>
              <a:rPr lang="en-US" sz="1600" dirty="0" smtClean="0"/>
              <a:t>50%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dessous</a:t>
            </a:r>
            <a:r>
              <a:rPr lang="en-US" sz="1600" dirty="0" smtClean="0"/>
              <a:t> de 50% </a:t>
            </a:r>
            <a:r>
              <a:rPr lang="en-US" sz="1600" dirty="0" err="1" smtClean="0"/>
              <a:t>fT</a:t>
            </a:r>
            <a:r>
              <a:rPr lang="en-US" sz="1600" dirty="0" smtClean="0"/>
              <a:t>&gt;4xMIC</a:t>
            </a:r>
          </a:p>
          <a:p>
            <a:pPr lvl="1"/>
            <a:r>
              <a:rPr lang="en-US" sz="1800" dirty="0" smtClean="0"/>
              <a:t>Vancomycin</a:t>
            </a:r>
          </a:p>
          <a:p>
            <a:pPr lvl="2"/>
            <a:r>
              <a:rPr lang="en-US" sz="1600" dirty="0" smtClean="0"/>
              <a:t>55%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dessous</a:t>
            </a:r>
            <a:r>
              <a:rPr lang="en-US" sz="1600" dirty="0" smtClean="0"/>
              <a:t> de AUC/MIC 400</a:t>
            </a:r>
          </a:p>
          <a:p>
            <a:r>
              <a:rPr lang="el-GR" sz="2000" b="1" dirty="0" smtClean="0"/>
              <a:t>Β</a:t>
            </a:r>
            <a:r>
              <a:rPr lang="en-AU" sz="2000" b="1" dirty="0" smtClean="0"/>
              <a:t>-lactamines : relation exposition/</a:t>
            </a:r>
            <a:r>
              <a:rPr lang="en-AU" sz="2000" b="1" dirty="0" err="1" smtClean="0"/>
              <a:t>pronostic</a:t>
            </a:r>
            <a:endParaRPr lang="en-AU" sz="2000" b="1" dirty="0" smtClean="0"/>
          </a:p>
          <a:p>
            <a:pPr lvl="1"/>
            <a:r>
              <a:rPr lang="en-AU" sz="1800" dirty="0" err="1" smtClean="0"/>
              <a:t>Guérison</a:t>
            </a:r>
            <a:r>
              <a:rPr lang="en-AU" sz="1800" dirty="0" smtClean="0"/>
              <a:t> </a:t>
            </a:r>
            <a:r>
              <a:rPr lang="en-AU" sz="1800" dirty="0" err="1" smtClean="0"/>
              <a:t>clinique</a:t>
            </a:r>
            <a:endParaRPr lang="en-AU" sz="1800" dirty="0" smtClean="0"/>
          </a:p>
          <a:p>
            <a:pPr lvl="1"/>
            <a:r>
              <a:rPr lang="en-AU" sz="1800" dirty="0" smtClean="0"/>
              <a:t>60 % </a:t>
            </a:r>
            <a:r>
              <a:rPr lang="en-AU" sz="1800" dirty="0" err="1" smtClean="0"/>
              <a:t>si</a:t>
            </a:r>
            <a:r>
              <a:rPr lang="en-AU" sz="1800" dirty="0" smtClean="0"/>
              <a:t> concentration &gt; 1 x CMI pendant 50 % du temps entre 2 injections</a:t>
            </a:r>
          </a:p>
          <a:p>
            <a:pPr lvl="1"/>
            <a:r>
              <a:rPr lang="en-AU" sz="1800" dirty="0" smtClean="0"/>
              <a:t>80 % </a:t>
            </a:r>
            <a:r>
              <a:rPr lang="en-AU" sz="1800" dirty="0" err="1" smtClean="0"/>
              <a:t>si</a:t>
            </a:r>
            <a:r>
              <a:rPr lang="en-AU" sz="1800" dirty="0" smtClean="0"/>
              <a:t> concentration &gt; 1, 5 x CMI pendant 50 % du temps entre 2 injections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6016" y="6309320"/>
            <a:ext cx="3168352" cy="369332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Roberts </a:t>
            </a:r>
            <a:r>
              <a:rPr 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 </a:t>
            </a: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2014; 58 : 1072</a:t>
            </a:r>
          </a:p>
        </p:txBody>
      </p:sp>
    </p:spTree>
    <p:extLst>
      <p:ext uri="{BB962C8B-B14F-4D97-AF65-F5344CB8AC3E}">
        <p14:creationId xmlns:p14="http://schemas.microsoft.com/office/powerpoint/2010/main" val="38636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300" dirty="0" smtClean="0"/>
              <a:t>Mise en route du traitement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 smtClean="0"/>
              <a:t>Délai entre diagnostic et première prise d’ATB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Péjoratif si retardé: Sepsis, choc septique</a:t>
            </a:r>
          </a:p>
          <a:p>
            <a:pPr>
              <a:lnSpc>
                <a:spcPct val="80000"/>
              </a:lnSpc>
            </a:pPr>
            <a:r>
              <a:rPr lang="fr-FR" altLang="fr-FR" sz="2300" dirty="0" smtClean="0"/>
              <a:t>Durées de traitement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 smtClean="0"/>
              <a:t>De plus en plus courtes (voir appli), par exemple: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Pneumonies (dont nosocomiales): 7j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Pyélonéphrites: 7j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 smtClean="0"/>
              <a:t>Certaines demandent des traitements longs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Infections os, </a:t>
            </a:r>
            <a:r>
              <a:rPr lang="fr-FR" altLang="fr-FR" sz="1600" dirty="0" err="1" smtClean="0"/>
              <a:t>bk</a:t>
            </a:r>
            <a:r>
              <a:rPr lang="fr-FR" altLang="fr-FR" sz="1600" dirty="0" smtClean="0"/>
              <a:t>, endocardite, infections sur matériel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Avis infectiologue impératif</a:t>
            </a:r>
          </a:p>
          <a:p>
            <a:pPr>
              <a:lnSpc>
                <a:spcPct val="80000"/>
              </a:lnSpc>
            </a:pPr>
            <a:r>
              <a:rPr lang="fr-FR" altLang="fr-FR" sz="2300" dirty="0" smtClean="0"/>
              <a:t>Pensez à:</a:t>
            </a:r>
          </a:p>
          <a:p>
            <a:pPr lvl="1">
              <a:lnSpc>
                <a:spcPct val="80000"/>
              </a:lnSpc>
            </a:pPr>
            <a:r>
              <a:rPr lang="fr-FR" altLang="fr-FR" sz="1900" dirty="0" smtClean="0"/>
              <a:t>Si administration urgente (bactériémie), ne vous contentez pas de la prescription informatisée: Dites à l’IDE que la 1</a:t>
            </a:r>
            <a:r>
              <a:rPr lang="fr-FR" altLang="fr-FR" sz="1900" baseline="30000" dirty="0" smtClean="0"/>
              <a:t>ère</a:t>
            </a:r>
            <a:r>
              <a:rPr lang="fr-FR" altLang="fr-FR" sz="1900" dirty="0" smtClean="0"/>
              <a:t> dose est urgente.</a:t>
            </a:r>
          </a:p>
          <a:p>
            <a:pPr lvl="1">
              <a:lnSpc>
                <a:spcPct val="80000"/>
              </a:lnSpc>
            </a:pPr>
            <a:r>
              <a:rPr lang="fr-FR" altLang="fr-FR" sz="1900" dirty="0" smtClean="0"/>
              <a:t>Limiter la durée des associations au minimum</a:t>
            </a:r>
          </a:p>
          <a:p>
            <a:pPr lvl="1">
              <a:lnSpc>
                <a:spcPct val="80000"/>
              </a:lnSpc>
            </a:pPr>
            <a:r>
              <a:rPr lang="fr-FR" altLang="fr-FR" sz="1900" dirty="0" smtClean="0"/>
              <a:t>Noter les dates de début, et d’arrêt prévu dans les courriers de sortie</a:t>
            </a:r>
            <a:endParaRPr lang="fr-FR" altLang="fr-FR" sz="1700" dirty="0" smtClean="0"/>
          </a:p>
        </p:txBody>
      </p:sp>
      <p:sp>
        <p:nvSpPr>
          <p:cNvPr id="288771" name="Rectangle 4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Le temps</a:t>
            </a:r>
          </a:p>
        </p:txBody>
      </p:sp>
    </p:spTree>
    <p:extLst>
      <p:ext uri="{BB962C8B-B14F-4D97-AF65-F5344CB8AC3E}">
        <p14:creationId xmlns:p14="http://schemas.microsoft.com/office/powerpoint/2010/main" val="50331423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Savoir attendre</a:t>
            </a:r>
          </a:p>
          <a:p>
            <a:pPr lvl="1"/>
            <a:r>
              <a:rPr lang="fr-FR" altLang="fr-FR" dirty="0" smtClean="0"/>
              <a:t>L’effet sur la température, les signes cliniques (et radiologiques) n’est pas immédiat</a:t>
            </a:r>
          </a:p>
          <a:p>
            <a:r>
              <a:rPr lang="fr-FR" altLang="fr-FR" dirty="0"/>
              <a:t>Tous les jours, poser les 2 questions</a:t>
            </a:r>
          </a:p>
          <a:p>
            <a:pPr lvl="1"/>
            <a:r>
              <a:rPr lang="fr-FR" altLang="fr-FR" dirty="0"/>
              <a:t>cette antibiothérapie est - elle efficace </a:t>
            </a:r>
            <a:r>
              <a:rPr lang="fr-FR" altLang="fr-FR" dirty="0" smtClean="0"/>
              <a:t>? si </a:t>
            </a:r>
            <a:r>
              <a:rPr lang="fr-FR" altLang="fr-FR" dirty="0"/>
              <a:t>non, changement </a:t>
            </a:r>
          </a:p>
          <a:p>
            <a:pPr lvl="1"/>
            <a:r>
              <a:rPr lang="fr-FR" altLang="fr-FR" dirty="0"/>
              <a:t>cette antibiothérapie est - elle encore utile ? </a:t>
            </a:r>
            <a:r>
              <a:rPr lang="fr-FR" altLang="fr-FR" dirty="0" smtClean="0"/>
              <a:t> si </a:t>
            </a:r>
            <a:r>
              <a:rPr lang="fr-FR" altLang="fr-FR" dirty="0"/>
              <a:t>non, arrêt</a:t>
            </a:r>
          </a:p>
          <a:p>
            <a:r>
              <a:rPr lang="fr-FR" altLang="fr-FR" dirty="0" smtClean="0"/>
              <a:t>A 72 heures</a:t>
            </a:r>
          </a:p>
          <a:p>
            <a:pPr lvl="1"/>
            <a:r>
              <a:rPr lang="fr-FR" altLang="fr-FR" dirty="0" smtClean="0"/>
              <a:t> première idée sur l’efficacité</a:t>
            </a:r>
          </a:p>
          <a:p>
            <a:pPr lvl="1"/>
            <a:r>
              <a:rPr lang="fr-FR" altLang="fr-FR" dirty="0" smtClean="0"/>
              <a:t> retour des examens bactériologiques et antibiogrammes</a:t>
            </a:r>
          </a:p>
          <a:p>
            <a:pPr lvl="1"/>
            <a:r>
              <a:rPr lang="fr-FR" altLang="fr-FR" dirty="0" smtClean="0"/>
              <a:t> désescalade (spectre, association- monothérapie, coût)</a:t>
            </a:r>
          </a:p>
          <a:p>
            <a:r>
              <a:rPr lang="fr-FR" altLang="fr-FR" dirty="0" smtClean="0"/>
              <a:t>A J7</a:t>
            </a:r>
          </a:p>
          <a:p>
            <a:pPr lvl="1"/>
            <a:r>
              <a:rPr lang="fr-FR" altLang="fr-FR" dirty="0" smtClean="0"/>
              <a:t>Si ATB poursuivi (hors indication de traitement long: IUM, IOA, IE)</a:t>
            </a:r>
          </a:p>
          <a:p>
            <a:pPr lvl="1"/>
            <a:r>
              <a:rPr lang="fr-FR" altLang="fr-FR" dirty="0" smtClean="0"/>
              <a:t>Justification indispensable de la poursuite</a:t>
            </a:r>
          </a:p>
          <a:p>
            <a:pPr lvl="1"/>
            <a:r>
              <a:rPr lang="fr-FR" altLang="fr-FR" dirty="0" smtClean="0"/>
              <a:t>Pensez à compter depuis la mise en place du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ATB, dont aux urgences</a:t>
            </a:r>
          </a:p>
          <a:p>
            <a:pPr lvl="1"/>
            <a:endParaRPr lang="fr-FR" altLang="fr-FR" dirty="0" smtClean="0"/>
          </a:p>
        </p:txBody>
      </p:sp>
      <p:sp>
        <p:nvSpPr>
          <p:cNvPr id="29081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Réévaluation de l’antibiothérapie prescrite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8978335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980728"/>
            <a:ext cx="8231187" cy="1855043"/>
          </a:xfrm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2160" tIns="46080" rIns="92160" bIns="4608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5000" dirty="0" smtClean="0"/>
              <a:t>L’antibiothérapie simplifiée de réanimation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916113"/>
            <a:ext cx="8363272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400" dirty="0" smtClean="0"/>
              <a:t>Amoxicilline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Méningite lymphocytaire - Poumon – méninges (</a:t>
            </a:r>
            <a:r>
              <a:rPr lang="fr-FR" sz="1800" dirty="0" err="1" smtClean="0"/>
              <a:t>méningo</a:t>
            </a:r>
            <a:r>
              <a:rPr lang="fr-FR" sz="1800" dirty="0" smtClean="0"/>
              <a:t> S– listeria – Pneumo S)</a:t>
            </a:r>
          </a:p>
          <a:p>
            <a:pPr>
              <a:lnSpc>
                <a:spcPct val="80000"/>
              </a:lnSpc>
            </a:pPr>
            <a:r>
              <a:rPr lang="fr-FR" sz="2400" dirty="0" err="1" smtClean="0"/>
              <a:t>Cloxacilline</a:t>
            </a:r>
            <a:endParaRPr lang="fr-FR" sz="2400" dirty="0" smtClean="0"/>
          </a:p>
          <a:p>
            <a:pPr lvl="1">
              <a:lnSpc>
                <a:spcPct val="80000"/>
              </a:lnSpc>
            </a:pPr>
            <a:r>
              <a:rPr lang="fr-FR" sz="1800" dirty="0" err="1" smtClean="0"/>
              <a:t>Staph</a:t>
            </a:r>
            <a:r>
              <a:rPr lang="fr-FR" sz="1800" dirty="0" smtClean="0"/>
              <a:t> </a:t>
            </a:r>
            <a:r>
              <a:rPr lang="fr-FR" sz="1800" dirty="0" err="1" smtClean="0"/>
              <a:t>méti</a:t>
            </a:r>
            <a:r>
              <a:rPr lang="fr-FR" sz="1800" dirty="0" smtClean="0"/>
              <a:t> S</a:t>
            </a:r>
          </a:p>
          <a:p>
            <a:pPr>
              <a:lnSpc>
                <a:spcPct val="80000"/>
              </a:lnSpc>
            </a:pPr>
            <a:r>
              <a:rPr lang="fr-FR" sz="2400" dirty="0" err="1" smtClean="0"/>
              <a:t>Amox</a:t>
            </a:r>
            <a:r>
              <a:rPr lang="fr-FR" sz="2400" dirty="0" smtClean="0"/>
              <a:t>/</a:t>
            </a:r>
            <a:r>
              <a:rPr lang="fr-FR" sz="2400" dirty="0" err="1" smtClean="0"/>
              <a:t>Ac</a:t>
            </a:r>
            <a:r>
              <a:rPr lang="fr-FR" sz="2400" dirty="0" smtClean="0"/>
              <a:t> clavulanique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Pneumonies </a:t>
            </a:r>
            <a:r>
              <a:rPr lang="fr-FR" sz="1800" dirty="0" err="1" smtClean="0"/>
              <a:t>comorb</a:t>
            </a:r>
            <a:r>
              <a:rPr lang="fr-FR" sz="1800" dirty="0" smtClean="0"/>
              <a:t> – abdominal de ville</a:t>
            </a:r>
          </a:p>
          <a:p>
            <a:pPr>
              <a:lnSpc>
                <a:spcPct val="80000"/>
              </a:lnSpc>
            </a:pPr>
            <a:r>
              <a:rPr lang="fr-FR" sz="2400" dirty="0" err="1" smtClean="0"/>
              <a:t>Pipéracilline</a:t>
            </a:r>
            <a:r>
              <a:rPr lang="fr-FR" sz="2000" dirty="0" smtClean="0"/>
              <a:t> (estimé par la </a:t>
            </a:r>
            <a:r>
              <a:rPr lang="fr-FR" sz="2000" dirty="0" err="1" smtClean="0"/>
              <a:t>ticarcilline</a:t>
            </a:r>
            <a:r>
              <a:rPr lang="fr-FR" sz="2000" dirty="0" smtClean="0"/>
              <a:t> qui est testée sur les antibiogrammes)</a:t>
            </a:r>
            <a:endParaRPr lang="fr-FR" sz="2400" dirty="0" smtClean="0"/>
          </a:p>
          <a:p>
            <a:pPr lvl="1">
              <a:lnSpc>
                <a:spcPct val="80000"/>
              </a:lnSpc>
            </a:pPr>
            <a:r>
              <a:rPr lang="fr-FR" sz="1800" dirty="0" smtClean="0"/>
              <a:t>Pseudomonas de ville: Pas en probabiliste</a:t>
            </a:r>
          </a:p>
          <a:p>
            <a:pPr>
              <a:lnSpc>
                <a:spcPct val="80000"/>
              </a:lnSpc>
            </a:pPr>
            <a:r>
              <a:rPr lang="fr-FR" sz="2400" dirty="0" err="1" smtClean="0"/>
              <a:t>Témocilline</a:t>
            </a:r>
            <a:endParaRPr lang="fr-FR" sz="2400" dirty="0" smtClean="0"/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Active que sur BGN dont  pas mal de BLSE</a:t>
            </a:r>
          </a:p>
          <a:p>
            <a:pPr>
              <a:lnSpc>
                <a:spcPct val="80000"/>
              </a:lnSpc>
            </a:pPr>
            <a:r>
              <a:rPr lang="fr-FR" sz="1800" b="0" dirty="0" smtClean="0"/>
              <a:t>(</a:t>
            </a:r>
            <a:r>
              <a:rPr lang="fr-FR" sz="1800" b="0" dirty="0" err="1" smtClean="0"/>
              <a:t>Ticar</a:t>
            </a:r>
            <a:r>
              <a:rPr lang="fr-FR" sz="1800" b="0" dirty="0" smtClean="0"/>
              <a:t>/</a:t>
            </a:r>
            <a:r>
              <a:rPr lang="fr-FR" sz="1800" b="0" dirty="0" err="1" smtClean="0"/>
              <a:t>Ac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Clav</a:t>
            </a:r>
            <a:r>
              <a:rPr lang="fr-FR" sz="1800" b="0" dirty="0" smtClean="0"/>
              <a:t>: pénurie mondiale: </a:t>
            </a:r>
            <a:r>
              <a:rPr lang="fr-FR" sz="1600" b="0" dirty="0" smtClean="0"/>
              <a:t>Pseudomonas/</a:t>
            </a:r>
            <a:r>
              <a:rPr lang="fr-FR" sz="1600" b="0" dirty="0" err="1" smtClean="0"/>
              <a:t>Stenotrophomonas</a:t>
            </a:r>
            <a:r>
              <a:rPr lang="fr-FR" sz="1600" b="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fr-FR" sz="2400" dirty="0" err="1" smtClean="0"/>
              <a:t>Pipéracilline</a:t>
            </a:r>
            <a:r>
              <a:rPr lang="fr-FR" sz="2400" dirty="0" smtClean="0"/>
              <a:t>/</a:t>
            </a:r>
            <a:r>
              <a:rPr lang="fr-FR" sz="2400" dirty="0" err="1" smtClean="0"/>
              <a:t>tazobactam</a:t>
            </a:r>
            <a:endParaRPr lang="fr-FR" sz="2400" dirty="0" smtClean="0"/>
          </a:p>
          <a:p>
            <a:pPr lvl="1">
              <a:lnSpc>
                <a:spcPct val="80000"/>
              </a:lnSpc>
            </a:pPr>
            <a:r>
              <a:rPr lang="fr-FR" sz="1800" dirty="0" smtClean="0"/>
              <a:t>Nosocomial</a:t>
            </a:r>
          </a:p>
        </p:txBody>
      </p:sp>
      <p:sp>
        <p:nvSpPr>
          <p:cNvPr id="304131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dirty="0" smtClean="0">
                <a:latin typeface="Symbol" pitchFamily="18" charset="2"/>
              </a:rPr>
              <a:t></a:t>
            </a:r>
            <a:r>
              <a:rPr lang="fr-FR" altLang="fr-FR" dirty="0" smtClean="0"/>
              <a:t>-</a:t>
            </a:r>
            <a:r>
              <a:rPr lang="fr-FR" altLang="fr-FR" dirty="0" err="1" smtClean="0"/>
              <a:t>lactamines</a:t>
            </a:r>
            <a:r>
              <a:rPr lang="fr-FR" altLang="fr-FR" dirty="0" smtClean="0"/>
              <a:t> (1)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>
                <a:latin typeface="Symbol" pitchFamily="18" charset="2"/>
              </a:rPr>
              <a:t></a:t>
            </a:r>
            <a:r>
              <a:rPr lang="fr-FR" altLang="fr-FR" smtClean="0"/>
              <a:t>-lactamines (2)</a:t>
            </a:r>
          </a:p>
        </p:txBody>
      </p:sp>
      <p:sp>
        <p:nvSpPr>
          <p:cNvPr id="75777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400" dirty="0" smtClean="0"/>
              <a:t>C2,5G: </a:t>
            </a:r>
            <a:r>
              <a:rPr lang="fr-FR" altLang="fr-FR" sz="2400" dirty="0" err="1" smtClean="0"/>
              <a:t>Céfamycines</a:t>
            </a:r>
            <a:r>
              <a:rPr lang="fr-FR" altLang="fr-FR" sz="2400" dirty="0" smtClean="0"/>
              <a:t>: </a:t>
            </a:r>
            <a:r>
              <a:rPr lang="fr-FR" altLang="fr-FR" sz="2400" dirty="0" err="1" smtClean="0"/>
              <a:t>céfoxitine</a:t>
            </a:r>
            <a:endParaRPr lang="fr-FR" altLang="fr-FR" sz="2400" dirty="0" smtClean="0"/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C2G active sur certaines BLSE</a:t>
            </a:r>
          </a:p>
          <a:p>
            <a:pPr>
              <a:lnSpc>
                <a:spcPct val="80000"/>
              </a:lnSpc>
            </a:pPr>
            <a:r>
              <a:rPr lang="fr-FR" altLang="fr-FR" sz="2400" dirty="0" smtClean="0"/>
              <a:t>C3G IV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err="1" smtClean="0"/>
              <a:t>Ceftriaxone</a:t>
            </a:r>
            <a:r>
              <a:rPr lang="fr-FR" altLang="fr-FR" sz="2000" dirty="0" smtClean="0"/>
              <a:t> – </a:t>
            </a:r>
            <a:r>
              <a:rPr lang="fr-FR" altLang="fr-FR" sz="2000" dirty="0" err="1" smtClean="0"/>
              <a:t>céfotaxime</a:t>
            </a:r>
            <a:r>
              <a:rPr lang="fr-FR" altLang="fr-FR" sz="2000" dirty="0" smtClean="0"/>
              <a:t>: méninges – </a:t>
            </a:r>
            <a:r>
              <a:rPr lang="fr-FR" altLang="fr-FR" sz="2000" dirty="0" err="1" smtClean="0"/>
              <a:t>pyélo</a:t>
            </a:r>
            <a:r>
              <a:rPr lang="fr-FR" altLang="fr-FR" sz="2000" dirty="0" smtClean="0"/>
              <a:t> – poumon grave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Ceftazidime: </a:t>
            </a:r>
            <a:r>
              <a:rPr lang="fr-FR" altLang="fr-FR" sz="2000" dirty="0" err="1" smtClean="0"/>
              <a:t>pseudomonas</a:t>
            </a:r>
            <a:r>
              <a:rPr lang="fr-FR" altLang="fr-FR" sz="2000" dirty="0" smtClean="0"/>
              <a:t> nosocomial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Céfépime: nosocomial</a:t>
            </a:r>
          </a:p>
          <a:p>
            <a:pPr>
              <a:lnSpc>
                <a:spcPct val="80000"/>
              </a:lnSpc>
            </a:pPr>
            <a:r>
              <a:rPr lang="fr-FR" altLang="fr-FR" sz="2400" dirty="0" smtClean="0"/>
              <a:t>C5G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err="1"/>
              <a:t>Ceftaroline</a:t>
            </a:r>
            <a:r>
              <a:rPr lang="fr-FR" altLang="fr-FR" sz="2000" dirty="0"/>
              <a:t> actif sur SARM. Place mal définie</a:t>
            </a:r>
            <a:endParaRPr lang="fr-FR" altLang="fr-FR" sz="2000" dirty="0" smtClean="0"/>
          </a:p>
          <a:p>
            <a:pPr lvl="1">
              <a:lnSpc>
                <a:spcPct val="80000"/>
              </a:lnSpc>
            </a:pPr>
            <a:r>
              <a:rPr lang="fr-FR" altLang="fr-FR" sz="2000" dirty="0" err="1" smtClean="0"/>
              <a:t>Ceftobiprole</a:t>
            </a:r>
            <a:r>
              <a:rPr lang="fr-FR" altLang="fr-FR" sz="2000" dirty="0" smtClean="0"/>
              <a:t>: actif sur SARM et BGN. Place mal définie</a:t>
            </a:r>
          </a:p>
          <a:p>
            <a:pPr>
              <a:lnSpc>
                <a:spcPct val="80000"/>
              </a:lnSpc>
            </a:pPr>
            <a:r>
              <a:rPr lang="fr-FR" altLang="fr-FR" sz="2400" dirty="0"/>
              <a:t>Nouvelles molécules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err="1"/>
              <a:t>Ceftolozane</a:t>
            </a:r>
            <a:r>
              <a:rPr lang="fr-FR" altLang="fr-FR" sz="2000" dirty="0"/>
              <a:t>/</a:t>
            </a:r>
            <a:r>
              <a:rPr lang="fr-FR" altLang="fr-FR" sz="2000" dirty="0" err="1"/>
              <a:t>tazobactam</a:t>
            </a:r>
            <a:r>
              <a:rPr lang="fr-FR" altLang="fr-FR" sz="2000" dirty="0"/>
              <a:t>: </a:t>
            </a:r>
            <a:r>
              <a:rPr lang="fr-FR" altLang="fr-FR" sz="2000" dirty="0" err="1"/>
              <a:t>pseudomonas</a:t>
            </a:r>
            <a:r>
              <a:rPr lang="fr-FR" altLang="fr-FR" sz="2000" dirty="0"/>
              <a:t> multi résistant, certaines BLSE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/>
              <a:t>Ceftazidime/</a:t>
            </a:r>
            <a:r>
              <a:rPr lang="fr-FR" altLang="fr-FR" sz="2000" dirty="0" err="1"/>
              <a:t>avibactam</a:t>
            </a:r>
            <a:r>
              <a:rPr lang="fr-FR" altLang="fr-FR" sz="2000" dirty="0"/>
              <a:t>: EPC de type </a:t>
            </a:r>
            <a:r>
              <a:rPr lang="fr-FR" altLang="fr-FR" sz="2000" dirty="0" smtClean="0"/>
              <a:t>OXA48 ou KPC</a:t>
            </a:r>
            <a:endParaRPr lang="fr-FR" altLang="fr-FR" sz="2000" dirty="0"/>
          </a:p>
          <a:p>
            <a:pPr lvl="1">
              <a:lnSpc>
                <a:spcPct val="80000"/>
              </a:lnSpc>
            </a:pPr>
            <a:r>
              <a:rPr lang="fr-FR" altLang="fr-FR" sz="2000" dirty="0" err="1"/>
              <a:t>Céfidérocol</a:t>
            </a:r>
            <a:r>
              <a:rPr lang="fr-FR" altLang="fr-FR" sz="2000" dirty="0"/>
              <a:t>: non </a:t>
            </a:r>
            <a:r>
              <a:rPr lang="fr-FR" altLang="fr-FR" sz="2000" dirty="0" err="1"/>
              <a:t>fermentans</a:t>
            </a:r>
            <a:r>
              <a:rPr lang="fr-FR" altLang="fr-FR" sz="2000" dirty="0"/>
              <a:t> multi-R, </a:t>
            </a:r>
            <a:r>
              <a:rPr lang="fr-FR" altLang="fr-FR" sz="2000" dirty="0" smtClean="0"/>
              <a:t>EPC</a:t>
            </a:r>
          </a:p>
          <a:p>
            <a:pPr lvl="1">
              <a:lnSpc>
                <a:spcPct val="80000"/>
              </a:lnSpc>
            </a:pPr>
            <a:endParaRPr lang="fr-FR" altLang="fr-FR" sz="20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Qui est le meilleur sur ?:</a:t>
            </a:r>
          </a:p>
          <a:p>
            <a:pPr lvl="1"/>
            <a:r>
              <a:rPr lang="fr-FR" dirty="0" err="1"/>
              <a:t>Hyperproducteurs</a:t>
            </a:r>
            <a:r>
              <a:rPr lang="fr-FR" dirty="0"/>
              <a:t> de pénicillinases</a:t>
            </a:r>
          </a:p>
          <a:p>
            <a:pPr lvl="1"/>
            <a:r>
              <a:rPr lang="fr-FR" dirty="0" err="1"/>
              <a:t>Hyperproducteurs</a:t>
            </a:r>
            <a:r>
              <a:rPr lang="fr-FR" dirty="0"/>
              <a:t> de </a:t>
            </a:r>
            <a:r>
              <a:rPr lang="fr-FR" dirty="0" err="1" smtClean="0"/>
              <a:t>céphalosporinases</a:t>
            </a:r>
            <a:r>
              <a:rPr lang="fr-FR" dirty="0" smtClean="0"/>
              <a:t> (</a:t>
            </a:r>
            <a:r>
              <a:rPr lang="fr-FR" dirty="0" err="1" smtClean="0"/>
              <a:t>Amp</a:t>
            </a:r>
            <a:r>
              <a:rPr lang="fr-FR" dirty="0" smtClean="0"/>
              <a:t> C)</a:t>
            </a:r>
            <a:endParaRPr lang="fr-FR" dirty="0"/>
          </a:p>
          <a:p>
            <a:pPr lvl="1"/>
            <a:r>
              <a:rPr lang="fr-FR" dirty="0" smtClean="0"/>
              <a:t>P</a:t>
            </a:r>
            <a:r>
              <a:rPr lang="fr-FR" i="1" dirty="0" smtClean="0"/>
              <a:t>. </a:t>
            </a:r>
            <a:r>
              <a:rPr lang="fr-FR" i="1" dirty="0" err="1" smtClean="0"/>
              <a:t>aeruginosa</a:t>
            </a:r>
            <a:endParaRPr lang="fr-FR" i="1" dirty="0"/>
          </a:p>
          <a:p>
            <a:pPr lvl="1"/>
            <a:r>
              <a:rPr lang="fr-FR" dirty="0" smtClean="0"/>
              <a:t>BLSE</a:t>
            </a:r>
            <a:endParaRPr lang="fr-FR" dirty="0"/>
          </a:p>
          <a:p>
            <a:pPr lvl="1"/>
            <a:r>
              <a:rPr lang="fr-FR" dirty="0" smtClean="0"/>
              <a:t>PSDP</a:t>
            </a:r>
          </a:p>
          <a:p>
            <a:pPr lvl="1"/>
            <a:r>
              <a:rPr lang="fr-FR" dirty="0"/>
              <a:t>Anaérobies</a:t>
            </a:r>
          </a:p>
          <a:p>
            <a:pPr lvl="1"/>
            <a:r>
              <a:rPr lang="fr-FR" dirty="0"/>
              <a:t>Entérocoques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Tazo</a:t>
            </a:r>
            <a:r>
              <a:rPr lang="fr-FR" dirty="0"/>
              <a:t> vs </a:t>
            </a:r>
            <a:r>
              <a:rPr lang="fr-FR" dirty="0" err="1"/>
              <a:t>céfépime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6109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Qui est le meilleur sur ?:</a:t>
            </a:r>
          </a:p>
          <a:p>
            <a:pPr lvl="1"/>
            <a:r>
              <a:rPr lang="fr-FR" dirty="0" err="1"/>
              <a:t>Hyperproducteurs</a:t>
            </a:r>
            <a:r>
              <a:rPr lang="fr-FR" dirty="0"/>
              <a:t> de </a:t>
            </a:r>
            <a:r>
              <a:rPr lang="fr-FR" dirty="0" smtClean="0"/>
              <a:t>pénicillinases	AXP</a:t>
            </a:r>
            <a:endParaRPr lang="fr-FR" dirty="0"/>
          </a:p>
          <a:p>
            <a:pPr lvl="1"/>
            <a:r>
              <a:rPr lang="fr-FR" dirty="0" err="1"/>
              <a:t>Hyperproducteurs</a:t>
            </a:r>
            <a:r>
              <a:rPr lang="fr-FR" dirty="0"/>
              <a:t> de </a:t>
            </a:r>
            <a:r>
              <a:rPr lang="fr-FR" dirty="0" err="1" smtClean="0"/>
              <a:t>céphalosporinases</a:t>
            </a:r>
            <a:r>
              <a:rPr lang="fr-FR" dirty="0" smtClean="0"/>
              <a:t>	AXP</a:t>
            </a:r>
            <a:endParaRPr lang="fr-FR" dirty="0"/>
          </a:p>
          <a:p>
            <a:pPr lvl="1"/>
            <a:r>
              <a:rPr lang="fr-FR" dirty="0" smtClean="0"/>
              <a:t>P</a:t>
            </a:r>
            <a:r>
              <a:rPr lang="fr-FR" i="1" dirty="0" smtClean="0"/>
              <a:t>. </a:t>
            </a:r>
            <a:r>
              <a:rPr lang="fr-FR" i="1" dirty="0" err="1" smtClean="0"/>
              <a:t>aeruginosa</a:t>
            </a:r>
            <a:r>
              <a:rPr lang="fr-FR" i="1" dirty="0" smtClean="0"/>
              <a:t>				</a:t>
            </a:r>
            <a:r>
              <a:rPr lang="fr-FR" dirty="0" smtClean="0"/>
              <a:t>~ = (pas les mêmes)</a:t>
            </a:r>
            <a:endParaRPr lang="fr-FR" dirty="0"/>
          </a:p>
          <a:p>
            <a:pPr lvl="1"/>
            <a:r>
              <a:rPr lang="fr-FR" dirty="0" smtClean="0"/>
              <a:t>BLSE					TAZ &gt; </a:t>
            </a:r>
            <a:r>
              <a:rPr lang="fr-FR" dirty="0"/>
              <a:t>AXP</a:t>
            </a:r>
          </a:p>
          <a:p>
            <a:pPr lvl="1"/>
            <a:r>
              <a:rPr lang="fr-FR" dirty="0" smtClean="0"/>
              <a:t>PSDP					AXP</a:t>
            </a:r>
          </a:p>
          <a:p>
            <a:pPr lvl="1"/>
            <a:r>
              <a:rPr lang="fr-FR" dirty="0" smtClean="0"/>
              <a:t>Anaérobies				TAZ</a:t>
            </a:r>
            <a:endParaRPr lang="fr-FR" dirty="0"/>
          </a:p>
          <a:p>
            <a:pPr lvl="1"/>
            <a:r>
              <a:rPr lang="fr-FR" dirty="0" smtClean="0"/>
              <a:t>Entérocoques				TAZ (si </a:t>
            </a:r>
            <a:r>
              <a:rPr lang="fr-FR" dirty="0" err="1" smtClean="0"/>
              <a:t>amx</a:t>
            </a:r>
            <a:r>
              <a:rPr lang="fr-FR" dirty="0" smtClean="0"/>
              <a:t>-S)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Tazo</a:t>
            </a:r>
            <a:r>
              <a:rPr lang="fr-FR" dirty="0"/>
              <a:t> vs </a:t>
            </a:r>
            <a:r>
              <a:rPr lang="fr-FR" dirty="0" err="1"/>
              <a:t>céfépime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88265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-8538"/>
            <a:ext cx="9144000" cy="1277298"/>
          </a:xfrm>
        </p:spPr>
        <p:txBody>
          <a:bodyPr/>
          <a:lstStyle/>
          <a:p>
            <a:r>
              <a:rPr lang="fr-FR" dirty="0" err="1" smtClean="0"/>
              <a:t>Tazo</a:t>
            </a:r>
            <a:r>
              <a:rPr lang="fr-FR" dirty="0" smtClean="0"/>
              <a:t> vs </a:t>
            </a:r>
            <a:r>
              <a:rPr lang="fr-FR" dirty="0" err="1" smtClean="0"/>
              <a:t>céfépime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dirty="0" err="1" smtClean="0"/>
              <a:t>Tazo</a:t>
            </a:r>
            <a:endParaRPr lang="fr-FR" dirty="0" smtClean="0"/>
          </a:p>
          <a:p>
            <a:pPr lvl="1"/>
            <a:r>
              <a:rPr lang="fr-FR" dirty="0" smtClean="0"/>
              <a:t>Certains </a:t>
            </a:r>
            <a:r>
              <a:rPr lang="fr-FR" dirty="0" err="1" smtClean="0"/>
              <a:t>pyo</a:t>
            </a:r>
            <a:endParaRPr lang="fr-FR" dirty="0" smtClean="0"/>
          </a:p>
          <a:p>
            <a:pPr lvl="1"/>
            <a:r>
              <a:rPr lang="fr-FR" dirty="0" smtClean="0"/>
              <a:t>Certaines BLSE</a:t>
            </a:r>
          </a:p>
          <a:p>
            <a:pPr lvl="1"/>
            <a:r>
              <a:rPr lang="fr-FR" dirty="0" smtClean="0"/>
              <a:t>Anaérobies</a:t>
            </a:r>
          </a:p>
          <a:p>
            <a:pPr lvl="1"/>
            <a:r>
              <a:rPr lang="fr-FR" dirty="0" smtClean="0"/>
              <a:t>Entérocoques </a:t>
            </a:r>
            <a:r>
              <a:rPr lang="fr-FR" dirty="0" err="1" smtClean="0"/>
              <a:t>amx</a:t>
            </a:r>
            <a:r>
              <a:rPr lang="fr-FR" dirty="0" smtClean="0"/>
              <a:t> S</a:t>
            </a:r>
          </a:p>
          <a:p>
            <a:pPr lvl="1"/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err="1" smtClean="0"/>
              <a:t>Céfépime</a:t>
            </a:r>
            <a:endParaRPr lang="fr-FR" dirty="0" smtClean="0"/>
          </a:p>
          <a:p>
            <a:pPr lvl="1"/>
            <a:r>
              <a:rPr lang="fr-FR" dirty="0"/>
              <a:t>Certains </a:t>
            </a:r>
            <a:r>
              <a:rPr lang="fr-FR" dirty="0" err="1"/>
              <a:t>pyo</a:t>
            </a:r>
            <a:endParaRPr lang="fr-FR" dirty="0"/>
          </a:p>
          <a:p>
            <a:pPr lvl="1"/>
            <a:r>
              <a:rPr lang="fr-FR" dirty="0" err="1" smtClean="0"/>
              <a:t>Hyperproducteurs</a:t>
            </a:r>
            <a:r>
              <a:rPr lang="fr-FR" dirty="0" smtClean="0"/>
              <a:t> </a:t>
            </a:r>
            <a:r>
              <a:rPr lang="fr-FR" dirty="0"/>
              <a:t>de pénicillinases</a:t>
            </a:r>
          </a:p>
          <a:p>
            <a:pPr lvl="1"/>
            <a:r>
              <a:rPr lang="fr-FR" dirty="0" err="1"/>
              <a:t>Hyperproducteurs</a:t>
            </a:r>
            <a:r>
              <a:rPr lang="fr-FR" dirty="0"/>
              <a:t> de cases (</a:t>
            </a:r>
            <a:r>
              <a:rPr lang="fr-FR" dirty="0" err="1"/>
              <a:t>Amp</a:t>
            </a:r>
            <a:r>
              <a:rPr lang="fr-FR" dirty="0"/>
              <a:t> C)</a:t>
            </a:r>
          </a:p>
          <a:p>
            <a:pPr lvl="1"/>
            <a:r>
              <a:rPr lang="fr-FR" dirty="0" smtClean="0"/>
              <a:t>Quelques BLSE</a:t>
            </a:r>
            <a:endParaRPr lang="fr-FR" dirty="0"/>
          </a:p>
          <a:p>
            <a:pPr lvl="1"/>
            <a:r>
              <a:rPr lang="fr-FR" dirty="0" smtClean="0"/>
              <a:t>PSDP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5265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Tous </a:t>
            </a:r>
            <a:r>
              <a:rPr lang="fr-FR" i="1" dirty="0" smtClean="0"/>
              <a:t>P. aeruginosa</a:t>
            </a:r>
            <a:r>
              <a:rPr lang="fr-FR" dirty="0" smtClean="0"/>
              <a:t> 2022: 158 souches</a:t>
            </a:r>
          </a:p>
          <a:p>
            <a:r>
              <a:rPr lang="fr-FR" dirty="0" smtClean="0"/>
              <a:t>S:</a:t>
            </a:r>
          </a:p>
          <a:p>
            <a:pPr lvl="1"/>
            <a:r>
              <a:rPr lang="pl-PL" dirty="0"/>
              <a:t>Imi</a:t>
            </a:r>
            <a:r>
              <a:rPr lang="fr-FR" dirty="0"/>
              <a:t> 	</a:t>
            </a:r>
            <a:r>
              <a:rPr lang="pl-PL" dirty="0"/>
              <a:t>137</a:t>
            </a:r>
            <a:r>
              <a:rPr lang="fr-FR" dirty="0"/>
              <a:t> (86,7%)</a:t>
            </a:r>
          </a:p>
          <a:p>
            <a:pPr lvl="1"/>
            <a:r>
              <a:rPr lang="pl-PL" dirty="0" smtClean="0"/>
              <a:t>Axp</a:t>
            </a:r>
            <a:r>
              <a:rPr lang="fr-FR" dirty="0" smtClean="0"/>
              <a:t>	</a:t>
            </a:r>
            <a:r>
              <a:rPr lang="pl-PL" dirty="0" smtClean="0"/>
              <a:t>13</a:t>
            </a:r>
            <a:r>
              <a:rPr lang="fr-FR" dirty="0" smtClean="0"/>
              <a:t>4 (84,8%)</a:t>
            </a:r>
          </a:p>
          <a:p>
            <a:pPr lvl="1"/>
            <a:r>
              <a:rPr lang="pl-PL" dirty="0" smtClean="0"/>
              <a:t>Cefta</a:t>
            </a:r>
            <a:r>
              <a:rPr lang="fr-FR" dirty="0" smtClean="0"/>
              <a:t> 	</a:t>
            </a:r>
            <a:r>
              <a:rPr lang="pl-PL" dirty="0" smtClean="0"/>
              <a:t>13</a:t>
            </a:r>
            <a:r>
              <a:rPr lang="fr-FR" dirty="0" smtClean="0"/>
              <a:t>3 (84,2%)</a:t>
            </a:r>
            <a:endParaRPr lang="fr-FR" dirty="0"/>
          </a:p>
          <a:p>
            <a:pPr lvl="1"/>
            <a:r>
              <a:rPr lang="pl-PL" dirty="0" smtClean="0"/>
              <a:t>Taz</a:t>
            </a:r>
            <a:r>
              <a:rPr lang="fr-FR" dirty="0" smtClean="0"/>
              <a:t> 	</a:t>
            </a:r>
            <a:r>
              <a:rPr lang="pl-PL" dirty="0" smtClean="0"/>
              <a:t>127</a:t>
            </a:r>
            <a:r>
              <a:rPr lang="fr-FR" dirty="0" smtClean="0"/>
              <a:t> (80%)</a:t>
            </a:r>
            <a:endParaRPr lang="pl-PL" dirty="0"/>
          </a:p>
          <a:p>
            <a:endParaRPr lang="pl-PL" dirty="0"/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B-lactamines anti </a:t>
            </a:r>
            <a:r>
              <a:rPr lang="fr-FR" dirty="0" err="1" smtClean="0"/>
              <a:t>pyo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0"/>
            <a:ext cx="21408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92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92" y="4112815"/>
            <a:ext cx="2269455" cy="262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350"/>
            <a:ext cx="2005648" cy="257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2194570" cy="28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28" y="4013876"/>
            <a:ext cx="2426196" cy="282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32" y="1617294"/>
            <a:ext cx="1646996" cy="202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1929375" cy="244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0" y="4069899"/>
            <a:ext cx="1835838" cy="203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2030" y="3849205"/>
            <a:ext cx="1485634" cy="371513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10%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2012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84212" y="4149080"/>
            <a:ext cx="1456146" cy="371513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8,4%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fr-FR" sz="3800" b="1">
              <a:latin typeface="+mj-lt"/>
              <a:ea typeface="+mj-ea"/>
              <a:cs typeface="+mj-cs"/>
            </a:endParaRPr>
          </a:p>
        </p:txBody>
      </p:sp>
      <p:sp>
        <p:nvSpPr>
          <p:cNvPr id="366600" name="Titre 17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Résistances en 2022: infections invasives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782885" y="3927059"/>
            <a:ext cx="1687513" cy="371513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17,8% en 2012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813383" y="4263362"/>
            <a:ext cx="1626064" cy="371513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14,7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% 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2957" y="1592999"/>
            <a:ext cx="2146686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C3G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92280" y="1409545"/>
            <a:ext cx="2047969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I/R aux FQ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data:image/png;base64,iVBORw0KGgoAAAANSUhEUgAAAyQAAAH0CAYAAADMq+kCAAAfWklEQVR4Xu3XMQ0AAAzDsJU/6cHI4xGoZO3JzhEgQIAAAQIECBAgQCASWLRrlgABAgQIECBAgAABAidIPAE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PArWAH16zbWY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652514" y="4104004"/>
            <a:ext cx="2064300" cy="833178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Fr: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1% (48 souches)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I: 25%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Gr</a:t>
            </a:r>
            <a:r>
              <a:rPr lang="fr-FR" sz="16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72%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71796" y="3589571"/>
            <a:ext cx="2422634" cy="37590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KP carbapénèmes </a:t>
            </a:r>
            <a:r>
              <a:rPr lang="fr-FR" sz="1800" dirty="0" smtClean="0">
                <a:solidFill>
                  <a:schemeClr val="tx1"/>
                </a:solidFill>
                <a:latin typeface="Calibri" pitchFamily="34" charset="0"/>
              </a:rPr>
              <a:t>R</a:t>
            </a: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5461" y="1499036"/>
            <a:ext cx="1738168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SARM: </a:t>
            </a: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10,4%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99792" y="1499113"/>
            <a:ext cx="2016224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PRP: 20 souches</a:t>
            </a:r>
            <a:endParaRPr lang="fr-FR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2" descr="data:image/png;base64,iVBORw0KGgoAAAANSUhEUgAAAkIAAAGSCAYAAAAPca6yAAAAAXNSR0IArs4c6QAAEtdJREFUeF7t1kEBAAAIAjHpX9ogNxswfLBzBAgQIECAAIGowKK5xSZAgAABAgQInCHkCQ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DAA7s8AZOTRhLG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png;base64,iVBORw0KGgoAAAANSUhEUgAAAkIAAAGSCAYAAAAPca6yAAAAAXNSR0IArs4c6QAAEtdJREFUeF7t1kEBAAAIAjHpX9ogNxswfLBzBAgQIECAAIGowKK5xSZAgAABAgQInCHkCQ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DAA7s8AZOTRhLG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53" y="5915627"/>
            <a:ext cx="1896544" cy="97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899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4616"/>
            <a:ext cx="9144000" cy="1264144"/>
          </a:xfrm>
        </p:spPr>
        <p:txBody>
          <a:bodyPr/>
          <a:lstStyle/>
          <a:p>
            <a:r>
              <a:rPr lang="fr-FR" dirty="0"/>
              <a:t>B-lactamines </a:t>
            </a:r>
            <a:r>
              <a:rPr lang="fr-FR" dirty="0" smtClean="0"/>
              <a:t>et entérobactéries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>
          <a:xfrm>
            <a:off x="395536" y="1556792"/>
            <a:ext cx="4038600" cy="4017962"/>
          </a:xfrm>
        </p:spPr>
        <p:txBody>
          <a:bodyPr/>
          <a:lstStyle/>
          <a:p>
            <a:r>
              <a:rPr lang="fr-FR" sz="2400" dirty="0" err="1" smtClean="0"/>
              <a:t>Klebsiella</a:t>
            </a:r>
            <a:r>
              <a:rPr lang="fr-FR" sz="2400" dirty="0" smtClean="0"/>
              <a:t> 287 souches</a:t>
            </a:r>
            <a:endParaRPr lang="fr-FR" sz="2400" dirty="0"/>
          </a:p>
          <a:p>
            <a:pPr lvl="2"/>
            <a:r>
              <a:rPr lang="pl-PL" sz="2000" b="1" dirty="0"/>
              <a:t>Taz</a:t>
            </a:r>
            <a:r>
              <a:rPr lang="fr-FR" sz="2000" b="1" dirty="0"/>
              <a:t> 	245 (85%)</a:t>
            </a:r>
            <a:endParaRPr lang="pl-PL" sz="2000" b="1" dirty="0"/>
          </a:p>
          <a:p>
            <a:pPr lvl="2"/>
            <a:r>
              <a:rPr lang="pl-PL" sz="2000" dirty="0"/>
              <a:t>Axp</a:t>
            </a:r>
            <a:r>
              <a:rPr lang="fr-FR" sz="2000" dirty="0"/>
              <a:t>	238 (83%)</a:t>
            </a:r>
          </a:p>
          <a:p>
            <a:pPr lvl="2"/>
            <a:r>
              <a:rPr lang="fr-FR" sz="2000" dirty="0" err="1" smtClean="0"/>
              <a:t>Claf</a:t>
            </a:r>
            <a:r>
              <a:rPr lang="fr-FR" sz="2000" dirty="0" smtClean="0"/>
              <a:t> </a:t>
            </a:r>
            <a:r>
              <a:rPr lang="fr-FR" sz="2000" dirty="0"/>
              <a:t>	237 (83%)</a:t>
            </a:r>
          </a:p>
          <a:p>
            <a:pPr lvl="2"/>
            <a:r>
              <a:rPr lang="pl-PL" sz="2000" dirty="0" smtClean="0"/>
              <a:t>Cefta</a:t>
            </a:r>
            <a:r>
              <a:rPr lang="fr-FR" sz="2000" dirty="0" smtClean="0"/>
              <a:t> </a:t>
            </a:r>
            <a:r>
              <a:rPr lang="fr-FR" sz="2000" dirty="0"/>
              <a:t>	</a:t>
            </a:r>
            <a:r>
              <a:rPr lang="fr-FR" sz="2000" dirty="0" smtClean="0"/>
              <a:t>230 (80%)</a:t>
            </a:r>
            <a:endParaRPr lang="fr-FR" sz="2000" dirty="0"/>
          </a:p>
          <a:p>
            <a:r>
              <a:rPr lang="fr-FR" sz="2400" dirty="0" smtClean="0"/>
              <a:t>Coli 1249 souches</a:t>
            </a:r>
          </a:p>
          <a:p>
            <a:pPr lvl="2"/>
            <a:r>
              <a:rPr lang="pl-PL" sz="2000" b="1" dirty="0"/>
              <a:t>Cefta</a:t>
            </a:r>
            <a:r>
              <a:rPr lang="fr-FR" sz="2000" b="1" dirty="0"/>
              <a:t> 	1226 (98%)</a:t>
            </a:r>
          </a:p>
          <a:p>
            <a:pPr lvl="2"/>
            <a:r>
              <a:rPr lang="pl-PL" sz="2000" dirty="0"/>
              <a:t>Axp</a:t>
            </a:r>
            <a:r>
              <a:rPr lang="fr-FR" sz="2000" dirty="0"/>
              <a:t>	1206 (97%)</a:t>
            </a:r>
          </a:p>
          <a:p>
            <a:pPr lvl="2"/>
            <a:r>
              <a:rPr lang="fr-FR" sz="2000" dirty="0" err="1"/>
              <a:t>Claf</a:t>
            </a:r>
            <a:r>
              <a:rPr lang="fr-FR" sz="2000" dirty="0"/>
              <a:t> 	1196 (96%)</a:t>
            </a:r>
          </a:p>
          <a:p>
            <a:pPr lvl="2"/>
            <a:r>
              <a:rPr lang="pl-PL" sz="2000" dirty="0" smtClean="0"/>
              <a:t>Taz</a:t>
            </a:r>
            <a:r>
              <a:rPr lang="fr-FR" sz="2000" dirty="0" smtClean="0"/>
              <a:t> </a:t>
            </a:r>
            <a:r>
              <a:rPr lang="fr-FR" sz="2000" dirty="0"/>
              <a:t>	</a:t>
            </a:r>
            <a:r>
              <a:rPr lang="fr-FR" sz="2000" dirty="0" smtClean="0"/>
              <a:t>1151 (92%)</a:t>
            </a:r>
          </a:p>
          <a:p>
            <a:pPr lvl="2"/>
            <a:r>
              <a:rPr lang="fr-FR" sz="2000" dirty="0" err="1" smtClean="0"/>
              <a:t>Aug</a:t>
            </a:r>
            <a:r>
              <a:rPr lang="fr-FR" sz="2000" dirty="0" smtClean="0"/>
              <a:t>	815 (65%)</a:t>
            </a:r>
            <a:endParaRPr lang="pl-PL" sz="20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4211960" y="1499270"/>
            <a:ext cx="4536504" cy="4017962"/>
          </a:xfrm>
        </p:spPr>
        <p:txBody>
          <a:bodyPr/>
          <a:lstStyle/>
          <a:p>
            <a:r>
              <a:rPr lang="fr-FR" sz="2400" dirty="0" err="1" smtClean="0"/>
              <a:t>Enterobacter</a:t>
            </a:r>
            <a:r>
              <a:rPr lang="fr-FR" sz="2400" dirty="0" smtClean="0"/>
              <a:t>: 145 souches</a:t>
            </a:r>
          </a:p>
          <a:p>
            <a:pPr lvl="2"/>
            <a:r>
              <a:rPr lang="pl-PL" sz="1800" b="1" dirty="0"/>
              <a:t>Axp</a:t>
            </a:r>
            <a:r>
              <a:rPr lang="fr-FR" sz="1800" b="1" dirty="0"/>
              <a:t>	</a:t>
            </a:r>
            <a:r>
              <a:rPr lang="fr-FR" sz="1800" b="1" dirty="0" smtClean="0"/>
              <a:t>119 (82%)</a:t>
            </a:r>
            <a:endParaRPr lang="fr-FR" sz="1800" b="1" dirty="0"/>
          </a:p>
          <a:p>
            <a:pPr lvl="2"/>
            <a:r>
              <a:rPr lang="pl-PL" sz="1800" dirty="0"/>
              <a:t>Cefta</a:t>
            </a:r>
            <a:r>
              <a:rPr lang="fr-FR" sz="1800" dirty="0"/>
              <a:t> 	</a:t>
            </a:r>
            <a:r>
              <a:rPr lang="fr-FR" sz="1800" dirty="0" smtClean="0"/>
              <a:t>92 (63%)</a:t>
            </a:r>
            <a:endParaRPr lang="fr-FR" sz="1800" dirty="0"/>
          </a:p>
          <a:p>
            <a:pPr lvl="2"/>
            <a:r>
              <a:rPr lang="pl-PL" sz="1800" dirty="0" smtClean="0"/>
              <a:t>Taz</a:t>
            </a:r>
            <a:r>
              <a:rPr lang="fr-FR" sz="1800" dirty="0" smtClean="0"/>
              <a:t> </a:t>
            </a:r>
            <a:r>
              <a:rPr lang="fr-FR" sz="1800" dirty="0"/>
              <a:t>	</a:t>
            </a:r>
            <a:r>
              <a:rPr lang="fr-FR" sz="1800" dirty="0" smtClean="0"/>
              <a:t>89 (61%)</a:t>
            </a:r>
          </a:p>
          <a:p>
            <a:r>
              <a:rPr lang="fr-FR" sz="2400" dirty="0" smtClean="0"/>
              <a:t>Proteus: 196 souches</a:t>
            </a:r>
          </a:p>
          <a:p>
            <a:pPr lvl="2"/>
            <a:r>
              <a:rPr lang="pl-PL" sz="2000" b="1" dirty="0"/>
              <a:t>Axp</a:t>
            </a:r>
            <a:r>
              <a:rPr lang="fr-FR" sz="2000" b="1" dirty="0"/>
              <a:t>	</a:t>
            </a:r>
            <a:r>
              <a:rPr lang="fr-FR" sz="2000" b="1" dirty="0" smtClean="0"/>
              <a:t>193 (98%)</a:t>
            </a:r>
            <a:endParaRPr lang="fr-FR" sz="2000" b="1" dirty="0"/>
          </a:p>
          <a:p>
            <a:pPr lvl="2"/>
            <a:r>
              <a:rPr lang="pl-PL" sz="2000" b="1" dirty="0"/>
              <a:t>Cefta</a:t>
            </a:r>
            <a:r>
              <a:rPr lang="fr-FR" sz="2000" b="1" dirty="0"/>
              <a:t> 	</a:t>
            </a:r>
            <a:r>
              <a:rPr lang="fr-FR" sz="2000" b="1" dirty="0" smtClean="0"/>
              <a:t>193 (98%)</a:t>
            </a:r>
            <a:endParaRPr lang="fr-FR" sz="2000" b="1" dirty="0"/>
          </a:p>
          <a:p>
            <a:pPr lvl="2"/>
            <a:r>
              <a:rPr lang="pl-PL" sz="2000" dirty="0"/>
              <a:t>Taz</a:t>
            </a:r>
            <a:r>
              <a:rPr lang="fr-FR" sz="2000" dirty="0"/>
              <a:t> 	191 (97%)</a:t>
            </a:r>
          </a:p>
          <a:p>
            <a:pPr lvl="2"/>
            <a:r>
              <a:rPr lang="fr-FR" sz="2000" dirty="0" err="1" smtClean="0"/>
              <a:t>Imp</a:t>
            </a:r>
            <a:r>
              <a:rPr lang="fr-FR" sz="2000" dirty="0"/>
              <a:t>	</a:t>
            </a:r>
            <a:r>
              <a:rPr lang="fr-FR" sz="2000" dirty="0" smtClean="0"/>
              <a:t>183 (93%)</a:t>
            </a:r>
            <a:endParaRPr lang="fr-FR" sz="2000" dirty="0"/>
          </a:p>
          <a:p>
            <a:r>
              <a:rPr lang="fr-FR" sz="2400" dirty="0" smtClean="0"/>
              <a:t>Autres entérobactéries 227</a:t>
            </a:r>
          </a:p>
          <a:p>
            <a:pPr lvl="2"/>
            <a:r>
              <a:rPr lang="pl-PL" sz="2000" b="1" dirty="0"/>
              <a:t>Axp</a:t>
            </a:r>
            <a:r>
              <a:rPr lang="fr-FR" sz="2000" b="1" dirty="0"/>
              <a:t>	</a:t>
            </a:r>
            <a:r>
              <a:rPr lang="fr-FR" sz="2000" b="1" dirty="0" smtClean="0"/>
              <a:t>226 (100%)</a:t>
            </a:r>
            <a:endParaRPr lang="fr-FR" sz="2000" b="1" dirty="0"/>
          </a:p>
          <a:p>
            <a:pPr lvl="2"/>
            <a:r>
              <a:rPr lang="fr-FR" sz="2000" dirty="0" err="1"/>
              <a:t>Imp</a:t>
            </a:r>
            <a:r>
              <a:rPr lang="fr-FR" sz="2000" dirty="0"/>
              <a:t>	221 (97%)</a:t>
            </a:r>
          </a:p>
          <a:p>
            <a:pPr lvl="2"/>
            <a:r>
              <a:rPr lang="pl-PL" sz="2000" dirty="0" smtClean="0"/>
              <a:t>Cefta</a:t>
            </a:r>
            <a:r>
              <a:rPr lang="fr-FR" sz="2000" dirty="0" smtClean="0"/>
              <a:t> </a:t>
            </a:r>
            <a:r>
              <a:rPr lang="fr-FR" sz="2000" dirty="0"/>
              <a:t>	</a:t>
            </a:r>
            <a:r>
              <a:rPr lang="fr-FR" sz="2000" dirty="0" smtClean="0"/>
              <a:t>206 (91%)</a:t>
            </a:r>
            <a:endParaRPr lang="fr-FR" sz="2000" dirty="0"/>
          </a:p>
          <a:p>
            <a:pPr lvl="2"/>
            <a:r>
              <a:rPr lang="pl-PL" sz="2000" dirty="0" smtClean="0"/>
              <a:t>Taz</a:t>
            </a:r>
            <a:r>
              <a:rPr lang="fr-FR" sz="2000" dirty="0" smtClean="0"/>
              <a:t> </a:t>
            </a:r>
            <a:r>
              <a:rPr lang="fr-FR" sz="2000" dirty="0"/>
              <a:t>	</a:t>
            </a:r>
            <a:r>
              <a:rPr lang="fr-FR" sz="2000" dirty="0" smtClean="0"/>
              <a:t>201 (89%)</a:t>
            </a:r>
            <a:endParaRPr lang="pl-PL" sz="2000" dirty="0"/>
          </a:p>
          <a:p>
            <a:pPr lvl="1"/>
            <a:endParaRPr lang="pl-PL" sz="2000" dirty="0"/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02082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>
            <a:normAutofit lnSpcReduction="10000"/>
          </a:bodyPr>
          <a:lstStyle/>
          <a:p>
            <a:r>
              <a:rPr lang="fr-FR" altLang="fr-FR" dirty="0" smtClean="0"/>
              <a:t>Carbapénèmes</a:t>
            </a:r>
          </a:p>
          <a:p>
            <a:pPr lvl="1"/>
            <a:r>
              <a:rPr lang="fr-FR" altLang="fr-FR" dirty="0" err="1" smtClean="0"/>
              <a:t>Ertapéneme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BLSE  documentée: pas en probabiliste</a:t>
            </a:r>
          </a:p>
          <a:p>
            <a:pPr lvl="1"/>
            <a:r>
              <a:rPr lang="fr-FR" altLang="fr-FR" dirty="0" err="1" smtClean="0"/>
              <a:t>Imipénème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méropénème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Nosocomial sévère</a:t>
            </a:r>
          </a:p>
          <a:p>
            <a:pPr lvl="2"/>
            <a:r>
              <a:rPr lang="fr-FR" altLang="fr-FR" dirty="0" smtClean="0"/>
              <a:t>Utilisation raisonnée impérative</a:t>
            </a:r>
          </a:p>
          <a:p>
            <a:pPr lvl="2"/>
            <a:r>
              <a:rPr lang="fr-FR" altLang="fr-FR" dirty="0" err="1"/>
              <a:t>Meropénème</a:t>
            </a:r>
            <a:r>
              <a:rPr lang="fr-FR" altLang="fr-FR" dirty="0"/>
              <a:t>/</a:t>
            </a:r>
            <a:r>
              <a:rPr lang="fr-FR" altLang="fr-FR" dirty="0" err="1"/>
              <a:t>vaborbactam</a:t>
            </a:r>
            <a:r>
              <a:rPr lang="fr-FR" altLang="fr-FR" dirty="0"/>
              <a:t>: EPC de type KPC</a:t>
            </a:r>
          </a:p>
          <a:p>
            <a:r>
              <a:rPr lang="fr-FR" altLang="fr-FR" dirty="0" err="1" smtClean="0"/>
              <a:t>Monobactams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Aztreonam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BGN si allergie </a:t>
            </a:r>
            <a:r>
              <a:rPr lang="fr-FR" altLang="fr-FR" dirty="0" err="1" smtClean="0"/>
              <a:t>betalactamines</a:t>
            </a:r>
            <a:endParaRPr lang="fr-FR" altLang="fr-FR" dirty="0" smtClean="0"/>
          </a:p>
          <a:p>
            <a:pPr lvl="2"/>
            <a:r>
              <a:rPr lang="fr-FR" altLang="fr-FR" sz="2000" dirty="0" smtClean="0"/>
              <a:t>Si+ ceftazidime/</a:t>
            </a:r>
            <a:r>
              <a:rPr lang="fr-FR" altLang="fr-FR" sz="2000" dirty="0" err="1" smtClean="0"/>
              <a:t>avibactam</a:t>
            </a:r>
            <a:r>
              <a:rPr lang="fr-FR" altLang="fr-FR" sz="2000" dirty="0" smtClean="0"/>
              <a:t>: EPC de type NDM</a:t>
            </a:r>
            <a:endParaRPr lang="fr-FR" altLang="fr-FR" sz="2000" dirty="0"/>
          </a:p>
        </p:txBody>
      </p:sp>
      <p:sp>
        <p:nvSpPr>
          <p:cNvPr id="308227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dirty="0" smtClean="0">
                <a:latin typeface="Symbol" pitchFamily="18" charset="2"/>
              </a:rPr>
              <a:t></a:t>
            </a:r>
            <a:r>
              <a:rPr lang="fr-FR" altLang="fr-FR" dirty="0" smtClean="0"/>
              <a:t>-</a:t>
            </a:r>
            <a:r>
              <a:rPr lang="fr-FR" altLang="fr-FR" dirty="0" err="1" smtClean="0"/>
              <a:t>lactamines</a:t>
            </a:r>
            <a:r>
              <a:rPr lang="fr-FR" altLang="fr-FR" dirty="0" smtClean="0"/>
              <a:t> (3)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err="1" smtClean="0"/>
              <a:t>Ceftolozane</a:t>
            </a:r>
            <a:r>
              <a:rPr lang="fr-FR" altLang="fr-FR" dirty="0" smtClean="0"/>
              <a:t> + </a:t>
            </a:r>
            <a:r>
              <a:rPr lang="fr-FR" altLang="fr-FR" dirty="0" err="1" smtClean="0"/>
              <a:t>tazobactam</a:t>
            </a:r>
            <a:r>
              <a:rPr lang="fr-FR" altLang="fr-FR" dirty="0" smtClean="0"/>
              <a:t>: </a:t>
            </a:r>
          </a:p>
          <a:p>
            <a:pPr lvl="1"/>
            <a:r>
              <a:rPr lang="fr-FR" altLang="fr-FR" dirty="0"/>
              <a:t>P</a:t>
            </a:r>
            <a:r>
              <a:rPr lang="fr-FR" altLang="fr-FR" dirty="0" smtClean="0"/>
              <a:t>seudomonas multi résistant</a:t>
            </a:r>
          </a:p>
          <a:p>
            <a:pPr lvl="1"/>
            <a:r>
              <a:rPr lang="fr-FR" altLang="fr-FR" dirty="0"/>
              <a:t>C</a:t>
            </a:r>
            <a:r>
              <a:rPr lang="fr-FR" altLang="fr-FR" dirty="0" smtClean="0"/>
              <a:t>ertaines BLSE</a:t>
            </a:r>
          </a:p>
          <a:p>
            <a:r>
              <a:rPr lang="fr-FR" altLang="fr-FR" dirty="0" err="1" smtClean="0"/>
              <a:t>Ceftazidime</a:t>
            </a:r>
            <a:r>
              <a:rPr lang="fr-FR" altLang="fr-FR" dirty="0" smtClean="0"/>
              <a:t> + </a:t>
            </a:r>
            <a:r>
              <a:rPr lang="fr-FR" altLang="fr-FR" dirty="0" err="1" smtClean="0"/>
              <a:t>avibactam</a:t>
            </a:r>
            <a:r>
              <a:rPr lang="fr-FR" altLang="fr-FR" dirty="0" smtClean="0"/>
              <a:t>: </a:t>
            </a:r>
          </a:p>
          <a:p>
            <a:pPr lvl="1"/>
            <a:r>
              <a:rPr lang="fr-FR" altLang="fr-FR" dirty="0" smtClean="0"/>
              <a:t>Certaines BLSE</a:t>
            </a:r>
          </a:p>
          <a:p>
            <a:pPr lvl="1"/>
            <a:r>
              <a:rPr lang="fr-FR" altLang="fr-FR" dirty="0" err="1" smtClean="0"/>
              <a:t>Carbapénémases</a:t>
            </a:r>
            <a:r>
              <a:rPr lang="fr-FR" altLang="fr-FR" dirty="0" smtClean="0"/>
              <a:t> oxa-48 et KPC</a:t>
            </a:r>
          </a:p>
          <a:p>
            <a:pPr lvl="2"/>
            <a:r>
              <a:rPr lang="fr-FR" altLang="fr-FR" dirty="0" smtClean="0"/>
              <a:t>NDM uniquement si association avec </a:t>
            </a:r>
            <a:r>
              <a:rPr lang="fr-FR" altLang="fr-FR" dirty="0" err="1" smtClean="0"/>
              <a:t>aztreonam</a:t>
            </a:r>
            <a:endParaRPr lang="fr-FR" altLang="fr-FR" dirty="0" smtClean="0"/>
          </a:p>
          <a:p>
            <a:r>
              <a:rPr lang="fr-FR" dirty="0" err="1"/>
              <a:t>Méropémème</a:t>
            </a:r>
            <a:r>
              <a:rPr lang="fr-FR" dirty="0"/>
              <a:t> + </a:t>
            </a:r>
            <a:r>
              <a:rPr lang="fr-FR" dirty="0" err="1"/>
              <a:t>vaborbactam</a:t>
            </a:r>
            <a:r>
              <a:rPr lang="fr-FR" dirty="0"/>
              <a:t>: </a:t>
            </a:r>
            <a:endParaRPr lang="fr-FR" dirty="0" smtClean="0"/>
          </a:p>
          <a:p>
            <a:pPr lvl="1"/>
            <a:r>
              <a:rPr lang="fr-FR" altLang="fr-FR" dirty="0" err="1" smtClean="0"/>
              <a:t>Carbapénémases</a:t>
            </a:r>
            <a:r>
              <a:rPr lang="fr-FR" altLang="fr-FR" dirty="0" smtClean="0"/>
              <a:t> </a:t>
            </a:r>
            <a:r>
              <a:rPr lang="fr-FR" dirty="0" smtClean="0"/>
              <a:t>KPC</a:t>
            </a:r>
          </a:p>
          <a:p>
            <a:r>
              <a:rPr lang="fr-FR" dirty="0" err="1" smtClean="0"/>
              <a:t>Imipénème</a:t>
            </a:r>
            <a:r>
              <a:rPr lang="fr-FR" dirty="0" smtClean="0"/>
              <a:t> + </a:t>
            </a:r>
            <a:r>
              <a:rPr lang="fr-FR" dirty="0" err="1" smtClean="0"/>
              <a:t>rélébactam</a:t>
            </a:r>
            <a:endParaRPr lang="fr-FR" dirty="0" smtClean="0"/>
          </a:p>
          <a:p>
            <a:pPr lvl="1"/>
            <a:r>
              <a:rPr lang="fr-FR" altLang="fr-FR" dirty="0" err="1" smtClean="0"/>
              <a:t>Carbapénémases</a:t>
            </a:r>
            <a:r>
              <a:rPr lang="fr-FR" altLang="fr-FR" dirty="0" smtClean="0"/>
              <a:t> </a:t>
            </a:r>
            <a:r>
              <a:rPr lang="fr-FR" dirty="0" smtClean="0"/>
              <a:t>KPC</a:t>
            </a:r>
            <a:endParaRPr lang="fr-FR" dirty="0"/>
          </a:p>
          <a:p>
            <a:r>
              <a:rPr lang="fr-FR" dirty="0" err="1" smtClean="0"/>
              <a:t>Céfidérocol</a:t>
            </a:r>
            <a:endParaRPr lang="fr-FR" dirty="0" smtClean="0"/>
          </a:p>
          <a:p>
            <a:pPr lvl="1"/>
            <a:r>
              <a:rPr lang="fr-FR" dirty="0" smtClean="0"/>
              <a:t>Non </a:t>
            </a:r>
            <a:r>
              <a:rPr lang="fr-FR" dirty="0" err="1" smtClean="0"/>
              <a:t>fermantans</a:t>
            </a:r>
            <a:r>
              <a:rPr lang="fr-FR" dirty="0" smtClean="0"/>
              <a:t>: </a:t>
            </a:r>
            <a:r>
              <a:rPr lang="fr-FR" i="1" dirty="0" err="1" smtClean="0"/>
              <a:t>Stenotrophomonas</a:t>
            </a:r>
            <a:r>
              <a:rPr lang="fr-FR" i="1" dirty="0" smtClean="0"/>
              <a:t>, </a:t>
            </a:r>
            <a:r>
              <a:rPr lang="fr-FR" i="1" dirty="0" err="1" smtClean="0"/>
              <a:t>Acinetobacter</a:t>
            </a:r>
            <a:r>
              <a:rPr lang="fr-FR" i="1" dirty="0" smtClean="0"/>
              <a:t>, Pseudomonas</a:t>
            </a:r>
          </a:p>
          <a:p>
            <a:pPr lvl="1"/>
            <a:r>
              <a:rPr lang="fr-FR" altLang="fr-FR" dirty="0" err="1"/>
              <a:t>Carbapénémases</a:t>
            </a:r>
            <a:r>
              <a:rPr lang="fr-FR" altLang="fr-FR" dirty="0"/>
              <a:t> </a:t>
            </a:r>
            <a:r>
              <a:rPr lang="fr-FR" altLang="fr-FR" dirty="0" smtClean="0"/>
              <a:t>dont NDM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Symbol" pitchFamily="18" charset="2"/>
              </a:rPr>
              <a:t></a:t>
            </a:r>
            <a:r>
              <a:rPr lang="fr-FR" altLang="fr-FR" dirty="0" smtClean="0"/>
              <a:t>-</a:t>
            </a:r>
            <a:r>
              <a:rPr lang="fr-FR" altLang="fr-FR" dirty="0" err="1" smtClean="0"/>
              <a:t>lactamines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récap</a:t>
            </a:r>
            <a:r>
              <a:rPr lang="fr-FR" altLang="fr-FR" dirty="0" smtClean="0"/>
              <a:t> nouvelles molécules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99938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rtlCol="0"/>
          <a:lstStyle/>
          <a:p>
            <a:pPr>
              <a:defRPr/>
            </a:pPr>
            <a:r>
              <a:rPr lang="fr-FR" dirty="0" smtClean="0"/>
              <a:t>Allergie </a:t>
            </a:r>
            <a:r>
              <a:rPr lang="fr-FR" altLang="fr-FR" dirty="0" smtClean="0">
                <a:latin typeface="Symbol" pitchFamily="18" charset="2"/>
              </a:rPr>
              <a:t></a:t>
            </a:r>
            <a:r>
              <a:rPr lang="fr-FR" dirty="0" smtClean="0"/>
              <a:t>-</a:t>
            </a:r>
            <a:r>
              <a:rPr lang="fr-FR" dirty="0" err="1" smtClean="0"/>
              <a:t>lactamines</a:t>
            </a:r>
            <a:endParaRPr lang="fr-FR" dirty="0" smtClean="0"/>
          </a:p>
        </p:txBody>
      </p:sp>
      <p:sp>
        <p:nvSpPr>
          <p:cNvPr id="79874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400" smtClean="0"/>
              <a:t>Déclaratif: pas loin de 10% des patients</a:t>
            </a:r>
          </a:p>
          <a:p>
            <a:pPr>
              <a:lnSpc>
                <a:spcPct val="80000"/>
              </a:lnSpc>
            </a:pPr>
            <a:r>
              <a:rPr lang="fr-FR" sz="2400" smtClean="0"/>
              <a:t>Réel: 10 à 20% des déclarants (soit 1 à 2% des patients)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Interrogatoire fouillé indispensable </a:t>
            </a:r>
          </a:p>
          <a:p>
            <a:pPr lvl="2">
              <a:lnSpc>
                <a:spcPct val="80000"/>
              </a:lnSpc>
            </a:pPr>
            <a:r>
              <a:rPr lang="fr-FR" sz="1900" smtClean="0"/>
              <a:t>Eliminer autres intolérances: diarrhées, N/V etc…</a:t>
            </a:r>
          </a:p>
          <a:p>
            <a:pPr lvl="2">
              <a:lnSpc>
                <a:spcPct val="80000"/>
              </a:lnSpc>
            </a:pPr>
            <a:r>
              <a:rPr lang="fr-FR" sz="1900" smtClean="0"/>
              <a:t>Eliminer prise, bien tolérée, d’un ATB similaire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Perte de chance si pas de BL sur fausse allergie alors que nécessaire</a:t>
            </a:r>
          </a:p>
          <a:p>
            <a:pPr>
              <a:lnSpc>
                <a:spcPct val="80000"/>
              </a:lnSpc>
            </a:pPr>
            <a:r>
              <a:rPr lang="fr-FR" sz="2400" smtClean="0"/>
              <a:t>CAT: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Eruption isolée de plus de 10 ans: prescription possible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Formes sévères (lyell, SSJ, DRESS…): consultation allergo. Pas de bêta-lactamine hors risque vital immédiat.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Autres cas: </a:t>
            </a:r>
          </a:p>
          <a:p>
            <a:pPr lvl="2">
              <a:lnSpc>
                <a:spcPct val="80000"/>
              </a:lnSpc>
            </a:pPr>
            <a:r>
              <a:rPr lang="fr-FR" sz="1900" smtClean="0"/>
              <a:t>Rares allergies croisées pénicillines et céphalosporines (2%) ou carbapénèmes (1%)</a:t>
            </a:r>
          </a:p>
          <a:p>
            <a:pPr lvl="2">
              <a:lnSpc>
                <a:spcPct val="80000"/>
              </a:lnSpc>
            </a:pPr>
            <a:r>
              <a:rPr lang="fr-FR" sz="1900" smtClean="0"/>
              <a:t>Plus fréquent dans le sens céphalo =&gt; péni (25%)</a:t>
            </a:r>
          </a:p>
          <a:p>
            <a:pPr lvl="2">
              <a:lnSpc>
                <a:spcPct val="80000"/>
              </a:lnSpc>
            </a:pPr>
            <a:r>
              <a:rPr lang="fr-FR" sz="1900" smtClean="0"/>
              <a:t>Azthréonam: pas d’allergie croisée sauf avec ceftazidime: </a:t>
            </a:r>
          </a:p>
          <a:p>
            <a:pPr lvl="3">
              <a:lnSpc>
                <a:spcPct val="80000"/>
              </a:lnSpc>
            </a:pPr>
            <a:r>
              <a:rPr lang="fr-FR" sz="1700" smtClean="0"/>
              <a:t>presque toujours possible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Quinolones</a:t>
            </a:r>
          </a:p>
          <a:p>
            <a:pPr lvl="1"/>
            <a:r>
              <a:rPr lang="fr-FR" altLang="fr-FR" dirty="0" err="1" smtClean="0"/>
              <a:t>Ofloxacine</a:t>
            </a:r>
            <a:r>
              <a:rPr lang="fr-FR" altLang="fr-FR" dirty="0" smtClean="0"/>
              <a:t>: relais souche Q-S: pas en probabiliste </a:t>
            </a:r>
          </a:p>
          <a:p>
            <a:pPr lvl="1"/>
            <a:r>
              <a:rPr lang="fr-FR" altLang="fr-FR" dirty="0" smtClean="0"/>
              <a:t>Ciprofloxacine: meilleure FQ /</a:t>
            </a:r>
            <a:r>
              <a:rPr lang="fr-FR" altLang="fr-FR" i="1" dirty="0"/>
              <a:t>P</a:t>
            </a:r>
            <a:r>
              <a:rPr lang="fr-FR" altLang="fr-FR" i="1" dirty="0" smtClean="0"/>
              <a:t>seudomonas</a:t>
            </a:r>
          </a:p>
          <a:p>
            <a:pPr lvl="1"/>
            <a:r>
              <a:rPr lang="fr-FR" altLang="fr-FR" dirty="0" err="1" smtClean="0"/>
              <a:t>Lévofloxacine</a:t>
            </a:r>
            <a:r>
              <a:rPr lang="fr-FR" altLang="fr-FR" dirty="0" smtClean="0"/>
              <a:t>: meilleure FQ / </a:t>
            </a:r>
            <a:r>
              <a:rPr lang="fr-FR" altLang="fr-FR" dirty="0" err="1" smtClean="0"/>
              <a:t>légionelle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Moxifloxacine</a:t>
            </a:r>
            <a:r>
              <a:rPr lang="fr-FR" altLang="fr-FR" dirty="0" smtClean="0"/>
              <a:t>: meilleure FQ / BK</a:t>
            </a:r>
          </a:p>
          <a:p>
            <a:pPr lvl="1"/>
            <a:r>
              <a:rPr lang="fr-FR" altLang="fr-FR" dirty="0" err="1" smtClean="0"/>
              <a:t>Delafloxacine</a:t>
            </a:r>
            <a:r>
              <a:rPr lang="fr-FR" altLang="fr-FR" dirty="0" smtClean="0"/>
              <a:t>: SARM</a:t>
            </a:r>
          </a:p>
          <a:p>
            <a:r>
              <a:rPr lang="fr-FR" altLang="fr-FR" dirty="0" smtClean="0"/>
              <a:t>Macrolides</a:t>
            </a:r>
          </a:p>
          <a:p>
            <a:pPr lvl="1"/>
            <a:r>
              <a:rPr lang="fr-FR" altLang="fr-FR" dirty="0" smtClean="0"/>
              <a:t>Pneumonies "atypiques"</a:t>
            </a:r>
          </a:p>
          <a:p>
            <a:r>
              <a:rPr lang="fr-FR" altLang="fr-FR" dirty="0" smtClean="0"/>
              <a:t>Clindamycine</a:t>
            </a:r>
          </a:p>
          <a:p>
            <a:pPr lvl="1"/>
            <a:r>
              <a:rPr lang="fr-FR" altLang="fr-FR" dirty="0" smtClean="0"/>
              <a:t>Alternative sur peau (</a:t>
            </a:r>
            <a:r>
              <a:rPr lang="fr-FR" altLang="fr-FR" dirty="0" err="1" smtClean="0"/>
              <a:t>staph</a:t>
            </a:r>
            <a:r>
              <a:rPr lang="fr-FR" altLang="fr-FR" dirty="0" smtClean="0"/>
              <a:t> de ville) ou os</a:t>
            </a:r>
          </a:p>
        </p:txBody>
      </p:sp>
      <p:sp>
        <p:nvSpPr>
          <p:cNvPr id="31129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Autres ATB (1)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500" dirty="0" smtClean="0"/>
              <a:t>Aminosides</a:t>
            </a:r>
          </a:p>
          <a:p>
            <a:pPr lvl="1">
              <a:lnSpc>
                <a:spcPct val="80000"/>
              </a:lnSpc>
            </a:pPr>
            <a:r>
              <a:rPr lang="fr-FR" altLang="fr-FR" sz="2100" dirty="0" smtClean="0"/>
              <a:t>Infections graves: </a:t>
            </a:r>
            <a:r>
              <a:rPr lang="fr-FR" altLang="fr-FR" sz="1900" dirty="0" smtClean="0"/>
              <a:t>Fortes doses, durée courte</a:t>
            </a:r>
          </a:p>
          <a:p>
            <a:pPr>
              <a:lnSpc>
                <a:spcPct val="80000"/>
              </a:lnSpc>
            </a:pPr>
            <a:r>
              <a:rPr lang="fr-FR" altLang="fr-FR" sz="2500" dirty="0" smtClean="0"/>
              <a:t>Anti </a:t>
            </a:r>
            <a:r>
              <a:rPr lang="fr-FR" altLang="fr-FR" sz="2500" dirty="0" err="1" smtClean="0"/>
              <a:t>staph</a:t>
            </a:r>
            <a:endParaRPr lang="fr-FR" altLang="fr-FR" sz="2500" dirty="0" smtClean="0"/>
          </a:p>
          <a:p>
            <a:pPr lvl="1">
              <a:lnSpc>
                <a:spcPct val="80000"/>
              </a:lnSpc>
            </a:pPr>
            <a:r>
              <a:rPr lang="fr-FR" altLang="fr-FR" sz="2100" dirty="0" err="1"/>
              <a:t>Inf</a:t>
            </a:r>
            <a:r>
              <a:rPr lang="fr-FR" altLang="fr-FR" sz="2100" dirty="0"/>
              <a:t> à </a:t>
            </a:r>
            <a:r>
              <a:rPr lang="fr-FR" altLang="fr-FR" sz="2100" dirty="0" err="1"/>
              <a:t>staph</a:t>
            </a:r>
            <a:r>
              <a:rPr lang="fr-FR" altLang="fr-FR" sz="2100" dirty="0"/>
              <a:t> </a:t>
            </a:r>
            <a:r>
              <a:rPr lang="fr-FR" altLang="fr-FR" sz="2100" dirty="0" err="1"/>
              <a:t>méti</a:t>
            </a:r>
            <a:r>
              <a:rPr lang="fr-FR" altLang="fr-FR" sz="2100" dirty="0"/>
              <a:t>-R ou </a:t>
            </a:r>
            <a:r>
              <a:rPr lang="fr-FR" altLang="fr-FR" sz="2100" dirty="0" err="1"/>
              <a:t>inf</a:t>
            </a:r>
            <a:r>
              <a:rPr lang="fr-FR" altLang="fr-FR" sz="2100" dirty="0"/>
              <a:t> sur matériel en attendant documentation</a:t>
            </a:r>
          </a:p>
          <a:p>
            <a:pPr lvl="2">
              <a:lnSpc>
                <a:spcPct val="80000"/>
              </a:lnSpc>
            </a:pPr>
            <a:r>
              <a:rPr lang="fr-FR" altLang="fr-FR" sz="1900" dirty="0" err="1"/>
              <a:t>Daptomycine</a:t>
            </a:r>
            <a:r>
              <a:rPr lang="fr-FR" altLang="fr-FR" sz="1900" dirty="0"/>
              <a:t> (inactivé par surfactant: pas si pneumonie)</a:t>
            </a:r>
          </a:p>
          <a:p>
            <a:pPr lvl="2">
              <a:lnSpc>
                <a:spcPct val="80000"/>
              </a:lnSpc>
            </a:pPr>
            <a:r>
              <a:rPr lang="fr-FR" altLang="fr-FR" sz="1900" dirty="0" err="1"/>
              <a:t>Linezolide</a:t>
            </a:r>
            <a:r>
              <a:rPr lang="fr-FR" altLang="fr-FR" sz="1900" dirty="0"/>
              <a:t> / </a:t>
            </a:r>
            <a:r>
              <a:rPr lang="fr-FR" altLang="fr-FR" sz="1900" dirty="0" err="1"/>
              <a:t>tédizolide</a:t>
            </a:r>
            <a:endParaRPr lang="fr-FR" altLang="fr-FR" sz="1900" dirty="0"/>
          </a:p>
          <a:p>
            <a:pPr lvl="2">
              <a:lnSpc>
                <a:spcPct val="80000"/>
              </a:lnSpc>
            </a:pPr>
            <a:r>
              <a:rPr lang="fr-FR" altLang="fr-FR" sz="1900" dirty="0"/>
              <a:t>Vancomycine (aussi  ICD avec </a:t>
            </a:r>
            <a:r>
              <a:rPr lang="fr-FR" altLang="fr-FR" sz="1900" dirty="0" err="1"/>
              <a:t>FdR</a:t>
            </a:r>
            <a:r>
              <a:rPr lang="fr-FR" altLang="fr-FR" sz="1900" dirty="0"/>
              <a:t> gravité) -  </a:t>
            </a:r>
            <a:r>
              <a:rPr lang="fr-FR" altLang="fr-FR" sz="1900" dirty="0" err="1" smtClean="0"/>
              <a:t>teicoplanine</a:t>
            </a:r>
            <a:endParaRPr lang="fr-FR" altLang="fr-FR" sz="1900" dirty="0" smtClean="0"/>
          </a:p>
          <a:p>
            <a:pPr lvl="2">
              <a:lnSpc>
                <a:spcPct val="80000"/>
              </a:lnSpc>
            </a:pPr>
            <a:r>
              <a:rPr lang="fr-FR" altLang="fr-FR" sz="1900" dirty="0" smtClean="0"/>
              <a:t>Dalbavancine (</a:t>
            </a:r>
            <a:r>
              <a:rPr lang="fr-FR" sz="2000" dirty="0" err="1" smtClean="0"/>
              <a:t>oritavancine</a:t>
            </a:r>
            <a:r>
              <a:rPr lang="fr-FR" sz="2000" dirty="0" smtClean="0"/>
              <a:t>)</a:t>
            </a:r>
            <a:endParaRPr lang="fr-FR" altLang="fr-FR" sz="1900" dirty="0"/>
          </a:p>
          <a:p>
            <a:pPr lvl="2">
              <a:lnSpc>
                <a:spcPct val="80000"/>
              </a:lnSpc>
            </a:pPr>
            <a:r>
              <a:rPr lang="fr-FR" altLang="fr-FR" sz="1900" dirty="0" err="1"/>
              <a:t>Fosfo</a:t>
            </a:r>
            <a:r>
              <a:rPr lang="fr-FR" altLang="fr-FR" sz="1900" dirty="0"/>
              <a:t> – </a:t>
            </a:r>
            <a:r>
              <a:rPr lang="fr-FR" altLang="fr-FR" sz="1900" dirty="0" err="1"/>
              <a:t>ac</a:t>
            </a:r>
            <a:r>
              <a:rPr lang="fr-FR" altLang="fr-FR" sz="1900" dirty="0"/>
              <a:t> </a:t>
            </a:r>
            <a:r>
              <a:rPr lang="fr-FR" altLang="fr-FR" sz="1900" dirty="0" err="1"/>
              <a:t>fucidique</a:t>
            </a:r>
            <a:r>
              <a:rPr lang="fr-FR" altLang="fr-FR" sz="1900" dirty="0"/>
              <a:t> – </a:t>
            </a:r>
            <a:r>
              <a:rPr lang="fr-FR" altLang="fr-FR" sz="1900" dirty="0" err="1"/>
              <a:t>rifam</a:t>
            </a:r>
            <a:r>
              <a:rPr lang="fr-FR" altLang="fr-FR" sz="1900" dirty="0"/>
              <a:t>:  sur </a:t>
            </a:r>
            <a:r>
              <a:rPr lang="fr-FR" altLang="fr-FR" sz="1900" dirty="0" err="1"/>
              <a:t>ATBg</a:t>
            </a:r>
            <a:r>
              <a:rPr lang="fr-FR" altLang="fr-FR" sz="1900" dirty="0"/>
              <a:t> et en association</a:t>
            </a:r>
          </a:p>
          <a:p>
            <a:pPr>
              <a:lnSpc>
                <a:spcPct val="80000"/>
              </a:lnSpc>
            </a:pPr>
            <a:r>
              <a:rPr lang="fr-FR" altLang="fr-FR" sz="2500" dirty="0" smtClean="0"/>
              <a:t>Cyclines</a:t>
            </a:r>
          </a:p>
          <a:p>
            <a:pPr lvl="1">
              <a:lnSpc>
                <a:spcPct val="80000"/>
              </a:lnSpc>
            </a:pPr>
            <a:r>
              <a:rPr lang="fr-FR" altLang="fr-FR" sz="2100" dirty="0" smtClean="0"/>
              <a:t>2ème </a:t>
            </a:r>
            <a:r>
              <a:rPr lang="fr-FR" altLang="fr-FR" sz="2100" dirty="0" err="1" smtClean="0"/>
              <a:t>gen</a:t>
            </a:r>
            <a:r>
              <a:rPr lang="fr-FR" altLang="fr-FR" sz="2100" dirty="0" smtClean="0"/>
              <a:t>: Tigécycline: BLSE – SARM sur </a:t>
            </a:r>
            <a:r>
              <a:rPr lang="fr-FR" altLang="fr-FR" sz="2100" dirty="0" err="1" smtClean="0"/>
              <a:t>ATBg</a:t>
            </a:r>
            <a:r>
              <a:rPr lang="fr-FR" altLang="fr-FR" sz="2100" dirty="0" smtClean="0"/>
              <a:t> sauf bactériémies</a:t>
            </a:r>
          </a:p>
        </p:txBody>
      </p:sp>
      <p:sp>
        <p:nvSpPr>
          <p:cNvPr id="315395" name="Rectangle 1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Autres ATB (2)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41325" y="1443038"/>
            <a:ext cx="8229600" cy="4090987"/>
          </a:xfrm>
        </p:spPr>
        <p:txBody>
          <a:bodyPr/>
          <a:lstStyle/>
          <a:p>
            <a:r>
              <a:rPr lang="fr-FR" altLang="fr-FR" sz="2100" dirty="0" err="1" smtClean="0"/>
              <a:t>Metronidazole</a:t>
            </a:r>
            <a:endParaRPr lang="fr-FR" altLang="fr-FR" sz="2100" dirty="0" smtClean="0"/>
          </a:p>
          <a:p>
            <a:pPr lvl="1"/>
            <a:r>
              <a:rPr lang="fr-FR" altLang="fr-FR" sz="1800" dirty="0" smtClean="0"/>
              <a:t>Anaérobies (inutile en probabiliste si </a:t>
            </a:r>
            <a:r>
              <a:rPr lang="fr-FR" altLang="fr-FR" sz="1800" dirty="0" err="1" smtClean="0"/>
              <a:t>aug</a:t>
            </a:r>
            <a:r>
              <a:rPr lang="fr-FR" altLang="fr-FR" sz="1800" dirty="0" smtClean="0"/>
              <a:t>/</a:t>
            </a:r>
            <a:r>
              <a:rPr lang="fr-FR" altLang="fr-FR" sz="1800" dirty="0" err="1" smtClean="0"/>
              <a:t>clav</a:t>
            </a:r>
            <a:r>
              <a:rPr lang="fr-FR" altLang="fr-FR" sz="1800" dirty="0" smtClean="0"/>
              <a:t>/</a:t>
            </a:r>
            <a:r>
              <a:rPr lang="fr-FR" altLang="fr-FR" sz="1800" dirty="0" err="1" smtClean="0"/>
              <a:t>tazo</a:t>
            </a:r>
            <a:r>
              <a:rPr lang="fr-FR" altLang="fr-FR" sz="1800" dirty="0" smtClean="0"/>
              <a:t>/</a:t>
            </a:r>
            <a:r>
              <a:rPr lang="fr-FR" altLang="fr-FR" sz="1800" dirty="0" err="1" smtClean="0"/>
              <a:t>tiénam</a:t>
            </a:r>
            <a:r>
              <a:rPr lang="fr-FR" altLang="fr-FR" sz="1800" dirty="0" smtClean="0"/>
              <a:t>)</a:t>
            </a:r>
          </a:p>
          <a:p>
            <a:r>
              <a:rPr lang="fr-FR" altLang="fr-FR" sz="2100" dirty="0" err="1"/>
              <a:t>Colimycine</a:t>
            </a:r>
            <a:r>
              <a:rPr lang="fr-FR" altLang="fr-FR" sz="2100" dirty="0"/>
              <a:t>: </a:t>
            </a:r>
          </a:p>
          <a:p>
            <a:pPr lvl="1"/>
            <a:r>
              <a:rPr lang="fr-FR" altLang="fr-FR" sz="1800" dirty="0"/>
              <a:t>BGN multi R: EPC, ABRI…</a:t>
            </a:r>
          </a:p>
          <a:p>
            <a:r>
              <a:rPr lang="fr-FR" altLang="fr-FR" sz="2100" dirty="0" err="1" smtClean="0"/>
              <a:t>Cotrimoxazole</a:t>
            </a:r>
            <a:endParaRPr lang="fr-FR" altLang="fr-FR" sz="2100" dirty="0" smtClean="0"/>
          </a:p>
          <a:p>
            <a:pPr lvl="1"/>
            <a:r>
              <a:rPr lang="fr-FR" altLang="fr-FR" sz="1800" dirty="0" smtClean="0"/>
              <a:t>SARM (si S)</a:t>
            </a:r>
          </a:p>
          <a:p>
            <a:pPr lvl="1"/>
            <a:r>
              <a:rPr lang="fr-FR" altLang="fr-FR" sz="1800" dirty="0" smtClean="0"/>
              <a:t>BLSE urinaires si S</a:t>
            </a:r>
          </a:p>
          <a:p>
            <a:r>
              <a:rPr lang="fr-FR" altLang="fr-FR" sz="2100" dirty="0" err="1" smtClean="0"/>
              <a:t>Phénicolés</a:t>
            </a:r>
            <a:endParaRPr lang="fr-FR" altLang="fr-FR" sz="2100" dirty="0" smtClean="0"/>
          </a:p>
          <a:p>
            <a:pPr lvl="1"/>
            <a:r>
              <a:rPr lang="fr-FR" altLang="fr-FR" sz="1800" dirty="0" smtClean="0"/>
              <a:t>Méningite si R </a:t>
            </a:r>
          </a:p>
          <a:p>
            <a:pPr lvl="1"/>
            <a:r>
              <a:rPr lang="fr-FR" altLang="fr-FR" sz="1800" dirty="0" smtClean="0"/>
              <a:t>BLSE si S</a:t>
            </a:r>
          </a:p>
          <a:p>
            <a:r>
              <a:rPr lang="fr-FR" altLang="fr-FR" sz="2100" dirty="0" err="1" smtClean="0"/>
              <a:t>Fidaxomycine</a:t>
            </a:r>
            <a:endParaRPr lang="fr-FR" altLang="fr-FR" sz="2100" dirty="0" smtClean="0"/>
          </a:p>
          <a:p>
            <a:pPr lvl="1"/>
            <a:r>
              <a:rPr lang="fr-FR" altLang="fr-FR" sz="1900" dirty="0" smtClean="0"/>
              <a:t>ATB non </a:t>
            </a:r>
            <a:r>
              <a:rPr lang="fr-FR" altLang="fr-FR" sz="1900" dirty="0"/>
              <a:t>absorbé: 1</a:t>
            </a:r>
            <a:r>
              <a:rPr lang="fr-FR" altLang="fr-FR" sz="1900" baseline="30000" dirty="0"/>
              <a:t>er</a:t>
            </a:r>
            <a:r>
              <a:rPr lang="fr-FR" altLang="fr-FR" sz="1900" dirty="0"/>
              <a:t> choix sur clostridium</a:t>
            </a:r>
            <a:endParaRPr lang="fr-FR" altLang="fr-FR" sz="1900" dirty="0" smtClean="0"/>
          </a:p>
        </p:txBody>
      </p:sp>
      <p:sp>
        <p:nvSpPr>
          <p:cNvPr id="317443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dirty="0"/>
              <a:t>Autres ATB </a:t>
            </a:r>
            <a:r>
              <a:rPr lang="fr-FR" altLang="fr-FR" dirty="0" smtClean="0"/>
              <a:t>(3)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Nouveaux inhibiteur</a:t>
            </a:r>
          </a:p>
          <a:p>
            <a:pPr lvl="1"/>
            <a:r>
              <a:rPr lang="fr-FR" sz="1800" dirty="0" err="1"/>
              <a:t>Aztreonam</a:t>
            </a:r>
            <a:r>
              <a:rPr lang="fr-FR" sz="1800" dirty="0"/>
              <a:t> + </a:t>
            </a:r>
            <a:r>
              <a:rPr lang="fr-FR" sz="1800" dirty="0" err="1" smtClean="0"/>
              <a:t>avibactam</a:t>
            </a:r>
            <a:r>
              <a:rPr lang="fr-FR" sz="1800" dirty="0" smtClean="0"/>
              <a:t>: </a:t>
            </a:r>
            <a:r>
              <a:rPr lang="fr-FR" sz="1800" dirty="0"/>
              <a:t>EPC </a:t>
            </a:r>
            <a:r>
              <a:rPr lang="fr-FR" sz="1800" dirty="0" smtClean="0"/>
              <a:t>NDM</a:t>
            </a:r>
            <a:endParaRPr lang="fr-FR" sz="1800" dirty="0"/>
          </a:p>
          <a:p>
            <a:pPr lvl="1"/>
            <a:r>
              <a:rPr lang="fr-FR" sz="1800" dirty="0" smtClean="0"/>
              <a:t>Céfépime </a:t>
            </a:r>
            <a:r>
              <a:rPr lang="fr-FR" sz="1800" dirty="0"/>
              <a:t>+ </a:t>
            </a:r>
            <a:r>
              <a:rPr lang="fr-FR" sz="1800" dirty="0" err="1"/>
              <a:t>zidebactam</a:t>
            </a:r>
            <a:r>
              <a:rPr lang="fr-FR" sz="1800" dirty="0"/>
              <a:t>: EPC, </a:t>
            </a:r>
            <a:r>
              <a:rPr lang="fr-FR" sz="1800" dirty="0" err="1" smtClean="0"/>
              <a:t>pseudomonas</a:t>
            </a:r>
            <a:endParaRPr lang="fr-FR" sz="1800" dirty="0" smtClean="0"/>
          </a:p>
          <a:p>
            <a:pPr lvl="1"/>
            <a:r>
              <a:rPr lang="fr-FR" sz="1800" dirty="0"/>
              <a:t>Céfépime </a:t>
            </a:r>
            <a:r>
              <a:rPr lang="fr-FR" sz="1800" dirty="0" smtClean="0"/>
              <a:t>+ </a:t>
            </a:r>
            <a:r>
              <a:rPr lang="fr-FR" sz="1800" dirty="0" err="1" smtClean="0"/>
              <a:t>taniborbactam</a:t>
            </a:r>
            <a:r>
              <a:rPr lang="fr-FR" sz="1800" dirty="0" smtClean="0"/>
              <a:t>: id</a:t>
            </a:r>
          </a:p>
          <a:p>
            <a:r>
              <a:rPr lang="fr-FR" sz="2000" dirty="0"/>
              <a:t>Aminoside : </a:t>
            </a:r>
            <a:r>
              <a:rPr lang="fr-FR" sz="2000" dirty="0" err="1"/>
              <a:t>Plazomicine</a:t>
            </a:r>
            <a:r>
              <a:rPr lang="fr-FR" sz="2000" dirty="0"/>
              <a:t> </a:t>
            </a:r>
          </a:p>
          <a:p>
            <a:pPr lvl="1"/>
            <a:r>
              <a:rPr lang="fr-FR" sz="1800" dirty="0" smtClean="0"/>
              <a:t>BLSE/EPC/SARM Mais </a:t>
            </a:r>
            <a:r>
              <a:rPr lang="fr-FR" sz="1800" dirty="0"/>
              <a:t>pas </a:t>
            </a:r>
            <a:r>
              <a:rPr lang="fr-FR" sz="1800" dirty="0" err="1"/>
              <a:t>acinéto</a:t>
            </a:r>
            <a:r>
              <a:rPr lang="fr-FR" sz="1800" dirty="0"/>
              <a:t>/entérocoques, Mauvais sur </a:t>
            </a:r>
            <a:r>
              <a:rPr lang="fr-FR" sz="1800" dirty="0" err="1"/>
              <a:t>pyo</a:t>
            </a:r>
            <a:endParaRPr lang="fr-FR" sz="1800" dirty="0"/>
          </a:p>
          <a:p>
            <a:r>
              <a:rPr lang="fr-FR" sz="2000" dirty="0" err="1" smtClean="0"/>
              <a:t>Eravacycline</a:t>
            </a:r>
            <a:r>
              <a:rPr lang="fr-FR" sz="2000" dirty="0" smtClean="0"/>
              <a:t> </a:t>
            </a:r>
          </a:p>
          <a:p>
            <a:pPr lvl="1"/>
            <a:r>
              <a:rPr lang="fr-FR" sz="1800" dirty="0" smtClean="0"/>
              <a:t>SARM/ERV/KPC/NDM/</a:t>
            </a:r>
            <a:r>
              <a:rPr lang="fr-FR" sz="1800" dirty="0" err="1" smtClean="0"/>
              <a:t>acineto</a:t>
            </a:r>
            <a:endParaRPr lang="fr-FR" sz="1800" dirty="0" smtClean="0"/>
          </a:p>
          <a:p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ATB qui devraient arriver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47903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itre 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Vérifiez vos vaccins :</a:t>
            </a:r>
          </a:p>
        </p:txBody>
      </p:sp>
      <p:sp>
        <p:nvSpPr>
          <p:cNvPr id="89090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>
            <a:normAutofit lnSpcReduction="10000"/>
          </a:bodyPr>
          <a:lstStyle/>
          <a:p>
            <a:r>
              <a:rPr lang="fr-FR" altLang="fr-FR" dirty="0"/>
              <a:t>Grippe</a:t>
            </a:r>
          </a:p>
          <a:p>
            <a:r>
              <a:rPr lang="fr-FR" altLang="fr-FR" dirty="0"/>
              <a:t>COVID rappel à partir de 6 mois si ID grave</a:t>
            </a:r>
          </a:p>
          <a:p>
            <a:pPr lvl="1"/>
            <a:r>
              <a:rPr lang="fr-FR" altLang="fr-FR" dirty="0"/>
              <a:t>1/an / soignants</a:t>
            </a:r>
          </a:p>
          <a:p>
            <a:r>
              <a:rPr lang="fr-FR" altLang="fr-FR" dirty="0" smtClean="0"/>
              <a:t>DTP</a:t>
            </a:r>
            <a:endParaRPr lang="fr-FR" altLang="fr-FR" dirty="0"/>
          </a:p>
          <a:p>
            <a:pPr lvl="1"/>
            <a:r>
              <a:rPr lang="fr-FR" altLang="fr-FR" dirty="0"/>
              <a:t>Rappel à 25 ans</a:t>
            </a:r>
          </a:p>
          <a:p>
            <a:r>
              <a:rPr lang="fr-FR" altLang="fr-FR" dirty="0"/>
              <a:t>Coqueluche</a:t>
            </a:r>
          </a:p>
          <a:p>
            <a:pPr lvl="1"/>
            <a:r>
              <a:rPr lang="fr-FR" altLang="fr-FR" dirty="0"/>
              <a:t>1 rappel nécessaire après 20 ans</a:t>
            </a:r>
          </a:p>
          <a:p>
            <a:pPr lvl="1"/>
            <a:r>
              <a:rPr lang="fr-FR" altLang="fr-FR" dirty="0"/>
              <a:t>Couplé au DTP de 25 ans</a:t>
            </a:r>
          </a:p>
          <a:p>
            <a:r>
              <a:rPr lang="fr-FR" altLang="fr-FR" dirty="0"/>
              <a:t>Rougeole</a:t>
            </a:r>
          </a:p>
          <a:p>
            <a:pPr lvl="1"/>
            <a:r>
              <a:rPr lang="fr-FR" altLang="fr-FR" dirty="0"/>
              <a:t>Nécessaire avoir eu 2 doses vaccin (ou une rougeole…)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fr-FR" altLang="fr-FR" dirty="0" smtClean="0"/>
              <a:t>Prévention des infections </a:t>
            </a:r>
            <a:r>
              <a:rPr lang="fr-FR" altLang="fr-FR" dirty="0"/>
              <a:t> associées aux soins</a:t>
            </a:r>
            <a:endParaRPr lang="fr-FR" altLang="fr-FR" dirty="0" smtClean="0"/>
          </a:p>
        </p:txBody>
      </p:sp>
      <p:sp>
        <p:nvSpPr>
          <p:cNvPr id="90114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971925"/>
            <a:ext cx="6400800" cy="1752600"/>
          </a:xfrm>
        </p:spPr>
        <p:txBody>
          <a:bodyPr lIns="92075" tIns="46038" rIns="92075" bIns="46038"/>
          <a:lstStyle/>
          <a:p>
            <a:pPr marL="109538" indent="0" algn="ctr">
              <a:buFont typeface="Wingdings 3" pitchFamily="18" charset="2"/>
              <a:buNone/>
            </a:pPr>
            <a:endParaRPr lang="fr-FR" altLang="fr-FR" smtClean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carbapénémases: le nord bien placé</a:t>
            </a:r>
            <a:endParaRPr lang="fr-FR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44008" y="6197560"/>
            <a:ext cx="4287467" cy="400110"/>
          </a:xfrm>
          <a:prstGeom prst="rect">
            <a:avLst/>
          </a:prstGeom>
          <a:solidFill>
            <a:srgbClr val="66FF66"/>
          </a:solidFill>
          <a:extLst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CNR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RATB - BEH 16/11/21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1" y="1271294"/>
            <a:ext cx="29432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447800"/>
            <a:ext cx="5661851" cy="2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25" y="4240311"/>
            <a:ext cx="1663030" cy="168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69" y="4240311"/>
            <a:ext cx="1675055" cy="16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08" y="4221088"/>
            <a:ext cx="1732800" cy="168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38" y="4265237"/>
            <a:ext cx="1641270" cy="164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238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altLang="fr-FR" smtClean="0"/>
              <a:t>Mesures de prévention</a:t>
            </a:r>
          </a:p>
        </p:txBody>
      </p:sp>
      <p:sp>
        <p:nvSpPr>
          <p:cNvPr id="92162" name="Rectangle 3"/>
          <p:cNvSpPr>
            <a:spLocks noGrp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fr-FR" altLang="fr-FR" sz="2300" smtClean="0"/>
              <a:t>Elles visent à:</a:t>
            </a:r>
          </a:p>
          <a:p>
            <a:pPr lvl="1">
              <a:lnSpc>
                <a:spcPct val="80000"/>
              </a:lnSpc>
            </a:pPr>
            <a:r>
              <a:rPr lang="fr-FR" altLang="fr-FR" sz="2100" smtClean="0"/>
              <a:t>Maîtriser la diffusion des souches multirésistantes</a:t>
            </a:r>
          </a:p>
          <a:p>
            <a:pPr lvl="1">
              <a:lnSpc>
                <a:spcPct val="80000"/>
              </a:lnSpc>
            </a:pPr>
            <a:r>
              <a:rPr lang="fr-FR" altLang="fr-FR" sz="2100" smtClean="0"/>
              <a:t>Limiter le risque de transmission </a:t>
            </a:r>
          </a:p>
          <a:p>
            <a:pPr lvl="2">
              <a:lnSpc>
                <a:spcPct val="80000"/>
              </a:lnSpc>
            </a:pPr>
            <a:r>
              <a:rPr lang="fr-FR" altLang="fr-FR" smtClean="0"/>
              <a:t>Manuportée (principal mode de transmission des IN)</a:t>
            </a:r>
          </a:p>
          <a:p>
            <a:pPr lvl="2">
              <a:lnSpc>
                <a:spcPct val="80000"/>
              </a:lnSpc>
            </a:pPr>
            <a:r>
              <a:rPr lang="fr-FR" altLang="fr-FR" smtClean="0"/>
              <a:t>Liée à l'environnement (eau, air…)</a:t>
            </a:r>
          </a:p>
          <a:p>
            <a:pPr lvl="1">
              <a:lnSpc>
                <a:spcPct val="80000"/>
              </a:lnSpc>
            </a:pPr>
            <a:r>
              <a:rPr lang="fr-FR" altLang="fr-FR" sz="2100" smtClean="0"/>
              <a:t>Protéger le personnel soignant</a:t>
            </a:r>
          </a:p>
          <a:p>
            <a:pPr>
              <a:lnSpc>
                <a:spcPct val="80000"/>
              </a:lnSpc>
            </a:pPr>
            <a:r>
              <a:rPr lang="fr-FR" altLang="fr-FR" sz="2000" smtClean="0"/>
              <a:t>Mesures principales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Antisepsie des mains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Port de gants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Précautions standard et particulières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Protocoles de soins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Stérilisation/usage unique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Surveillance et bionettoyage environnement</a:t>
            </a:r>
          </a:p>
        </p:txBody>
      </p:sp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200" dirty="0" smtClean="0"/>
              <a:t>Déposer les objets piquants ou tranchants dans des containers adéquats</a:t>
            </a:r>
          </a:p>
          <a:p>
            <a:pPr>
              <a:lnSpc>
                <a:spcPct val="80000"/>
              </a:lnSpc>
            </a:pPr>
            <a:r>
              <a:rPr lang="fr-FR" altLang="fr-FR" sz="2200" dirty="0" smtClean="0"/>
              <a:t>Ne pas </a:t>
            </a:r>
            <a:r>
              <a:rPr lang="fr-FR" altLang="fr-FR" sz="2200" dirty="0" err="1" smtClean="0"/>
              <a:t>recapuchonner</a:t>
            </a:r>
            <a:r>
              <a:rPr lang="fr-FR" altLang="fr-FR" sz="2200" dirty="0" smtClean="0"/>
              <a:t> les aiguilles et ne pas désadapter les aiguilles à la main</a:t>
            </a:r>
          </a:p>
          <a:p>
            <a:pPr>
              <a:lnSpc>
                <a:spcPct val="80000"/>
              </a:lnSpc>
            </a:pPr>
            <a:r>
              <a:rPr lang="fr-FR" altLang="fr-FR" sz="2200" dirty="0" smtClean="0"/>
              <a:t>Hygiène des mains avant et après chaque soins</a:t>
            </a:r>
          </a:p>
          <a:p>
            <a:pPr>
              <a:lnSpc>
                <a:spcPct val="80000"/>
              </a:lnSpc>
            </a:pPr>
            <a:r>
              <a:rPr lang="fr-FR" altLang="fr-FR" sz="2200" dirty="0" smtClean="0"/>
              <a:t>Mettre des gants si contacts avec sang, liquides biologiques ou matériel souillé ou en cas de lésions cutanées</a:t>
            </a:r>
          </a:p>
          <a:p>
            <a:pPr>
              <a:lnSpc>
                <a:spcPct val="80000"/>
              </a:lnSpc>
            </a:pPr>
            <a:r>
              <a:rPr lang="fr-FR" altLang="fr-FR" sz="2200" dirty="0" smtClean="0"/>
              <a:t>Porter </a:t>
            </a:r>
            <a:r>
              <a:rPr lang="fr-FR" altLang="fr-FR" sz="2200" dirty="0" err="1" smtClean="0"/>
              <a:t>surblouse</a:t>
            </a:r>
            <a:r>
              <a:rPr lang="fr-FR" altLang="fr-FR" sz="2200" dirty="0" smtClean="0"/>
              <a:t>/masque/lunettes si risque de projection de sang ou de liquide biologique</a:t>
            </a:r>
          </a:p>
          <a:p>
            <a:pPr>
              <a:lnSpc>
                <a:spcPct val="80000"/>
              </a:lnSpc>
            </a:pPr>
            <a:r>
              <a:rPr lang="fr-FR" altLang="fr-FR" sz="2200" dirty="0" smtClean="0"/>
              <a:t>Transporter les prélèvements biologiques dans des sacs à usage unique ou des récipients </a:t>
            </a:r>
            <a:r>
              <a:rPr lang="fr-FR" altLang="fr-FR" sz="2200" dirty="0" err="1" smtClean="0"/>
              <a:t>désinfectables</a:t>
            </a:r>
            <a:r>
              <a:rPr lang="fr-FR" altLang="fr-FR" sz="2200" dirty="0" smtClean="0"/>
              <a:t> hermétiques</a:t>
            </a:r>
          </a:p>
          <a:p>
            <a:pPr>
              <a:lnSpc>
                <a:spcPct val="80000"/>
              </a:lnSpc>
            </a:pPr>
            <a:r>
              <a:rPr lang="fr-FR" altLang="fr-FR" sz="2200" dirty="0" smtClean="0"/>
              <a:t>Décontaminer les surfaces et objet souillés</a:t>
            </a:r>
          </a:p>
        </p:txBody>
      </p:sp>
      <p:sp>
        <p:nvSpPr>
          <p:cNvPr id="324611" name="Rectang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Précautions standard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ChangeArrowheads="1"/>
          </p:cNvSpPr>
          <p:nvPr/>
        </p:nvSpPr>
        <p:spPr bwMode="auto">
          <a:xfrm>
            <a:off x="698500" y="13716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pic>
        <p:nvPicPr>
          <p:cNvPr id="972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063625"/>
            <a:ext cx="469741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08" name="Rectangle 4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Bijoux = porteurs de germes</a:t>
            </a:r>
          </a:p>
        </p:txBody>
      </p:sp>
      <p:pic>
        <p:nvPicPr>
          <p:cNvPr id="972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8363" y="3559175"/>
            <a:ext cx="57356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5360988" y="1679575"/>
            <a:ext cx="189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/>
              <a:t>Bijoux</a:t>
            </a: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993775" y="4752975"/>
            <a:ext cx="189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/>
              <a:t>Mains</a:t>
            </a:r>
          </a:p>
        </p:txBody>
      </p:sp>
    </p:spTree>
  </p:cSld>
  <p:clrMapOvr>
    <a:masterClrMapping/>
  </p:clrMapOvr>
  <p:transition spd="med" advTm="51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Le gant seul n’est pas la solution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6013" y="2205038"/>
            <a:ext cx="5002212" cy="3762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09538" algn="ctr" eaLnBrk="0" hangingPunct="0">
              <a:spcBef>
                <a:spcPct val="50000"/>
              </a:spcBef>
              <a:defRPr/>
            </a:pPr>
            <a:r>
              <a:rPr lang="fr-FR" sz="1800" i="1">
                <a:solidFill>
                  <a:srgbClr val="000099"/>
                </a:solidFill>
                <a:latin typeface="Arial" charset="0"/>
                <a:cs typeface="Arial" charset="0"/>
              </a:rPr>
              <a:t>Après 45 mn de port de gants</a:t>
            </a: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99331" name="Picture 3" descr="mains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8" y="3111500"/>
            <a:ext cx="239553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4" descr="mains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4225" y="3105150"/>
            <a:ext cx="23495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5" descr="mains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7613" y="3108325"/>
            <a:ext cx="210026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4" name="Text Box 5"/>
          <p:cNvSpPr txBox="1">
            <a:spLocks noChangeArrowheads="1"/>
          </p:cNvSpPr>
          <p:nvPr/>
        </p:nvSpPr>
        <p:spPr bwMode="auto">
          <a:xfrm>
            <a:off x="460375" y="2698750"/>
            <a:ext cx="817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/>
              <a:t>Savon simple  		Savon antiseptique		SHA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04800" y="3559175"/>
            <a:ext cx="3200400" cy="29940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224 sessions pour un total de 38 heures d’observation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952 opportunités d’hygiène des mains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25 opportunités par heure par unité de soins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Observance totale dans 5 unités 60,8% (85% SHA)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Dépistage SARM de 280 patients en 2004 et 2005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14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12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550863" y="381000"/>
            <a:ext cx="8059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fr-FR" altLang="fr-FR" sz="1900" b="1">
              <a:latin typeface="Lucida Sans Unicode" pitchFamily="34" charset="0"/>
            </a:endParaRP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66863"/>
            <a:ext cx="25431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3165475"/>
            <a:ext cx="2452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700213"/>
            <a:ext cx="49149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9" name="Rectangle 7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z="3400" smtClean="0"/>
              <a:t>Relation hygiène des mains transmission croisée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ChangeArrowheads="1"/>
          </p:cNvSpPr>
          <p:nvPr/>
        </p:nvSpPr>
        <p:spPr bwMode="auto">
          <a:xfrm>
            <a:off x="0" y="390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pic>
        <p:nvPicPr>
          <p:cNvPr id="103426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7988"/>
            <a:ext cx="69961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4"/>
          <p:cNvSpPr>
            <a:spLocks noChangeArrowheads="1"/>
          </p:cNvSpPr>
          <p:nvPr/>
        </p:nvSpPr>
        <p:spPr bwMode="auto">
          <a:xfrm>
            <a:off x="1214438" y="374650"/>
            <a:ext cx="6638925" cy="647700"/>
          </a:xfrm>
          <a:prstGeom prst="rect">
            <a:avLst/>
          </a:prstGeom>
          <a:noFill/>
          <a:ln w="47625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8425" tIns="49213" rIns="98425" bIns="49213">
            <a:spAutoFit/>
          </a:bodyPr>
          <a:lstStyle/>
          <a:p>
            <a:pPr algn="ctr" defTabSz="979488">
              <a:spcBef>
                <a:spcPct val="50000"/>
              </a:spcBef>
            </a:pPr>
            <a:r>
              <a:rPr lang="fr-FR" altLang="fr-FR" sz="3400" b="1">
                <a:latin typeface="Tahoma" pitchFamily="34" charset="0"/>
              </a:rPr>
              <a:t>TECHNIQUE</a:t>
            </a:r>
          </a:p>
        </p:txBody>
      </p:sp>
      <p:pic>
        <p:nvPicPr>
          <p:cNvPr id="103428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06875"/>
            <a:ext cx="748506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Port de gants</a:t>
            </a:r>
          </a:p>
        </p:txBody>
      </p:sp>
      <p:sp>
        <p:nvSpPr>
          <p:cNvPr id="105474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fr-FR" altLang="fr-FR" sz="1800" smtClean="0">
                <a:solidFill>
                  <a:srgbClr val="0000FF"/>
                </a:solidFill>
              </a:rPr>
              <a:t>Lors de tout contact avec: </a:t>
            </a:r>
          </a:p>
          <a:p>
            <a:pPr lvl="1">
              <a:lnSpc>
                <a:spcPct val="90000"/>
              </a:lnSpc>
            </a:pPr>
            <a:r>
              <a:rPr lang="fr-FR" altLang="fr-FR" sz="1600" smtClean="0"/>
              <a:t>Muqueuses, peau lésée, sang, liquides biologiques, tissus, objets contaminés, et manoeuvres invasives.</a:t>
            </a:r>
          </a:p>
          <a:p>
            <a:pPr>
              <a:lnSpc>
                <a:spcPct val="90000"/>
              </a:lnSpc>
            </a:pPr>
            <a:r>
              <a:rPr lang="fr-FR" altLang="fr-FR" sz="1800" smtClean="0">
                <a:solidFill>
                  <a:srgbClr val="0000FF"/>
                </a:solidFill>
              </a:rPr>
              <a:t>2 intérêts principaux:</a:t>
            </a:r>
          </a:p>
          <a:p>
            <a:pPr lvl="1">
              <a:lnSpc>
                <a:spcPct val="90000"/>
              </a:lnSpc>
            </a:pPr>
            <a:r>
              <a:rPr lang="fr-FR" altLang="fr-FR" sz="1600" smtClean="0"/>
              <a:t>Protection du patient vis à vis de la  flore du soignant.</a:t>
            </a:r>
          </a:p>
          <a:p>
            <a:pPr lvl="1">
              <a:lnSpc>
                <a:spcPct val="90000"/>
              </a:lnSpc>
            </a:pPr>
            <a:r>
              <a:rPr lang="fr-FR" altLang="fr-FR" sz="1600" smtClean="0"/>
              <a:t>Protection de l'utilisateur vis à vis des produits agressifs et des germes du patient.</a:t>
            </a:r>
          </a:p>
          <a:p>
            <a:pPr>
              <a:lnSpc>
                <a:spcPct val="90000"/>
              </a:lnSpc>
            </a:pPr>
            <a:r>
              <a:rPr lang="fr-FR" altLang="fr-FR" sz="1800" smtClean="0">
                <a:solidFill>
                  <a:srgbClr val="0000FF"/>
                </a:solidFill>
              </a:rPr>
              <a:t>Impossible d’éliminer à 100% un risque de contamination par</a:t>
            </a:r>
          </a:p>
          <a:p>
            <a:pPr lvl="1">
              <a:lnSpc>
                <a:spcPct val="90000"/>
              </a:lnSpc>
            </a:pPr>
            <a:r>
              <a:rPr lang="fr-FR" altLang="fr-FR" sz="1600" smtClean="0"/>
              <a:t>VIH, hépatite B &amp; C, prions ou tout autre agent infectieux</a:t>
            </a:r>
          </a:p>
          <a:p>
            <a:pPr lvl="1">
              <a:lnSpc>
                <a:spcPct val="90000"/>
              </a:lnSpc>
            </a:pPr>
            <a:r>
              <a:rPr lang="fr-FR" altLang="fr-FR" sz="1600" smtClean="0"/>
              <a:t>Tout patient doit être considéré comme potentiellement contaminant et les précautions doivent être systématiques.</a:t>
            </a:r>
          </a:p>
          <a:p>
            <a:pPr>
              <a:lnSpc>
                <a:spcPct val="80000"/>
              </a:lnSpc>
            </a:pPr>
            <a:r>
              <a:rPr lang="fr-FR" sz="1700" smtClean="0">
                <a:solidFill>
                  <a:srgbClr val="0000FF"/>
                </a:solidFill>
              </a:rPr>
              <a:t>Les gants </a:t>
            </a:r>
            <a:r>
              <a:rPr lang="fr-FR" sz="1700" b="0" smtClean="0">
                <a:solidFill>
                  <a:srgbClr val="0000FF"/>
                </a:solidFill>
              </a:rPr>
              <a:t>sont changés</a:t>
            </a:r>
            <a:r>
              <a:rPr lang="fr-FR" sz="1700" smtClean="0">
                <a:solidFill>
                  <a:srgbClr val="0000FF"/>
                </a:solidFill>
              </a:rPr>
              <a:t> </a:t>
            </a:r>
          </a:p>
          <a:p>
            <a:pPr marL="1143000" lvl="2">
              <a:lnSpc>
                <a:spcPct val="80000"/>
              </a:lnSpc>
            </a:pPr>
            <a:r>
              <a:rPr lang="fr-FR" sz="1500" smtClean="0"/>
              <a:t>Entre deux patients</a:t>
            </a:r>
          </a:p>
          <a:p>
            <a:pPr marL="1143000" lvl="2">
              <a:lnSpc>
                <a:spcPct val="80000"/>
              </a:lnSpc>
            </a:pPr>
            <a:r>
              <a:rPr lang="fr-FR" sz="1500" smtClean="0"/>
              <a:t>Entre deux activités, y compris chez un même patient.</a:t>
            </a:r>
          </a:p>
          <a:p>
            <a:pPr lvl="1">
              <a:lnSpc>
                <a:spcPct val="80000"/>
              </a:lnSpc>
            </a:pPr>
            <a:r>
              <a:rPr lang="fr-FR" sz="1500" smtClean="0"/>
              <a:t>Mis </a:t>
            </a:r>
            <a:r>
              <a:rPr lang="fr-FR" sz="1500" b="1" smtClean="0">
                <a:solidFill>
                  <a:srgbClr val="CC3300"/>
                </a:solidFill>
              </a:rPr>
              <a:t>juste avant</a:t>
            </a:r>
            <a:r>
              <a:rPr lang="fr-FR" sz="1500" smtClean="0"/>
              <a:t> le contact, le soin ou le traitement.</a:t>
            </a:r>
          </a:p>
          <a:p>
            <a:pPr lvl="1">
              <a:lnSpc>
                <a:spcPct val="80000"/>
              </a:lnSpc>
            </a:pPr>
            <a:r>
              <a:rPr lang="fr-FR" sz="1500" smtClean="0"/>
              <a:t>Retirés </a:t>
            </a:r>
            <a:r>
              <a:rPr lang="fr-FR" sz="1500" b="1" smtClean="0">
                <a:solidFill>
                  <a:srgbClr val="CC3300"/>
                </a:solidFill>
              </a:rPr>
              <a:t>dés la fin</a:t>
            </a:r>
            <a:r>
              <a:rPr lang="fr-FR" sz="1500" smtClean="0"/>
              <a:t> du soin pour être jetés avant de toucher l’environnement.</a:t>
            </a:r>
          </a:p>
        </p:txBody>
      </p:sp>
      <p:sp>
        <p:nvSpPr>
          <p:cNvPr id="105475" name="ZoneTexte 1"/>
          <p:cNvSpPr txBox="1">
            <a:spLocks noChangeArrowheads="1"/>
          </p:cNvSpPr>
          <p:nvPr/>
        </p:nvSpPr>
        <p:spPr bwMode="auto">
          <a:xfrm>
            <a:off x="611188" y="5876925"/>
            <a:ext cx="7777162" cy="847725"/>
          </a:xfrm>
          <a:prstGeom prst="rect">
            <a:avLst/>
          </a:prstGeom>
          <a:solidFill>
            <a:srgbClr val="FF0000">
              <a:alpha val="25098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FF0000"/>
                </a:solidFill>
              </a:rPr>
              <a:t>L’usage des gants c’est de la protection individuelle </a:t>
            </a:r>
          </a:p>
          <a:p>
            <a:pPr algn="ctr"/>
            <a:r>
              <a:rPr lang="fr-FR" sz="2400" b="1">
                <a:solidFill>
                  <a:srgbClr val="FF0000"/>
                </a:solidFill>
              </a:rPr>
              <a:t>mais ce n’est pas de l’hygiène !</a:t>
            </a:r>
          </a:p>
        </p:txBody>
      </p:sp>
    </p:spTree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1143000" y="4572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 altLang="fr-FR" sz="5400">
              <a:latin typeface="Times New Roman" pitchFamily="18" charset="0"/>
            </a:endParaRPr>
          </a:p>
        </p:txBody>
      </p:sp>
      <p:sp>
        <p:nvSpPr>
          <p:cNvPr id="107522" name="Rectangle 3"/>
          <p:cNvSpPr>
            <a:spLocks noChangeArrowheads="1"/>
          </p:cNvSpPr>
          <p:nvPr/>
        </p:nvSpPr>
        <p:spPr bwMode="auto">
          <a:xfrm>
            <a:off x="228600" y="3810000"/>
            <a:ext cx="2057400" cy="1017588"/>
          </a:xfrm>
          <a:prstGeom prst="rect">
            <a:avLst/>
          </a:prstGeom>
          <a:noFill/>
          <a:ln w="12700">
            <a:solidFill>
              <a:srgbClr val="0066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à </a:t>
            </a:r>
          </a:p>
          <a:p>
            <a:pPr eaLnBrk="0" hangingPunct="0">
              <a:lnSpc>
                <a:spcPct val="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caractère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confidentiel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2667000" y="53340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DASRI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2590800" y="3733800"/>
            <a:ext cx="1981200" cy="15652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d’activité de soins à risque infectieux</a:t>
            </a:r>
          </a:p>
        </p:txBody>
      </p:sp>
      <p:sp>
        <p:nvSpPr>
          <p:cNvPr id="107525" name="Rectangle 6"/>
          <p:cNvSpPr>
            <a:spLocks noChangeArrowheads="1"/>
          </p:cNvSpPr>
          <p:nvPr/>
        </p:nvSpPr>
        <p:spPr bwMode="auto">
          <a:xfrm>
            <a:off x="4800600" y="4038600"/>
            <a:ext cx="1828800" cy="1127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assimilables aux ordures ménagères</a:t>
            </a:r>
          </a:p>
        </p:txBody>
      </p:sp>
      <p:pic>
        <p:nvPicPr>
          <p:cNvPr id="107526" name="Picture 7" descr="sans tit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11668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8" descr="sans tit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209800"/>
            <a:ext cx="118745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Picture 9" descr="sans tit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209800"/>
            <a:ext cx="11287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9" name="Rectangle 10"/>
          <p:cNvSpPr>
            <a:spLocks noChangeArrowheads="1"/>
          </p:cNvSpPr>
          <p:nvPr/>
        </p:nvSpPr>
        <p:spPr bwMode="auto">
          <a:xfrm>
            <a:off x="6705600" y="4114800"/>
            <a:ext cx="22098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 b="1">
                <a:latin typeface="Times New Roman" pitchFamily="18" charset="0"/>
              </a:rPr>
              <a:t>Collecteur pour objets piquants et tranchants</a:t>
            </a:r>
          </a:p>
        </p:txBody>
      </p:sp>
      <p:sp>
        <p:nvSpPr>
          <p:cNvPr id="342027" name="Rectangle 1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Les déchets</a:t>
            </a:r>
          </a:p>
        </p:txBody>
      </p:sp>
      <p:pic>
        <p:nvPicPr>
          <p:cNvPr id="107531" name="Picture 12" descr="Collecteu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6732588" y="1989138"/>
            <a:ext cx="2249487" cy="1762125"/>
          </a:xfrm>
        </p:spPr>
      </p:pic>
      <p:pic>
        <p:nvPicPr>
          <p:cNvPr id="107532" name="Picture 13" descr="KIF_002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6732588" y="5229225"/>
            <a:ext cx="1646237" cy="12350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09571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smtClean="0"/>
              <a:t>Tout contact avec :</a:t>
            </a:r>
          </a:p>
          <a:p>
            <a:pPr lvl="1"/>
            <a:r>
              <a:rPr lang="fr-FR" altLang="fr-FR" smtClean="0"/>
              <a:t>Du sang ou un liquide biologique contaminé par du sang</a:t>
            </a:r>
          </a:p>
          <a:p>
            <a:pPr lvl="1"/>
            <a:r>
              <a:rPr lang="fr-FR" altLang="fr-FR" smtClean="0"/>
              <a:t>Et comportant une une effraction cutanée ou une projection sur muqueuse ou une peau lésée</a:t>
            </a:r>
          </a:p>
          <a:p>
            <a:r>
              <a:rPr lang="fr-FR" altLang="fr-FR" smtClean="0"/>
              <a:t>Risque de transmission de Virus +++</a:t>
            </a:r>
          </a:p>
          <a:p>
            <a:pPr lvl="1"/>
            <a:r>
              <a:rPr lang="fr-FR" altLang="fr-FR" smtClean="0"/>
              <a:t>Bacteries, Champignons, Parasites, Prions ?</a:t>
            </a:r>
          </a:p>
        </p:txBody>
      </p:sp>
      <p:sp>
        <p:nvSpPr>
          <p:cNvPr id="344069" name="Rectangle 4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Accident d’exposition au sang</a:t>
            </a:r>
          </a:p>
        </p:txBody>
      </p:sp>
    </p:spTree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000" dirty="0" smtClean="0"/>
              <a:t>Soins locaux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Dakin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SSI</a:t>
            </a:r>
            <a:endParaRPr lang="fr-FR" altLang="fr-FR" sz="2000" dirty="0" smtClean="0"/>
          </a:p>
          <a:p>
            <a:pPr>
              <a:lnSpc>
                <a:spcPct val="80000"/>
              </a:lnSpc>
            </a:pPr>
            <a:endParaRPr lang="fr-FR" altLang="fr-FR" sz="2000" dirty="0" smtClean="0"/>
          </a:p>
          <a:p>
            <a:pPr>
              <a:lnSpc>
                <a:spcPct val="80000"/>
              </a:lnSpc>
            </a:pPr>
            <a:r>
              <a:rPr lang="fr-FR" altLang="fr-FR" sz="2000" dirty="0" smtClean="0"/>
              <a:t>Evaluer le risque: </a:t>
            </a:r>
            <a:r>
              <a:rPr lang="fr-FR" altLang="fr-FR" sz="2000" dirty="0" err="1" smtClean="0"/>
              <a:t>HdJ</a:t>
            </a:r>
            <a:r>
              <a:rPr lang="fr-FR" altLang="fr-FR" sz="2000" dirty="0" smtClean="0"/>
              <a:t> MI / urgences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Interrogatoire source/type blessure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/>
              <a:t>Déclaration AT &lt; 24h 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/>
              <a:t>Traitement: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VIH &lt;4h (48 h max): Si risque: trithérapie 4 semaines     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A ce jour: </a:t>
            </a:r>
            <a:r>
              <a:rPr lang="fr-FR" altLang="fr-FR" sz="1600" dirty="0" err="1"/>
              <a:t>emtricitabine+tenofovir+</a:t>
            </a:r>
            <a:r>
              <a:rPr lang="fr-FR" sz="1600" dirty="0" err="1" smtClean="0"/>
              <a:t>rilpivirine</a:t>
            </a:r>
            <a:r>
              <a:rPr lang="fr-FR" altLang="fr-FR" sz="1600" dirty="0" smtClean="0"/>
              <a:t> (= </a:t>
            </a:r>
            <a:r>
              <a:rPr lang="fr-FR" altLang="fr-FR" sz="1600" dirty="0" err="1" smtClean="0"/>
              <a:t>eviplera</a:t>
            </a:r>
            <a:r>
              <a:rPr lang="fr-FR" altLang="fr-FR" sz="1600" dirty="0" smtClean="0"/>
              <a:t> ® 1cp/j)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VHB: Non immunisé: </a:t>
            </a:r>
            <a:r>
              <a:rPr lang="fr-FR" altLang="fr-FR" sz="1800" dirty="0" err="1" smtClean="0"/>
              <a:t>IgG</a:t>
            </a:r>
            <a:r>
              <a:rPr lang="fr-FR" altLang="fr-FR" sz="1800" dirty="0" smtClean="0"/>
              <a:t> + vaccin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VHC: surveillance      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/>
              <a:t>Suivi jusqu’à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M4: VIH Obligatoire pour prise en charge AT/MP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M6: VHC     </a:t>
            </a:r>
          </a:p>
        </p:txBody>
      </p:sp>
      <p:sp>
        <p:nvSpPr>
          <p:cNvPr id="346115" name="Rectang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AES: prise en charge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261365"/>
              </p:ext>
            </p:extLst>
          </p:nvPr>
        </p:nvGraphicFramePr>
        <p:xfrm>
          <a:off x="4833155" y="0"/>
          <a:ext cx="4332549" cy="3325136"/>
        </p:xfrm>
        <a:graphic>
          <a:graphicData uri="http://schemas.openxmlformats.org/drawingml/2006/table">
            <a:tbl>
              <a:tblPr/>
              <a:tblGrid>
                <a:gridCol w="1683061">
                  <a:extLst>
                    <a:ext uri="{9D8B030D-6E8A-4147-A177-3AD203B41FA5}">
                      <a16:colId xmlns:a16="http://schemas.microsoft.com/office/drawing/2014/main" val="843773752"/>
                    </a:ext>
                  </a:extLst>
                </a:gridCol>
                <a:gridCol w="960494">
                  <a:extLst>
                    <a:ext uri="{9D8B030D-6E8A-4147-A177-3AD203B41FA5}">
                      <a16:colId xmlns:a16="http://schemas.microsoft.com/office/drawing/2014/main" val="1964001114"/>
                    </a:ext>
                  </a:extLst>
                </a:gridCol>
                <a:gridCol w="977847">
                  <a:extLst>
                    <a:ext uri="{9D8B030D-6E8A-4147-A177-3AD203B41FA5}">
                      <a16:colId xmlns:a16="http://schemas.microsoft.com/office/drawing/2014/main" val="2293593045"/>
                    </a:ext>
                  </a:extLst>
                </a:gridCol>
                <a:gridCol w="711147">
                  <a:extLst>
                    <a:ext uri="{9D8B030D-6E8A-4147-A177-3AD203B41FA5}">
                      <a16:colId xmlns:a16="http://schemas.microsoft.com/office/drawing/2014/main" val="1885238205"/>
                    </a:ext>
                  </a:extLst>
                </a:gridCol>
              </a:tblGrid>
              <a:tr h="244720">
                <a:tc rowSpan="3"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Risque et </a:t>
                      </a:r>
                      <a:r>
                        <a:rPr lang="fr-FR" sz="1100" dirty="0" smtClean="0">
                          <a:effectLst/>
                        </a:rPr>
                        <a:t>exposition</a:t>
                      </a:r>
                      <a:endParaRPr lang="fr-FR" sz="1100" dirty="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Statut VIH de la personne source</a:t>
                      </a: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264390"/>
                  </a:ext>
                </a:extLst>
              </a:tr>
              <a:tr h="1820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POSITIF</a:t>
                      </a:r>
                    </a:p>
                  </a:txBody>
                  <a:tcPr marL="3942" marR="3942" marT="27027" marB="270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INCONNU</a:t>
                      </a: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960329"/>
                  </a:ext>
                </a:extLst>
              </a:tr>
              <a:tr h="3496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CV détectable</a:t>
                      </a:r>
                    </a:p>
                  </a:txBody>
                  <a:tcPr marL="3942" marR="3942" marT="27027" marB="270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CV &lt; 50 </a:t>
                      </a:r>
                      <a:r>
                        <a:rPr lang="fr-FR" sz="1100" dirty="0" smtClean="0">
                          <a:effectLst/>
                        </a:rPr>
                        <a:t>c/ml</a:t>
                      </a:r>
                      <a:endParaRPr lang="fr-FR" sz="1100" dirty="0">
                        <a:effectLst/>
                      </a:endParaRPr>
                    </a:p>
                  </a:txBody>
                  <a:tcPr marL="3942" marR="3942" marT="27027" marB="270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471856"/>
                  </a:ext>
                </a:extLst>
              </a:tr>
              <a:tr h="457352"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IMPORTANT</a:t>
                      </a:r>
                      <a:r>
                        <a:rPr lang="fr-FR" sz="1100">
                          <a:effectLst/>
                        </a:rPr>
                        <a:t/>
                      </a:r>
                      <a:br>
                        <a:rPr lang="fr-FR" sz="1100">
                          <a:effectLst/>
                        </a:rPr>
                      </a:br>
                      <a:r>
                        <a:rPr lang="fr-FR" sz="1100">
                          <a:effectLst/>
                        </a:rPr>
                        <a:t>Piqûre profonde, aiguille creuse et intravasculaire</a:t>
                      </a:r>
                    </a:p>
                  </a:txBody>
                  <a:tcPr marL="3942" marR="3942" marT="27027" marB="270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TT</a:t>
                      </a:r>
                      <a:endParaRPr lang="fr-FR" sz="110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Pas de TT</a:t>
                      </a:r>
                      <a:endParaRPr lang="fr-FR" sz="110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TT</a:t>
                      </a:r>
                      <a:endParaRPr lang="fr-FR" sz="110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692106"/>
                  </a:ext>
                </a:extLst>
              </a:tr>
              <a:tr h="874001"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INTERMÉDIAIRE</a:t>
                      </a:r>
                      <a:r>
                        <a:rPr lang="fr-FR" sz="1100">
                          <a:effectLst/>
                        </a:rPr>
                        <a:t/>
                      </a:r>
                      <a:br>
                        <a:rPr lang="fr-FR" sz="1100">
                          <a:effectLst/>
                        </a:rPr>
                      </a:br>
                      <a:r>
                        <a:rPr lang="fr-FR" sz="1100">
                          <a:effectLst/>
                        </a:rPr>
                        <a:t>Coupure avec bistouri, piqûre avec aiguille IM ou SC, piqûre avec aiguille pleine, exposition CM &gt; 15 min</a:t>
                      </a:r>
                    </a:p>
                  </a:txBody>
                  <a:tcPr marL="3942" marR="3942" marT="27027" marB="270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TT</a:t>
                      </a:r>
                      <a:endParaRPr lang="fr-FR" sz="110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Pas de TT</a:t>
                      </a:r>
                      <a:endParaRPr lang="fr-FR" sz="110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Pas de TT</a:t>
                      </a:r>
                      <a:endParaRPr lang="fr-FR" sz="110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223592"/>
                  </a:ext>
                </a:extLst>
              </a:tr>
              <a:tr h="769120"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FAIBLE</a:t>
                      </a:r>
                      <a:r>
                        <a:rPr lang="fr-FR" sz="1100">
                          <a:effectLst/>
                        </a:rPr>
                        <a:t/>
                      </a:r>
                      <a:br>
                        <a:rPr lang="fr-FR" sz="1100">
                          <a:effectLst/>
                        </a:rPr>
                      </a:br>
                      <a:r>
                        <a:rPr lang="fr-FR" sz="1100">
                          <a:effectLst/>
                        </a:rPr>
                        <a:t>Piqûre avec seringue abandonnée, crachats/morsure/griffures et autres cas</a:t>
                      </a:r>
                    </a:p>
                  </a:txBody>
                  <a:tcPr marL="3942" marR="3942" marT="27027" marB="270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Pas de TT</a:t>
                      </a:r>
                      <a:endParaRPr lang="fr-FR" sz="110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effectLst/>
                        </a:rPr>
                        <a:t>Pas de TT</a:t>
                      </a:r>
                      <a:endParaRPr lang="fr-FR" sz="110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effectLst/>
                        </a:rPr>
                        <a:t>Pas de TT</a:t>
                      </a:r>
                      <a:endParaRPr lang="fr-FR" sz="1100" dirty="0">
                        <a:effectLst/>
                      </a:endParaRPr>
                    </a:p>
                  </a:txBody>
                  <a:tcPr marL="3942" marR="3942" marT="27027" marB="2702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0326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62274" y="1098848"/>
            <a:ext cx="161981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774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0"/>
          <p:cNvSpPr>
            <a:spLocks noChangeArrowheads="1"/>
          </p:cNvSpPr>
          <p:nvPr/>
        </p:nvSpPr>
        <p:spPr bwMode="auto">
          <a:xfrm>
            <a:off x="5497513" y="6392863"/>
            <a:ext cx="36464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27038" eaLnBrk="0" hangingPunct="0"/>
            <a:r>
              <a:rPr lang="fr-FR" altLang="fr-FR" sz="1800" b="1">
                <a:solidFill>
                  <a:srgbClr val="0000CC"/>
                </a:solidFill>
              </a:rPr>
              <a:t>Guillemot et al, JAMA 1998</a:t>
            </a:r>
          </a:p>
        </p:txBody>
      </p:sp>
      <p:sp>
        <p:nvSpPr>
          <p:cNvPr id="243715" name="Rectangle 4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Des résistances sélectionnées par un mauvais usage des ATB</a:t>
            </a:r>
          </a:p>
        </p:txBody>
      </p:sp>
      <p:sp>
        <p:nvSpPr>
          <p:cNvPr id="20483" name="Rectangle 4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7661275" cy="4114800"/>
          </a:xfrm>
        </p:spPr>
        <p:txBody>
          <a:bodyPr/>
          <a:lstStyle/>
          <a:p>
            <a:r>
              <a:rPr lang="fr-FR" altLang="fr-FR" sz="2100" smtClean="0"/>
              <a:t>Pneumocoque résistant à la pénicilline chez 941 enfants de 3 à 6 ans</a:t>
            </a:r>
            <a:endParaRPr lang="fr-FR" altLang="fr-FR" sz="2000" smtClean="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387475" y="4940300"/>
            <a:ext cx="6399213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800600" y="3673475"/>
            <a:ext cx="40116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r-FR" altLang="fr-FR" b="1"/>
              <a:t>Prise de ß-lactamine dans les 30 jours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4724400" y="3000375"/>
            <a:ext cx="3727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b="1"/>
              <a:t>Sous-dosage en ß- lactamine</a:t>
            </a:r>
            <a:endParaRPr lang="fr-FR" altLang="fr-FR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4800600" y="4587875"/>
            <a:ext cx="35369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b="1"/>
              <a:t>Durée de traitement &gt; 5 jours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1600200" y="5684838"/>
            <a:ext cx="1119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400" b="1"/>
              <a:t>Odds ratio</a:t>
            </a:r>
          </a:p>
        </p:txBody>
      </p:sp>
      <p:grpSp>
        <p:nvGrpSpPr>
          <p:cNvPr id="20489" name="Group 10"/>
          <p:cNvGrpSpPr>
            <a:grpSpLocks/>
          </p:cNvGrpSpPr>
          <p:nvPr/>
        </p:nvGrpSpPr>
        <p:grpSpPr bwMode="auto">
          <a:xfrm>
            <a:off x="609600" y="2606675"/>
            <a:ext cx="4027488" cy="2770188"/>
            <a:chOff x="382" y="1907"/>
            <a:chExt cx="2749" cy="1745"/>
          </a:xfrm>
        </p:grpSpPr>
        <p:sp>
          <p:nvSpPr>
            <p:cNvPr id="20490" name="Line 11"/>
            <p:cNvSpPr>
              <a:spLocks noChangeShapeType="1"/>
            </p:cNvSpPr>
            <p:nvPr/>
          </p:nvSpPr>
          <p:spPr bwMode="auto">
            <a:xfrm flipV="1">
              <a:off x="407" y="1907"/>
              <a:ext cx="1" cy="1584"/>
            </a:xfrm>
            <a:prstGeom prst="line">
              <a:avLst/>
            </a:prstGeom>
            <a:noFill/>
            <a:ln w="7938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1" name="Rectangle 12"/>
            <p:cNvSpPr>
              <a:spLocks noChangeArrowheads="1"/>
            </p:cNvSpPr>
            <p:nvPr/>
          </p:nvSpPr>
          <p:spPr bwMode="auto">
            <a:xfrm flipH="1">
              <a:off x="400" y="3110"/>
              <a:ext cx="1521" cy="292"/>
            </a:xfrm>
            <a:prstGeom prst="rect">
              <a:avLst/>
            </a:prstGeom>
            <a:solidFill>
              <a:srgbClr val="7DD7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3.5</a:t>
              </a:r>
            </a:p>
            <a:p>
              <a:pPr algn="r" eaLnBrk="0" hangingPunct="0"/>
              <a:r>
                <a:rPr lang="fr-FR" altLang="fr-FR" sz="1200" b="1"/>
                <a:t>95%IC [1.3-9.8] p=0.02</a:t>
              </a:r>
            </a:p>
          </p:txBody>
        </p:sp>
        <p:sp>
          <p:nvSpPr>
            <p:cNvPr id="20492" name="Rectangle 13"/>
            <p:cNvSpPr>
              <a:spLocks noChangeArrowheads="1"/>
            </p:cNvSpPr>
            <p:nvPr/>
          </p:nvSpPr>
          <p:spPr bwMode="auto">
            <a:xfrm flipH="1">
              <a:off x="405" y="2582"/>
              <a:ext cx="2511" cy="288"/>
            </a:xfrm>
            <a:prstGeom prst="rect">
              <a:avLst/>
            </a:prstGeom>
            <a:solidFill>
              <a:srgbClr val="7DD7FF"/>
            </a:solidFill>
            <a:ln w="7938">
              <a:solidFill>
                <a:srgbClr val="7DD7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5.9 </a:t>
              </a:r>
            </a:p>
            <a:p>
              <a:pPr algn="r" eaLnBrk="0" hangingPunct="0"/>
              <a:r>
                <a:rPr lang="fr-FR" altLang="fr-FR" sz="1200" b="1"/>
                <a:t>95%IC [1.1-8.3], p=0.03</a:t>
              </a:r>
            </a:p>
          </p:txBody>
        </p:sp>
        <p:sp>
          <p:nvSpPr>
            <p:cNvPr id="20493" name="Rectangle 14"/>
            <p:cNvSpPr>
              <a:spLocks noChangeArrowheads="1"/>
            </p:cNvSpPr>
            <p:nvPr/>
          </p:nvSpPr>
          <p:spPr bwMode="auto">
            <a:xfrm flipH="1">
              <a:off x="408" y="2068"/>
              <a:ext cx="2510" cy="293"/>
            </a:xfrm>
            <a:prstGeom prst="rect">
              <a:avLst/>
            </a:prstGeom>
            <a:solidFill>
              <a:srgbClr val="7DD7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5.9 </a:t>
              </a:r>
            </a:p>
            <a:p>
              <a:pPr algn="r" eaLnBrk="0" hangingPunct="0"/>
              <a:r>
                <a:rPr lang="fr-FR" altLang="fr-FR" sz="1200" b="1"/>
                <a:t>95%IC [2.1-16.7], p=0.002</a:t>
              </a:r>
            </a:p>
          </p:txBody>
        </p:sp>
        <p:sp>
          <p:nvSpPr>
            <p:cNvPr id="20494" name="Rectangle 15"/>
            <p:cNvSpPr>
              <a:spLocks noChangeArrowheads="1"/>
            </p:cNvSpPr>
            <p:nvPr/>
          </p:nvSpPr>
          <p:spPr bwMode="auto">
            <a:xfrm>
              <a:off x="382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0</a:t>
              </a:r>
              <a:endParaRPr lang="fr-FR" altLang="fr-FR" b="1"/>
            </a:p>
          </p:txBody>
        </p:sp>
        <p:sp>
          <p:nvSpPr>
            <p:cNvPr id="20495" name="Rectangle 16"/>
            <p:cNvSpPr>
              <a:spLocks noChangeArrowheads="1"/>
            </p:cNvSpPr>
            <p:nvPr/>
          </p:nvSpPr>
          <p:spPr bwMode="auto">
            <a:xfrm>
              <a:off x="845" y="3544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1</a:t>
              </a:r>
              <a:endParaRPr lang="fr-FR" altLang="fr-FR" b="1"/>
            </a:p>
          </p:txBody>
        </p:sp>
        <p:sp>
          <p:nvSpPr>
            <p:cNvPr id="20496" name="Rectangle 17"/>
            <p:cNvSpPr>
              <a:spLocks noChangeArrowheads="1"/>
            </p:cNvSpPr>
            <p:nvPr/>
          </p:nvSpPr>
          <p:spPr bwMode="auto">
            <a:xfrm>
              <a:off x="1262" y="354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2</a:t>
              </a:r>
              <a:endParaRPr lang="fr-FR" altLang="fr-FR" b="1"/>
            </a:p>
          </p:txBody>
        </p:sp>
        <p:sp>
          <p:nvSpPr>
            <p:cNvPr id="20497" name="Rectangle 18"/>
            <p:cNvSpPr>
              <a:spLocks noChangeArrowheads="1"/>
            </p:cNvSpPr>
            <p:nvPr/>
          </p:nvSpPr>
          <p:spPr bwMode="auto">
            <a:xfrm>
              <a:off x="1700" y="354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3</a:t>
              </a:r>
              <a:endParaRPr lang="fr-FR" altLang="fr-FR" b="1"/>
            </a:p>
          </p:txBody>
        </p:sp>
        <p:sp>
          <p:nvSpPr>
            <p:cNvPr id="20498" name="Rectangle 19"/>
            <p:cNvSpPr>
              <a:spLocks noChangeArrowheads="1"/>
            </p:cNvSpPr>
            <p:nvPr/>
          </p:nvSpPr>
          <p:spPr bwMode="auto">
            <a:xfrm>
              <a:off x="2118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4</a:t>
              </a:r>
              <a:endParaRPr lang="fr-FR" altLang="fr-FR" b="1"/>
            </a:p>
          </p:txBody>
        </p:sp>
        <p:sp>
          <p:nvSpPr>
            <p:cNvPr id="20499" name="Rectangle 20"/>
            <p:cNvSpPr>
              <a:spLocks noChangeArrowheads="1"/>
            </p:cNvSpPr>
            <p:nvPr/>
          </p:nvSpPr>
          <p:spPr bwMode="auto">
            <a:xfrm>
              <a:off x="2566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5</a:t>
              </a:r>
              <a:endParaRPr lang="fr-FR" altLang="fr-FR" b="1"/>
            </a:p>
          </p:txBody>
        </p:sp>
        <p:sp>
          <p:nvSpPr>
            <p:cNvPr id="20500" name="Rectangle 21"/>
            <p:cNvSpPr>
              <a:spLocks noChangeArrowheads="1"/>
            </p:cNvSpPr>
            <p:nvPr/>
          </p:nvSpPr>
          <p:spPr bwMode="auto">
            <a:xfrm>
              <a:off x="2955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6</a:t>
              </a:r>
              <a:endParaRPr lang="fr-FR" altLang="fr-FR" b="1"/>
            </a:p>
          </p:txBody>
        </p:sp>
        <p:sp>
          <p:nvSpPr>
            <p:cNvPr id="20501" name="Line 22"/>
            <p:cNvSpPr>
              <a:spLocks noChangeShapeType="1"/>
            </p:cNvSpPr>
            <p:nvPr/>
          </p:nvSpPr>
          <p:spPr bwMode="auto">
            <a:xfrm>
              <a:off x="406" y="3506"/>
              <a:ext cx="2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z="3400" smtClean="0"/>
              <a:t>Précautions particulières « isolement »</a:t>
            </a:r>
          </a:p>
        </p:txBody>
      </p:sp>
      <p:sp>
        <p:nvSpPr>
          <p:cNvPr id="1136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300" dirty="0" smtClean="0"/>
              <a:t>Séparation du malade des autres malades</a:t>
            </a:r>
          </a:p>
          <a:p>
            <a:pPr>
              <a:lnSpc>
                <a:spcPct val="80000"/>
              </a:lnSpc>
            </a:pPr>
            <a:r>
              <a:rPr lang="fr-FR" altLang="fr-FR" sz="2300" dirty="0" smtClean="0"/>
              <a:t>Chambre seule ou regroupement lors d’épidémies.</a:t>
            </a:r>
          </a:p>
          <a:p>
            <a:pPr>
              <a:lnSpc>
                <a:spcPct val="80000"/>
              </a:lnSpc>
            </a:pPr>
            <a:r>
              <a:rPr lang="fr-FR" altLang="fr-FR" sz="2300" dirty="0" smtClean="0"/>
              <a:t>Selon mode de transmission</a:t>
            </a:r>
          </a:p>
          <a:p>
            <a:pPr lvl="1">
              <a:lnSpc>
                <a:spcPct val="80000"/>
              </a:lnSpc>
            </a:pPr>
            <a:r>
              <a:rPr lang="fr-FR" altLang="fr-FR" sz="2100" dirty="0" smtClean="0">
                <a:solidFill>
                  <a:srgbClr val="FF0000"/>
                </a:solidFill>
              </a:rPr>
              <a:t>Patient porteur de microorganismes particuliers</a:t>
            </a:r>
          </a:p>
          <a:p>
            <a:pPr lvl="2">
              <a:lnSpc>
                <a:spcPct val="80000"/>
              </a:lnSpc>
            </a:pPr>
            <a:r>
              <a:rPr lang="fr-FR" altLang="fr-FR" sz="2300" dirty="0" smtClean="0"/>
              <a:t>Précautions standard: pour tous les patients</a:t>
            </a:r>
          </a:p>
          <a:p>
            <a:pPr lvl="2">
              <a:lnSpc>
                <a:spcPct val="80000"/>
              </a:lnSpc>
            </a:pPr>
            <a:r>
              <a:rPr lang="fr-FR" altLang="fr-FR" sz="2300" dirty="0" smtClean="0"/>
              <a:t>Si infection aéroportée: précautions air ou gouttelettes</a:t>
            </a:r>
          </a:p>
          <a:p>
            <a:pPr lvl="2">
              <a:lnSpc>
                <a:spcPct val="80000"/>
              </a:lnSpc>
            </a:pPr>
            <a:r>
              <a:rPr lang="fr-FR" altLang="fr-FR" sz="2300" dirty="0" smtClean="0"/>
              <a:t>Si transmission </a:t>
            </a:r>
            <a:r>
              <a:rPr lang="fr-FR" altLang="fr-FR" sz="2300" dirty="0" err="1" smtClean="0"/>
              <a:t>manuportée</a:t>
            </a:r>
            <a:r>
              <a:rPr lang="fr-FR" altLang="fr-FR" sz="2300" dirty="0" smtClean="0"/>
              <a:t>: </a:t>
            </a:r>
            <a:r>
              <a:rPr lang="fr-FR" altLang="fr-FR" sz="2300" dirty="0" err="1" smtClean="0"/>
              <a:t>precautions</a:t>
            </a:r>
            <a:r>
              <a:rPr lang="fr-FR" altLang="fr-FR" sz="2300" dirty="0" smtClean="0"/>
              <a:t> contact</a:t>
            </a:r>
          </a:p>
          <a:p>
            <a:pPr lvl="1">
              <a:lnSpc>
                <a:spcPct val="80000"/>
              </a:lnSpc>
            </a:pPr>
            <a:r>
              <a:rPr lang="fr-FR" altLang="fr-FR" sz="2100" dirty="0" smtClean="0">
                <a:solidFill>
                  <a:srgbClr val="FF0000"/>
                </a:solidFill>
              </a:rPr>
              <a:t>Patient à risque d’acquisition (neutropénie profonde): </a:t>
            </a:r>
          </a:p>
          <a:p>
            <a:pPr lvl="2">
              <a:lnSpc>
                <a:spcPct val="80000"/>
              </a:lnSpc>
            </a:pPr>
            <a:r>
              <a:rPr lang="fr-FR" altLang="fr-FR" sz="1900" dirty="0" smtClean="0">
                <a:solidFill>
                  <a:srgbClr val="FF0000"/>
                </a:solidFill>
              </a:rPr>
              <a:t>Isolement protecteur</a:t>
            </a:r>
            <a:endParaRPr lang="fr-FR" altLang="fr-FR" sz="19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84576"/>
          </a:xfrm>
        </p:spPr>
        <p:txBody>
          <a:bodyPr>
            <a:normAutofit fontScale="62500" lnSpcReduction="20000"/>
          </a:bodyPr>
          <a:lstStyle/>
          <a:p>
            <a:r>
              <a:rPr lang="fr-FR" altLang="fr-FR" dirty="0" smtClean="0"/>
              <a:t>Précautions CONTACT "C"</a:t>
            </a:r>
          </a:p>
          <a:p>
            <a:pPr lvl="1"/>
            <a:r>
              <a:rPr lang="fr-FR" altLang="fr-FR" dirty="0" smtClean="0"/>
              <a:t>Contact direct avec le patient ou son environnement.</a:t>
            </a:r>
          </a:p>
          <a:p>
            <a:pPr lvl="1"/>
            <a:r>
              <a:rPr lang="fr-FR" altLang="fr-FR" dirty="0" smtClean="0"/>
              <a:t>Tablier plastique +/- Gants</a:t>
            </a:r>
          </a:p>
          <a:p>
            <a:pPr lvl="1"/>
            <a:r>
              <a:rPr lang="fr-FR" altLang="fr-FR" dirty="0" smtClean="0"/>
              <a:t>Hygiène des mains après le soin : SHA</a:t>
            </a:r>
          </a:p>
          <a:p>
            <a:pPr lvl="1"/>
            <a:r>
              <a:rPr lang="fr-FR" altLang="fr-FR" dirty="0" smtClean="0"/>
              <a:t>Contact « renforcées » pour EPC</a:t>
            </a:r>
          </a:p>
          <a:p>
            <a:r>
              <a:rPr lang="fr-FR" altLang="fr-FR" dirty="0" smtClean="0"/>
              <a:t>GOUTTELETTE "G"</a:t>
            </a:r>
          </a:p>
          <a:p>
            <a:pPr lvl="1"/>
            <a:r>
              <a:rPr lang="fr-FR" altLang="fr-FR" dirty="0" smtClean="0"/>
              <a:t>BMR respiratoires</a:t>
            </a:r>
          </a:p>
          <a:p>
            <a:pPr lvl="1"/>
            <a:r>
              <a:rPr lang="fr-FR" altLang="fr-FR" dirty="0" smtClean="0"/>
              <a:t>Sédimentation rapide des gouttelettes qui sont « lourdes »</a:t>
            </a:r>
          </a:p>
          <a:p>
            <a:pPr lvl="2"/>
            <a:r>
              <a:rPr lang="fr-FR" altLang="fr-FR" dirty="0" smtClean="0"/>
              <a:t>Risque lié à contact proche avec le malade</a:t>
            </a:r>
          </a:p>
          <a:p>
            <a:pPr lvl="1"/>
            <a:r>
              <a:rPr lang="fr-FR" altLang="fr-FR" dirty="0" smtClean="0"/>
              <a:t>Masque </a:t>
            </a:r>
            <a:r>
              <a:rPr lang="fr-FR" altLang="fr-FR" dirty="0" err="1" smtClean="0"/>
              <a:t>chir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Lunettes ou masque à visière (+/- charlotte) si risque de projection</a:t>
            </a:r>
          </a:p>
          <a:p>
            <a:r>
              <a:rPr lang="fr-FR" altLang="fr-FR" dirty="0" smtClean="0"/>
              <a:t>Précautions AIR "A" : risque diffusion dans un grand volume</a:t>
            </a:r>
          </a:p>
          <a:p>
            <a:pPr lvl="1"/>
            <a:r>
              <a:rPr lang="fr-FR" altLang="fr-FR" dirty="0" smtClean="0"/>
              <a:t>BK, </a:t>
            </a:r>
            <a:r>
              <a:rPr lang="fr-FR" altLang="fr-FR" dirty="0" err="1" smtClean="0"/>
              <a:t>MersCov</a:t>
            </a:r>
            <a:r>
              <a:rPr lang="fr-FR" altLang="fr-FR" dirty="0" smtClean="0"/>
              <a:t>, ….</a:t>
            </a:r>
          </a:p>
          <a:p>
            <a:pPr lvl="1"/>
            <a:r>
              <a:rPr lang="fr-FR" altLang="fr-FR" dirty="0" smtClean="0"/>
              <a:t>Masque FFP2 avant d’entrer et à retirer hors de la chambre.</a:t>
            </a:r>
          </a:p>
          <a:p>
            <a:pPr lvl="1"/>
            <a:r>
              <a:rPr lang="fr-FR" altLang="fr-FR" dirty="0" smtClean="0"/>
              <a:t>Le patient doit porter un masque lorsqu’il sort de sa chambre.</a:t>
            </a:r>
          </a:p>
          <a:p>
            <a:pPr lvl="1"/>
            <a:r>
              <a:rPr lang="fr-FR" altLang="fr-FR" dirty="0" smtClean="0"/>
              <a:t>Porte fermée</a:t>
            </a:r>
          </a:p>
          <a:p>
            <a:pPr lvl="1"/>
            <a:r>
              <a:rPr lang="fr-FR" altLang="fr-FR" dirty="0" smtClean="0"/>
              <a:t>Idéalement, chambre à pression négative à renouvellement d’air &gt; 6vol/h</a:t>
            </a:r>
          </a:p>
          <a:p>
            <a:pPr lvl="1"/>
            <a:endParaRPr lang="fr-FR" altLang="fr-FR" dirty="0" smtClean="0"/>
          </a:p>
          <a:p>
            <a:r>
              <a:rPr lang="fr-FR" altLang="fr-FR" dirty="0" smtClean="0"/>
              <a:t>Distinction un peu artificielle. Le choix se fait selon proximité/durée du contact et ventilation</a:t>
            </a:r>
          </a:p>
          <a:p>
            <a:r>
              <a:rPr lang="fr-FR" altLang="fr-FR" dirty="0" smtClean="0"/>
              <a:t>Précautions respiratoires en cours de redéfinition</a:t>
            </a:r>
          </a:p>
          <a:p>
            <a:pPr lvl="1"/>
            <a:r>
              <a:rPr lang="fr-FR" altLang="fr-FR" dirty="0" smtClean="0"/>
              <a:t>Continuum gouttelettes/air </a:t>
            </a:r>
          </a:p>
          <a:p>
            <a:pPr lvl="1"/>
            <a:r>
              <a:rPr lang="fr-FR" altLang="fr-FR" dirty="0" smtClean="0"/>
              <a:t>Transmission liée à la distance sur effet de dilution</a:t>
            </a:r>
          </a:p>
        </p:txBody>
      </p:sp>
      <p:sp>
        <p:nvSpPr>
          <p:cNvPr id="350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Précautions particulières</a:t>
            </a:r>
          </a:p>
        </p:txBody>
      </p:sp>
      <p:pic>
        <p:nvPicPr>
          <p:cNvPr id="115715" name="Picture 5" descr="Goutell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9014" y="2996952"/>
            <a:ext cx="2454986" cy="174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21" y="632554"/>
            <a:ext cx="4092227" cy="236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7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smtClean="0">
                <a:solidFill>
                  <a:srgbClr val="0000FF"/>
                </a:solidFill>
              </a:rPr>
              <a:t>Neutropénique</a:t>
            </a:r>
          </a:p>
          <a:p>
            <a:pPr lvl="1"/>
            <a:r>
              <a:rPr lang="fr-FR" altLang="fr-FR" smtClean="0"/>
              <a:t>Hygiène des mains avant d’entrer</a:t>
            </a:r>
          </a:p>
          <a:p>
            <a:pPr lvl="2"/>
            <a:r>
              <a:rPr lang="fr-FR" altLang="fr-FR" smtClean="0"/>
              <a:t>SHA</a:t>
            </a:r>
          </a:p>
          <a:p>
            <a:pPr lvl="1"/>
            <a:r>
              <a:rPr lang="fr-FR" altLang="fr-FR" smtClean="0"/>
              <a:t>Masque/gants/surblouse/charlotte</a:t>
            </a:r>
          </a:p>
          <a:p>
            <a:pPr lvl="2"/>
            <a:r>
              <a:rPr lang="fr-FR" altLang="fr-FR" smtClean="0"/>
              <a:t>Metter avant d’entrer et retirer hors de la chambre</a:t>
            </a:r>
          </a:p>
          <a:p>
            <a:pPr lvl="1"/>
            <a:r>
              <a:rPr lang="fr-FR" altLang="fr-FR" smtClean="0"/>
              <a:t>+/- chambre à pression positive</a:t>
            </a:r>
          </a:p>
          <a:p>
            <a:endParaRPr lang="fr-FR" altLang="fr-FR" smtClean="0">
              <a:solidFill>
                <a:srgbClr val="0000FF"/>
              </a:solidFill>
            </a:endParaRPr>
          </a:p>
        </p:txBody>
      </p:sp>
      <p:sp>
        <p:nvSpPr>
          <p:cNvPr id="352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Isolement protecteur</a:t>
            </a: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dirty="0" smtClean="0"/>
              <a:t>Signalisation isolement</a:t>
            </a:r>
          </a:p>
        </p:txBody>
      </p:sp>
      <p:sp>
        <p:nvSpPr>
          <p:cNvPr id="119810" name="Rectangle 3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017962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Sur le serveur de résultats</a:t>
            </a: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Sur le dossier patient informatisé</a:t>
            </a:r>
          </a:p>
          <a:p>
            <a:pPr lvl="1"/>
            <a:r>
              <a:rPr lang="fr-FR" dirty="0" smtClean="0"/>
              <a:t>Icones </a:t>
            </a:r>
          </a:p>
        </p:txBody>
      </p:sp>
      <p:sp>
        <p:nvSpPr>
          <p:cNvPr id="119814" name="AutoShape 11" descr="Images intégrées 1"/>
          <p:cNvSpPr>
            <a:spLocks noChangeAspect="1" noChangeArrowheads="1"/>
          </p:cNvSpPr>
          <p:nvPr/>
        </p:nvSpPr>
        <p:spPr bwMode="auto">
          <a:xfrm>
            <a:off x="161925" y="46038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15" name="AutoShape 12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1981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858" y="3846393"/>
            <a:ext cx="3324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02" y="5324000"/>
            <a:ext cx="19716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2" y="2019299"/>
            <a:ext cx="7429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96" y="1948854"/>
            <a:ext cx="4543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 flipH="1">
            <a:off x="1018429" y="2724149"/>
            <a:ext cx="371475" cy="5040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305383" y="2787510"/>
            <a:ext cx="371475" cy="5040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055228" y="2019299"/>
            <a:ext cx="371475" cy="504055"/>
          </a:xfrm>
          <a:prstGeom prst="straightConnector1">
            <a:avLst/>
          </a:prstGeom>
          <a:ln w="5715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5089382"/>
            <a:ext cx="356459" cy="3838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457" y="5762659"/>
            <a:ext cx="3333750" cy="800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0332" y="4384858"/>
            <a:ext cx="3617193" cy="20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597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Pour les familles et visites</a:t>
            </a:r>
          </a:p>
        </p:txBody>
      </p:sp>
      <p:sp>
        <p:nvSpPr>
          <p:cNvPr id="1208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r-FR" smtClean="0"/>
              <a:t>Précautions contact </a:t>
            </a:r>
          </a:p>
          <a:p>
            <a:pPr lvl="1"/>
            <a:r>
              <a:rPr lang="fr-FR" smtClean="0"/>
              <a:t>Uniquement SHA</a:t>
            </a:r>
          </a:p>
          <a:p>
            <a:r>
              <a:rPr lang="fr-FR" smtClean="0"/>
              <a:t>Précautions air ou isolement protecteur</a:t>
            </a:r>
          </a:p>
          <a:p>
            <a:pPr lvl="1"/>
            <a:r>
              <a:rPr lang="fr-FR" smtClean="0"/>
              <a:t>Idem soignants</a:t>
            </a:r>
          </a:p>
          <a:p>
            <a:endParaRPr lang="fr-FR" smtClean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Signalisation isolement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691"/>
            <a:ext cx="5734225" cy="372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73" y="1412776"/>
            <a:ext cx="3894288" cy="380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69145"/>
            <a:ext cx="3600400" cy="230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0345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Signalisation isolement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7540673" cy="512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0607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Signalisation isolement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" y="1298625"/>
            <a:ext cx="7823832" cy="537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7761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/>
              <a:t>Bactéries hautement </a:t>
            </a:r>
            <a:r>
              <a:rPr lang="fr-FR" altLang="fr-FR" dirty="0" smtClean="0"/>
              <a:t>résistantes</a:t>
            </a:r>
          </a:p>
          <a:p>
            <a:pPr lvl="1"/>
            <a:r>
              <a:rPr lang="fr-FR" altLang="fr-FR" dirty="0" smtClean="0"/>
              <a:t>EPC: Carbapénémases</a:t>
            </a:r>
          </a:p>
          <a:p>
            <a:pPr lvl="1"/>
            <a:r>
              <a:rPr lang="fr-FR" altLang="fr-FR" dirty="0" smtClean="0"/>
              <a:t>ERG: </a:t>
            </a:r>
            <a:r>
              <a:rPr lang="fr-FR" altLang="fr-FR" i="1" dirty="0" err="1" smtClean="0"/>
              <a:t>Enterococcus</a:t>
            </a:r>
            <a:r>
              <a:rPr lang="fr-FR" altLang="fr-FR" i="1" dirty="0" smtClean="0"/>
              <a:t> </a:t>
            </a:r>
            <a:r>
              <a:rPr lang="fr-FR" altLang="fr-FR" i="1" dirty="0" err="1" smtClean="0"/>
              <a:t>faecium</a:t>
            </a:r>
            <a:r>
              <a:rPr lang="fr-FR" altLang="fr-FR" dirty="0" smtClean="0"/>
              <a:t> résistant aux </a:t>
            </a:r>
            <a:r>
              <a:rPr lang="fr-FR" altLang="fr-FR" dirty="0" err="1" smtClean="0"/>
              <a:t>glycopeptides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Isolement systématique et prélèvement de tout patient hospitalisé à l’étranger</a:t>
            </a:r>
          </a:p>
          <a:p>
            <a:pPr lvl="1"/>
            <a:r>
              <a:rPr lang="fr-FR" altLang="fr-FR" dirty="0"/>
              <a:t>Chambre individuelle impérative et PCC</a:t>
            </a:r>
          </a:p>
          <a:p>
            <a:r>
              <a:rPr lang="fr-FR" altLang="fr-FR" dirty="0" smtClean="0"/>
              <a:t>Dépistage </a:t>
            </a:r>
            <a:r>
              <a:rPr lang="fr-FR" altLang="fr-FR" dirty="0"/>
              <a:t>patients « contact »</a:t>
            </a:r>
          </a:p>
          <a:p>
            <a:pPr lvl="1"/>
            <a:r>
              <a:rPr lang="fr-FR" altLang="fr-FR" dirty="0"/>
              <a:t>1/</a:t>
            </a:r>
            <a:r>
              <a:rPr lang="fr-FR" altLang="fr-FR" dirty="0" err="1"/>
              <a:t>sem</a:t>
            </a:r>
            <a:r>
              <a:rPr lang="fr-FR" altLang="fr-FR" dirty="0"/>
              <a:t> pendant le séjour du porteur puis à la sortie du porteur</a:t>
            </a:r>
          </a:p>
          <a:p>
            <a:pPr lvl="1"/>
            <a:r>
              <a:rPr lang="fr-FR" altLang="fr-FR" dirty="0"/>
              <a:t>3 dépistage à 1 semaine d’intervalle après la fin du contact avec le porteur si découverte fortuite du porteur</a:t>
            </a:r>
          </a:p>
          <a:p>
            <a:r>
              <a:rPr lang="fr-FR" altLang="fr-FR" dirty="0" err="1" smtClean="0"/>
              <a:t>Fungi</a:t>
            </a:r>
            <a:r>
              <a:rPr lang="fr-FR" altLang="fr-FR" dirty="0" smtClean="0"/>
              <a:t> </a:t>
            </a:r>
            <a:r>
              <a:rPr lang="fr-FR" altLang="fr-FR" dirty="0"/>
              <a:t>hautement résistants</a:t>
            </a:r>
          </a:p>
          <a:p>
            <a:pPr lvl="1"/>
            <a:r>
              <a:rPr lang="fr-FR" altLang="fr-FR" i="1" dirty="0"/>
              <a:t>Candida </a:t>
            </a:r>
            <a:r>
              <a:rPr lang="fr-FR" altLang="fr-FR" i="1" dirty="0" err="1"/>
              <a:t>auris</a:t>
            </a:r>
            <a:endParaRPr lang="fr-FR" altLang="fr-FR" i="1" dirty="0"/>
          </a:p>
          <a:p>
            <a:pPr lvl="1"/>
            <a:r>
              <a:rPr lang="fr-FR" dirty="0"/>
              <a:t>Dépistage à </a:t>
            </a:r>
            <a:r>
              <a:rPr lang="fr-FR" dirty="0" smtClean="0"/>
              <a:t>l’admission: </a:t>
            </a:r>
            <a:endParaRPr lang="fr-FR" dirty="0"/>
          </a:p>
          <a:p>
            <a:pPr lvl="2"/>
            <a:r>
              <a:rPr lang="fr-FR" dirty="0"/>
              <a:t>Si hospitalisation dans les 12 mois </a:t>
            </a:r>
            <a:r>
              <a:rPr lang="fr-FR" dirty="0" smtClean="0"/>
              <a:t>en Espagne</a:t>
            </a:r>
            <a:r>
              <a:rPr lang="fr-FR" dirty="0"/>
              <a:t>, Italie, </a:t>
            </a:r>
            <a:r>
              <a:rPr lang="fr-FR" dirty="0" smtClean="0"/>
              <a:t>Grèce</a:t>
            </a:r>
          </a:p>
          <a:p>
            <a:pPr lvl="2"/>
            <a:r>
              <a:rPr lang="fr-FR" altLang="fr-FR" dirty="0" smtClean="0"/>
              <a:t>Ou colonisation antérieure, ou patient contact</a:t>
            </a:r>
          </a:p>
          <a:p>
            <a:pPr lvl="1"/>
            <a:r>
              <a:rPr lang="fr-FR" altLang="fr-FR" dirty="0" smtClean="0"/>
              <a:t>Peut être bientôt </a:t>
            </a:r>
            <a:r>
              <a:rPr lang="fr-FR" altLang="fr-FR" i="1" dirty="0" smtClean="0"/>
              <a:t>C. parapsilosis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fluco</a:t>
            </a:r>
            <a:r>
              <a:rPr lang="fr-FR" altLang="fr-FR" dirty="0" smtClean="0"/>
              <a:t>-R</a:t>
            </a:r>
          </a:p>
        </p:txBody>
      </p:sp>
      <p:sp>
        <p:nvSpPr>
          <p:cNvPr id="35738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BHR et FHR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Admission = isolement jusqu’au retour dépistage d’entrée</a:t>
            </a:r>
          </a:p>
          <a:p>
            <a:r>
              <a:rPr lang="fr-FR" dirty="0" smtClean="0"/>
              <a:t>BLSE, </a:t>
            </a:r>
            <a:r>
              <a:rPr lang="fr-FR" dirty="0" err="1" smtClean="0"/>
              <a:t>pyo</a:t>
            </a:r>
            <a:r>
              <a:rPr lang="fr-FR" dirty="0" smtClean="0"/>
              <a:t> et SARM = 1 an après dernier prélèvement positif</a:t>
            </a:r>
          </a:p>
          <a:p>
            <a:pPr lvl="1"/>
            <a:r>
              <a:rPr lang="fr-FR" dirty="0" smtClean="0"/>
              <a:t>Si dernier prélèvement positif &lt; 1 an: </a:t>
            </a:r>
          </a:p>
          <a:p>
            <a:pPr lvl="2"/>
            <a:r>
              <a:rPr lang="fr-FR" dirty="0" smtClean="0"/>
              <a:t>Poursuite isolement, même si prélèvement récent négatif</a:t>
            </a:r>
          </a:p>
          <a:p>
            <a:pPr lvl="1"/>
            <a:r>
              <a:rPr lang="fr-FR" dirty="0" smtClean="0"/>
              <a:t>Si dernier prélèvement positif &gt; 1 an et prélèvement récent négatif: </a:t>
            </a:r>
          </a:p>
          <a:p>
            <a:pPr lvl="2"/>
            <a:r>
              <a:rPr lang="fr-FR" dirty="0" smtClean="0"/>
              <a:t>Arrêt isolement</a:t>
            </a:r>
          </a:p>
          <a:p>
            <a:pPr lvl="1"/>
            <a:r>
              <a:rPr lang="fr-FR" dirty="0" smtClean="0"/>
              <a:t>Si dernier prélèvement positif &gt; 1 an et pas de prélèvement récent</a:t>
            </a:r>
          </a:p>
          <a:p>
            <a:pPr lvl="2"/>
            <a:r>
              <a:rPr lang="fr-FR" dirty="0" smtClean="0"/>
              <a:t>Prélèvement de dépistage</a:t>
            </a:r>
          </a:p>
          <a:p>
            <a:pPr lvl="2"/>
            <a:r>
              <a:rPr lang="fr-FR" dirty="0" smtClean="0"/>
              <a:t>Levée isolement si prélèvement négatif</a:t>
            </a:r>
          </a:p>
          <a:p>
            <a:r>
              <a:rPr lang="fr-FR" dirty="0" smtClean="0"/>
              <a:t>EPC et ERG « porteurs »</a:t>
            </a:r>
          </a:p>
          <a:p>
            <a:pPr lvl="1"/>
            <a:r>
              <a:rPr lang="fr-FR" dirty="0"/>
              <a:t>Poursuite isolement sans limite de durée si pas d’avis UHLIN</a:t>
            </a:r>
          </a:p>
          <a:p>
            <a:r>
              <a:rPr lang="fr-FR" dirty="0" smtClean="0"/>
              <a:t>EPC et ERG « contacts »</a:t>
            </a:r>
          </a:p>
          <a:p>
            <a:pPr lvl="1"/>
            <a:r>
              <a:rPr lang="fr-FR" dirty="0" smtClean="0"/>
              <a:t>Isolement jusqu’à 3 prélèvements négatifs à au moins une semaine d’intervalle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Durée isolement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483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L’antibiothérapie curative</a:t>
            </a:r>
          </a:p>
        </p:txBody>
      </p:sp>
      <p:sp>
        <p:nvSpPr>
          <p:cNvPr id="22530" name="Rectangle 5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300" b="0" smtClean="0">
                <a:solidFill>
                  <a:srgbClr val="0000FF"/>
                </a:solidFill>
              </a:rPr>
              <a:t>Stratégie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Faut - il une antibiothérapie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Faut - il un prélèvement bactériologique préalable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 antibiotique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Monothérapie ou association?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Quand demander un avis réa ou chir ?</a:t>
            </a:r>
          </a:p>
          <a:p>
            <a:pPr>
              <a:lnSpc>
                <a:spcPct val="90000"/>
              </a:lnSpc>
            </a:pPr>
            <a:r>
              <a:rPr lang="fr-FR" altLang="fr-FR" sz="2300" b="0" smtClean="0">
                <a:solidFill>
                  <a:srgbClr val="0000FF"/>
                </a:solidFill>
              </a:rPr>
              <a:t>Technique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posologie prescrire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voie d’administration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 rythme d’administration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durée de traitement ?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6473</TotalTime>
  <Words>4713</Words>
  <Application>Microsoft Office PowerPoint</Application>
  <PresentationFormat>Affichage à l'écran (4:3)</PresentationFormat>
  <Paragraphs>890</Paragraphs>
  <Slides>89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89</vt:i4>
      </vt:variant>
    </vt:vector>
  </HeadingPairs>
  <TitlesOfParts>
    <vt:vector size="104" baseType="lpstr">
      <vt:lpstr>MS Gothic</vt:lpstr>
      <vt:lpstr>MS PGothic</vt:lpstr>
      <vt:lpstr>SimSun</vt:lpstr>
      <vt:lpstr>AR DARLING</vt:lpstr>
      <vt:lpstr>Arial</vt:lpstr>
      <vt:lpstr>Calibri</vt:lpstr>
      <vt:lpstr>Lucida Sans Unicode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Concourse</vt:lpstr>
      <vt:lpstr>Mini point COVID/grippe/VRS (1 dia) Prescription et surveillance des antibiotiques Prévention des infections associées aux soins</vt:lpstr>
      <vt:lpstr>Mini point VRI au 08/11/23</vt:lpstr>
      <vt:lpstr>Présentation PowerPoint</vt:lpstr>
      <vt:lpstr>Antibiothérapie curative </vt:lpstr>
      <vt:lpstr>Evolution de l’incidence SARM et BLSE à l’hôpital</vt:lpstr>
      <vt:lpstr>Résistances en 2022: infections invasives</vt:lpstr>
      <vt:lpstr>Les carbapénémases: le nord bien placé</vt:lpstr>
      <vt:lpstr>Des résistances sélectionnées par un mauvais usage des ATB</vt:lpstr>
      <vt:lpstr>L’antibiothérapie curative</vt:lpstr>
      <vt:lpstr>Un prélèvement positif isolé n’est pas une infection</vt:lpstr>
      <vt:lpstr>Faut - il faire un prélèvement bactériologique préalable ?</vt:lpstr>
      <vt:lpstr> Quel antibiotique choisir ?</vt:lpstr>
      <vt:lpstr>Orientation selon site/bactérie</vt:lpstr>
      <vt:lpstr>Hémocultures CHT 2023</vt:lpstr>
      <vt:lpstr>Trouver vite toute la bactério sur cyberlab</vt:lpstr>
      <vt:lpstr>Comparer vite les antibiogrammes</vt:lpstr>
      <vt:lpstr>Ancien sepsis grave vs nouveau sepsis</vt:lpstr>
      <vt:lpstr>Présentation PowerPoint</vt:lpstr>
      <vt:lpstr>L’antibiogramme c’est quoi ?</vt:lpstr>
      <vt:lpstr>Antibiogramme standard : les catégories cliniques S &amp; R</vt:lpstr>
      <vt:lpstr>Résistance</vt:lpstr>
      <vt:lpstr>Les résistances naturelles</vt:lpstr>
      <vt:lpstr>Pourquoi le labo ne teste pas toutes les molécules ? Il pense que vous êtes super forts en bactério !</vt:lpstr>
      <vt:lpstr>Exemple</vt:lpstr>
      <vt:lpstr>Présentation PowerPoint</vt:lpstr>
      <vt:lpstr>Cas</vt:lpstr>
      <vt:lpstr>Réponse</vt:lpstr>
      <vt:lpstr>Cas</vt:lpstr>
      <vt:lpstr>Réponse</vt:lpstr>
      <vt:lpstr>Cas</vt:lpstr>
      <vt:lpstr>Réponse</vt:lpstr>
      <vt:lpstr>Cas</vt:lpstr>
      <vt:lpstr>Réponse</vt:lpstr>
      <vt:lpstr>Cas : E. coli: BLSE ou céphalosporinase ?</vt:lpstr>
      <vt:lpstr>Cas : E. coli: BLSE ou céphalosporinase ?</vt:lpstr>
      <vt:lpstr>BLSE ou céphalosporinase: pas discernable sur l’antibiogramme, le laboratoire doit regarder</vt:lpstr>
      <vt:lpstr>Les résistances des BGN</vt:lpstr>
      <vt:lpstr>Présentation PowerPoint</vt:lpstr>
      <vt:lpstr>Cas</vt:lpstr>
      <vt:lpstr>Réponse</vt:lpstr>
      <vt:lpstr>Cas</vt:lpstr>
      <vt:lpstr>Réponse</vt:lpstr>
      <vt:lpstr>Ce qui motive une association</vt:lpstr>
      <vt:lpstr>Chirurgie</vt:lpstr>
      <vt:lpstr>Rythme d’administration</vt:lpstr>
      <vt:lpstr>Optimisation du traitement par bêta-lactamines en réanimation </vt:lpstr>
      <vt:lpstr>Aminosides: [C] dépendant</vt:lpstr>
      <vt:lpstr>B-lactamines: T dépendant = T &gt; CMI</vt:lpstr>
      <vt:lpstr>Posologie</vt:lpstr>
      <vt:lpstr>ATB sous dosés en réa</vt:lpstr>
      <vt:lpstr>Le temps</vt:lpstr>
      <vt:lpstr>Réévaluation de l’antibiothérapie prescrite</vt:lpstr>
      <vt:lpstr>L’antibiothérapie simplifiée de réanimation</vt:lpstr>
      <vt:lpstr>-lactamines (1)</vt:lpstr>
      <vt:lpstr>-lactamines (2)</vt:lpstr>
      <vt:lpstr>Tazo vs céfépime</vt:lpstr>
      <vt:lpstr>Tazo vs céfépime</vt:lpstr>
      <vt:lpstr>Tazo vs céfépime</vt:lpstr>
      <vt:lpstr>B-lactamines anti pyo</vt:lpstr>
      <vt:lpstr>B-lactamines et entérobactéries</vt:lpstr>
      <vt:lpstr>-lactamines (3)</vt:lpstr>
      <vt:lpstr>-lactamines: récap nouvelles molécules</vt:lpstr>
      <vt:lpstr>Allergie -lactamines</vt:lpstr>
      <vt:lpstr>Autres ATB (1)</vt:lpstr>
      <vt:lpstr>Autres ATB (2)</vt:lpstr>
      <vt:lpstr>Autres ATB (3)</vt:lpstr>
      <vt:lpstr>ATB qui devraient arriver</vt:lpstr>
      <vt:lpstr>Vérifiez vos vaccins :</vt:lpstr>
      <vt:lpstr>Prévention des infections  associées aux soins</vt:lpstr>
      <vt:lpstr>Mesures de prévention</vt:lpstr>
      <vt:lpstr>Précautions standard</vt:lpstr>
      <vt:lpstr>Bijoux = porteurs de germes</vt:lpstr>
      <vt:lpstr>Le gant seul n’est pas la solution</vt:lpstr>
      <vt:lpstr>Relation hygiène des mains transmission croisée</vt:lpstr>
      <vt:lpstr>Présentation PowerPoint</vt:lpstr>
      <vt:lpstr>Port de gants</vt:lpstr>
      <vt:lpstr>Les déchets</vt:lpstr>
      <vt:lpstr>Accident d’exposition au sang</vt:lpstr>
      <vt:lpstr>AES: prise en charge</vt:lpstr>
      <vt:lpstr>Précautions particulières « isolement »</vt:lpstr>
      <vt:lpstr>Précautions particulières</vt:lpstr>
      <vt:lpstr>Isolement protecteur</vt:lpstr>
      <vt:lpstr>Signalisation isolement</vt:lpstr>
      <vt:lpstr>Pour les familles et visites</vt:lpstr>
      <vt:lpstr>Signalisation isolement</vt:lpstr>
      <vt:lpstr>Signalisation isolement</vt:lpstr>
      <vt:lpstr>Signalisation isolement</vt:lpstr>
      <vt:lpstr>BHR et FHR</vt:lpstr>
      <vt:lpstr>Durée isolement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salfandari</cp:lastModifiedBy>
  <cp:revision>882</cp:revision>
  <dcterms:created xsi:type="dcterms:W3CDTF">2010-11-21T17:00:31Z</dcterms:created>
  <dcterms:modified xsi:type="dcterms:W3CDTF">2023-11-15T17:43:20Z</dcterms:modified>
</cp:coreProperties>
</file>