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1.xml" ContentType="application/vnd.openxmlformats-officedocument.presentationml.tags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0" r:id="rId1"/>
  </p:sldMasterIdLst>
  <p:notesMasterIdLst>
    <p:notesMasterId r:id="rId55"/>
  </p:notesMasterIdLst>
  <p:handoutMasterIdLst>
    <p:handoutMasterId r:id="rId56"/>
  </p:handoutMasterIdLst>
  <p:sldIdLst>
    <p:sldId id="708" r:id="rId2"/>
    <p:sldId id="709" r:id="rId3"/>
    <p:sldId id="710" r:id="rId4"/>
    <p:sldId id="711" r:id="rId5"/>
    <p:sldId id="712" r:id="rId6"/>
    <p:sldId id="713" r:id="rId7"/>
    <p:sldId id="714" r:id="rId8"/>
    <p:sldId id="715" r:id="rId9"/>
    <p:sldId id="760" r:id="rId10"/>
    <p:sldId id="716" r:id="rId11"/>
    <p:sldId id="717" r:id="rId12"/>
    <p:sldId id="718" r:id="rId13"/>
    <p:sldId id="719" r:id="rId14"/>
    <p:sldId id="720" r:id="rId15"/>
    <p:sldId id="721" r:id="rId16"/>
    <p:sldId id="722" r:id="rId17"/>
    <p:sldId id="723" r:id="rId18"/>
    <p:sldId id="725" r:id="rId19"/>
    <p:sldId id="726" r:id="rId20"/>
    <p:sldId id="724" r:id="rId21"/>
    <p:sldId id="761" r:id="rId22"/>
    <p:sldId id="728" r:id="rId23"/>
    <p:sldId id="729" r:id="rId24"/>
    <p:sldId id="730" r:id="rId25"/>
    <p:sldId id="731" r:id="rId26"/>
    <p:sldId id="732" r:id="rId27"/>
    <p:sldId id="733" r:id="rId28"/>
    <p:sldId id="734" r:id="rId29"/>
    <p:sldId id="735" r:id="rId30"/>
    <p:sldId id="736" r:id="rId31"/>
    <p:sldId id="737" r:id="rId32"/>
    <p:sldId id="738" r:id="rId33"/>
    <p:sldId id="739" r:id="rId34"/>
    <p:sldId id="740" r:id="rId35"/>
    <p:sldId id="741" r:id="rId36"/>
    <p:sldId id="742" r:id="rId37"/>
    <p:sldId id="743" r:id="rId38"/>
    <p:sldId id="744" r:id="rId39"/>
    <p:sldId id="745" r:id="rId40"/>
    <p:sldId id="746" r:id="rId41"/>
    <p:sldId id="747" r:id="rId42"/>
    <p:sldId id="748" r:id="rId43"/>
    <p:sldId id="749" r:id="rId44"/>
    <p:sldId id="750" r:id="rId45"/>
    <p:sldId id="751" r:id="rId46"/>
    <p:sldId id="752" r:id="rId47"/>
    <p:sldId id="753" r:id="rId48"/>
    <p:sldId id="754" r:id="rId49"/>
    <p:sldId id="755" r:id="rId50"/>
    <p:sldId id="756" r:id="rId51"/>
    <p:sldId id="757" r:id="rId52"/>
    <p:sldId id="758" r:id="rId53"/>
    <p:sldId id="759" r:id="rId5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FFFF00"/>
    <a:srgbClr val="66FF33"/>
    <a:srgbClr val="FF0000"/>
    <a:srgbClr val="969696"/>
    <a:srgbClr val="FF66FF"/>
    <a:srgbClr val="0033CC"/>
    <a:srgbClr val="99FFCC"/>
    <a:srgbClr val="5F5F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Style foncé 1 - Accentuation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860" autoAdjust="0"/>
    <p:restoredTop sz="95652" autoAdjust="0"/>
  </p:normalViewPr>
  <p:slideViewPr>
    <p:cSldViewPr>
      <p:cViewPr>
        <p:scale>
          <a:sx n="80" d="100"/>
          <a:sy n="80" d="100"/>
        </p:scale>
        <p:origin x="-498" y="-75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41" d="100"/>
          <a:sy n="41" d="100"/>
        </p:scale>
        <p:origin x="-2196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AB30DC7-49C6-4668-AC80-72BF3124AADF}" type="datetimeFigureOut">
              <a:rPr lang="fr-FR"/>
              <a:pPr>
                <a:defRPr/>
              </a:pPr>
              <a:t>10/04/2024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57AC9DD-7E0E-4FFA-8150-F1D0C26FE1E0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856719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B7AACE6-7C3D-46E9-8CB0-AE2FD637E75B}" type="datetimeFigureOut">
              <a:rPr lang="fr-FR"/>
              <a:pPr>
                <a:defRPr/>
              </a:pPr>
              <a:t>10/04/2024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 dirty="0" smtClean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8A901B9-9366-4E8D-9639-7B9935AD4E30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4285177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 txBox="1">
            <a:spLocks noGrp="1" noChangeArrowheads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A4C57455-D528-4564-A7DC-6F4FADD3DA36}" type="slidenum">
              <a:rPr lang="fr-FR" sz="1200"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4</a:t>
            </a:fld>
            <a:endParaRPr lang="fr-FR" sz="1200">
              <a:latin typeface="+mn-lt"/>
              <a:cs typeface="+mn-cs"/>
            </a:endParaRPr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7388"/>
            <a:ext cx="4568825" cy="342582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defTabSz="762000"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 txBox="1">
            <a:spLocks noGrp="1" noChangeArrowheads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61BB5D81-EA5A-4303-9B54-E8C43CC06EB6}" type="slidenum">
              <a:rPr lang="fr-FR" sz="1200"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24</a:t>
            </a:fld>
            <a:endParaRPr lang="fr-FR" sz="1200">
              <a:latin typeface="+mn-lt"/>
              <a:cs typeface="+mn-cs"/>
            </a:endParaRPr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7388"/>
            <a:ext cx="4568825" cy="342582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defTabSz="762000"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1" tIns="45716" rIns="91431" bIns="45716" anchor="b"/>
          <a:lstStyle/>
          <a:p>
            <a:pPr algn="r"/>
            <a:fld id="{043EF632-83E6-48FD-97C0-9DB3DC810D15}" type="slidenum">
              <a:rPr lang="fr-FR" sz="1200">
                <a:latin typeface="Calibri" pitchFamily="34" charset="0"/>
              </a:rPr>
              <a:pPr algn="r"/>
              <a:t>25</a:t>
            </a:fld>
            <a:endParaRPr lang="fr-FR" sz="1200">
              <a:latin typeface="Calibri" pitchFamily="34" charset="0"/>
            </a:endParaRPr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6175" y="687388"/>
            <a:ext cx="4567238" cy="342582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lIns="92066" tIns="46033" rIns="92066" bIns="46033" numCol="1" anchor="t" anchorCtr="0" compatLnSpc="1">
            <a:prstTxWarp prst="textNoShape">
              <a:avLst/>
            </a:prstTxWarp>
          </a:bodyPr>
          <a:lstStyle/>
          <a:p>
            <a:pPr defTabSz="762000"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1" tIns="45716" rIns="91431" bIns="45716" anchor="b"/>
          <a:lstStyle/>
          <a:p>
            <a:pPr algn="r"/>
            <a:fld id="{742A0CDE-E1DD-4C0C-B3B0-5F49723F05F5}" type="slidenum">
              <a:rPr lang="fr-FR" sz="1200">
                <a:latin typeface="Calibri" pitchFamily="34" charset="0"/>
              </a:rPr>
              <a:pPr algn="r"/>
              <a:t>27</a:t>
            </a:fld>
            <a:endParaRPr lang="fr-FR" sz="1200">
              <a:latin typeface="Calibri" pitchFamily="34" charset="0"/>
            </a:endParaRPr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6175" y="687388"/>
            <a:ext cx="4567238" cy="342582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lIns="92066" tIns="46033" rIns="92066" bIns="46033" numCol="1" anchor="t" anchorCtr="0" compatLnSpc="1">
            <a:prstTxWarp prst="textNoShape">
              <a:avLst/>
            </a:prstTxWarp>
          </a:bodyPr>
          <a:lstStyle/>
          <a:p>
            <a:pPr defTabSz="762000"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AD13B54-F3EC-493D-8D8B-A26460944392}" type="slidenum">
              <a:rPr lang="fr-FR" smtClean="0"/>
              <a:pPr>
                <a:defRPr/>
              </a:pPr>
              <a:t>46</a:t>
            </a:fld>
            <a:endParaRPr lang="fr-FR" smtClean="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38263" y="914400"/>
            <a:ext cx="4181475" cy="31353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46163" y="4352925"/>
            <a:ext cx="4770437" cy="3479800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2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  <p:sp>
        <p:nvSpPr>
          <p:cNvPr id="76803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CB2ED75-08ED-4877-BACE-043DF9E74BC6}" type="slidenum">
              <a:rPr lang="fr-FR" smtClean="0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51</a:t>
            </a:fld>
            <a:endParaRPr lang="fr-FR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09026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extLst/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 sz="3800">
                <a:solidFill>
                  <a:schemeClr val="tx1"/>
                </a:solidFill>
                <a:effectLst/>
              </a:defRPr>
            </a:lvl1pPr>
            <a:extLst/>
          </a:lstStyle>
          <a:p>
            <a:r>
              <a:rPr lang="fr-FR" dirty="0" smtClean="0"/>
              <a:t>Cliquez pour modifier le style du titre</a:t>
            </a:r>
            <a:endParaRPr lang="en-US" dirty="0"/>
          </a:p>
        </p:txBody>
      </p:sp>
      <p:sp>
        <p:nvSpPr>
          <p:cNvPr id="4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D615ED-E68F-43E2-94C1-90C03A862251}" type="datetimeFigureOut">
              <a:rPr lang="en-US"/>
              <a:pPr>
                <a:defRPr/>
              </a:pPr>
              <a:t>4/10/2024</a:t>
            </a:fld>
            <a:endParaRPr lang="en-US"/>
          </a:p>
        </p:txBody>
      </p:sp>
      <p:sp>
        <p:nvSpPr>
          <p:cNvPr id="5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7919BE-2317-4CAB-B98B-89A3968990F0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0385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C3CC67-5F4A-474E-8DB1-75AB072C4A31}" type="datetimeFigureOut">
              <a:rPr lang="en-US"/>
              <a:pPr>
                <a:defRPr/>
              </a:pPr>
              <a:t>4/10/2024</a:t>
            </a:fld>
            <a:endParaRPr lang="en-US"/>
          </a:p>
        </p:txBody>
      </p:sp>
      <p:sp>
        <p:nvSpPr>
          <p:cNvPr id="3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CD29FA-4DD1-4C61-96C9-0553C33251A0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5981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0A1487-F28D-427C-A6B9-785267EF9C8F}" type="datetimeFigureOut">
              <a:rPr lang="en-US"/>
              <a:pPr>
                <a:defRPr/>
              </a:pPr>
              <a:t>4/10/2024</a:t>
            </a:fld>
            <a:endParaRPr lang="en-US"/>
          </a:p>
        </p:txBody>
      </p:sp>
      <p:sp>
        <p:nvSpPr>
          <p:cNvPr id="5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25E177-28FE-4138-8075-C5EBE6B6B30C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4731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F3A681-C69B-495D-9C2B-FA08220CC417}" type="datetimeFigureOut">
              <a:rPr lang="en-US"/>
              <a:pPr>
                <a:defRPr/>
              </a:pPr>
              <a:t>4/10/2024</a:t>
            </a:fld>
            <a:endParaRPr lang="en-US"/>
          </a:p>
        </p:txBody>
      </p:sp>
      <p:sp>
        <p:nvSpPr>
          <p:cNvPr id="5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9A5C2A-F231-4110-89F0-3AE245B675C4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0662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38F74D-704F-4636-B3F3-6968ABCD2BA9}" type="datetimeFigureOut">
              <a:rPr lang="en-US"/>
              <a:pPr>
                <a:defRPr/>
              </a:pPr>
              <a:t>4/10/2024</a:t>
            </a:fld>
            <a:endParaRPr lang="en-US"/>
          </a:p>
        </p:txBody>
      </p:sp>
      <p:sp>
        <p:nvSpPr>
          <p:cNvPr id="5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43B304-35EA-42BB-97B4-D111BA12BA73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8671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374" y="0"/>
            <a:ext cx="9140625" cy="114300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2B250F-9BEF-4D1E-B3CD-84DE53700ADE}" type="datetimeFigureOut">
              <a:rPr lang="en-US"/>
              <a:pPr>
                <a:defRPr/>
              </a:pPr>
              <a:t>4/10/2024</a:t>
            </a:fld>
            <a:endParaRPr lang="en-US"/>
          </a:p>
        </p:txBody>
      </p:sp>
      <p:sp>
        <p:nvSpPr>
          <p:cNvPr id="4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0FDD64-8BD3-400F-9C5F-3DC09169F909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6040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. Text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457200" y="1989138"/>
            <a:ext cx="4038600" cy="4017962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989138"/>
            <a:ext cx="4038600" cy="4017962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A59D83-0229-463F-9F87-2C9B5705772B}" type="datetimeFigureOut">
              <a:rPr lang="en-US"/>
              <a:pPr>
                <a:defRPr/>
              </a:pPr>
              <a:t>4/10/2024</a:t>
            </a:fld>
            <a:endParaRPr lang="en-US"/>
          </a:p>
        </p:txBody>
      </p:sp>
      <p:sp>
        <p:nvSpPr>
          <p:cNvPr id="6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EB278B-47F1-46CE-8D8B-2E1E91182D30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4879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/>
              <a:t>Cliquez pour modifier le style du titre</a:t>
            </a:r>
            <a:endParaRPr lang="fr-FR"/>
          </a:p>
        </p:txBody>
      </p:sp>
      <p:sp>
        <p:nvSpPr>
          <p:cNvPr id="5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8A9A0D-D676-45D0-A6B7-B2C2318D5211}" type="datetimeFigureOut">
              <a:rPr lang="en-US"/>
              <a:pPr>
                <a:defRPr/>
              </a:pPr>
              <a:t>4/10/2024</a:t>
            </a:fld>
            <a:endParaRPr lang="en-US"/>
          </a:p>
        </p:txBody>
      </p:sp>
      <p:sp>
        <p:nvSpPr>
          <p:cNvPr id="6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1B8E82-D545-4CA5-8077-A9392B8DAEAB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  <p:sp>
        <p:nvSpPr>
          <p:cNvPr id="8" name="Espace réservé du contenu 2"/>
          <p:cNvSpPr>
            <a:spLocks noGrp="1"/>
          </p:cNvSpPr>
          <p:nvPr>
            <p:ph sz="half" idx="1"/>
          </p:nvPr>
        </p:nvSpPr>
        <p:spPr>
          <a:xfrm>
            <a:off x="533400" y="1600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9" name="Espace réservé du contenu 3"/>
          <p:cNvSpPr>
            <a:spLocks noGrp="1"/>
          </p:cNvSpPr>
          <p:nvPr>
            <p:ph sz="half" idx="2"/>
          </p:nvPr>
        </p:nvSpPr>
        <p:spPr>
          <a:xfrm>
            <a:off x="4495800" y="1600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326186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1_Titre. Text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457200" y="1989138"/>
            <a:ext cx="4038600" cy="4017962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989138"/>
            <a:ext cx="4038600" cy="4017962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9"/>
          <p:cNvSpPr>
            <a:spLocks noGrp="1"/>
          </p:cNvSpPr>
          <p:nvPr>
            <p:ph type="dt" sz="half" idx="10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9B8B47-EE64-465D-A0B5-2F0B7AC041C5}" type="datetimeFigureOut">
              <a:rPr lang="en-US"/>
              <a:pPr>
                <a:defRPr/>
              </a:pPr>
              <a:t>4/10/2024</a:t>
            </a:fld>
            <a:endParaRPr lang="en-US"/>
          </a:p>
        </p:txBody>
      </p:sp>
      <p:sp>
        <p:nvSpPr>
          <p:cNvPr id="6" name="Espace réservé du pied de page 21"/>
          <p:cNvSpPr>
            <a:spLocks noGrp="1"/>
          </p:cNvSpPr>
          <p:nvPr>
            <p:ph type="ftr" sz="quarter" idx="11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17"/>
          <p:cNvSpPr>
            <a:spLocks noGrp="1"/>
          </p:cNvSpPr>
          <p:nvPr>
            <p:ph type="sldNum" sz="quarter" idx="12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A78FC3-F4ED-46EA-AAB7-8FC27418FD5B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7151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50" name="Espace réservé du titre 8"/>
          <p:cNvSpPr>
            <a:spLocks noGrp="1"/>
          </p:cNvSpPr>
          <p:nvPr>
            <p:ph type="title"/>
          </p:nvPr>
        </p:nvSpPr>
        <p:spPr bwMode="auto">
          <a:xfrm>
            <a:off x="0" y="4410"/>
            <a:ext cx="9144000" cy="1143000"/>
          </a:xfrm>
          <a:prstGeom prst="rect">
            <a:avLst/>
          </a:prstGeom>
          <a:noFill/>
          <a:ln>
            <a:noFill/>
            <a:headEnd/>
            <a:tailEnd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none"/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 smtClean="0"/>
              <a:t>Cliquez pour modifier le style du titre</a:t>
            </a:r>
            <a:endParaRPr lang="en-US" dirty="0" smtClean="0"/>
          </a:p>
        </p:txBody>
      </p:sp>
      <p:sp>
        <p:nvSpPr>
          <p:cNvPr id="1027" name="Espace réservé du texte 29"/>
          <p:cNvSpPr>
            <a:spLocks noGrp="1"/>
          </p:cNvSpPr>
          <p:nvPr>
            <p:ph type="body" idx="1"/>
          </p:nvPr>
        </p:nvSpPr>
        <p:spPr bwMode="auto">
          <a:xfrm>
            <a:off x="457200" y="1989138"/>
            <a:ext cx="8229600" cy="401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en-US" dirty="0" smtClean="0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000">
                <a:ln>
                  <a:noFill/>
                </a:ln>
                <a:effectLst/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D08A37B9-BC58-446D-B36C-A5148D525B1D}" type="datetimeFigureOut">
              <a:rPr lang="en-US" smtClean="0"/>
              <a:pPr>
                <a:defRPr/>
              </a:pPr>
              <a:t>4/10/2024</a:t>
            </a:fld>
            <a:endParaRPr lang="en-US"/>
          </a:p>
        </p:txBody>
      </p:sp>
      <p:sp>
        <p:nvSpPr>
          <p:cNvPr id="22" name="Espace réservé du pied de page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000">
                <a:ln>
                  <a:noFill/>
                </a:ln>
                <a:effectLst/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8" name="Espace réservé du numéro de diapositive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000">
                <a:ln>
                  <a:noFill/>
                </a:ln>
                <a:effectLst/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9BD38B0D-010E-4743-9BBF-A5D8026FA354}" type="slidenum">
              <a:rPr lang="en-US" smtClean="0"/>
              <a:pPr>
                <a:defRPr/>
              </a:pPr>
              <a:t>‹N°›</a:t>
            </a:fld>
            <a:endParaRPr lang="en-US"/>
          </a:p>
        </p:txBody>
      </p:sp>
      <p:cxnSp>
        <p:nvCxnSpPr>
          <p:cNvPr id="3" name="Connecteur droit 2"/>
          <p:cNvCxnSpPr/>
          <p:nvPr userDrawn="1"/>
        </p:nvCxnSpPr>
        <p:spPr>
          <a:xfrm>
            <a:off x="0" y="1196752"/>
            <a:ext cx="91440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9337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lang="en-US" sz="3800" b="1" kern="0" baseline="0">
          <a:ln>
            <a:noFill/>
          </a:ln>
          <a:solidFill>
            <a:schemeClr val="tx1"/>
          </a:solidFill>
          <a:effectLst/>
          <a:latin typeface="Calibri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ln>
            <a:noFill/>
          </a:ln>
          <a:solidFill>
            <a:schemeClr val="tx1"/>
          </a:solidFill>
          <a:effectLst/>
          <a:latin typeface="Calibri" pitchFamily="34" charset="0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ln>
            <a:noFill/>
          </a:ln>
          <a:solidFill>
            <a:schemeClr val="tx1"/>
          </a:solidFill>
          <a:effectLst/>
          <a:latin typeface="Calibri" pitchFamily="34" charset="0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ln>
            <a:noFill/>
          </a:ln>
          <a:solidFill>
            <a:schemeClr val="tx1"/>
          </a:solidFill>
          <a:effectLst/>
          <a:latin typeface="Calibri" pitchFamily="34" charset="0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ln>
            <a:noFill/>
          </a:ln>
          <a:solidFill>
            <a:schemeClr val="tx1"/>
          </a:solidFill>
          <a:effectLst/>
          <a:latin typeface="Calibri" pitchFamily="34" charset="0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000" kern="1200">
          <a:ln>
            <a:noFill/>
          </a:ln>
          <a:solidFill>
            <a:schemeClr val="tx1"/>
          </a:solidFill>
          <a:effectLst/>
          <a:latin typeface="Calibri" pitchFamily="34" charset="0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37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ZoneTexte 3"/>
          <p:cNvSpPr txBox="1">
            <a:spLocks noChangeArrowheads="1"/>
          </p:cNvSpPr>
          <p:nvPr/>
        </p:nvSpPr>
        <p:spPr bwMode="auto">
          <a:xfrm>
            <a:off x="0" y="427891"/>
            <a:ext cx="9144000" cy="98488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en-US"/>
            </a:defPPr>
            <a:lvl1pPr algn="ctr">
              <a:spcBef>
                <a:spcPts val="600"/>
              </a:spcBef>
              <a:spcAft>
                <a:spcPts val="600"/>
              </a:spcAft>
              <a:defRPr sz="2400" b="1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fr-FR" dirty="0"/>
              <a:t>DUACAI </a:t>
            </a:r>
            <a:endParaRPr lang="fr-FR" dirty="0" smtClean="0"/>
          </a:p>
          <a:p>
            <a:r>
              <a:rPr lang="fr-FR" dirty="0" smtClean="0"/>
              <a:t>11/04/2024 </a:t>
            </a:r>
            <a:endParaRPr lang="fr-FR" dirty="0"/>
          </a:p>
        </p:txBody>
      </p:sp>
      <p:sp>
        <p:nvSpPr>
          <p:cNvPr id="52227" name="Rectangle 10"/>
          <p:cNvSpPr>
            <a:spLocks noGrp="1"/>
          </p:cNvSpPr>
          <p:nvPr>
            <p:ph type="ctrTitle" idx="4294967295"/>
          </p:nvPr>
        </p:nvSpPr>
        <p:spPr>
          <a:xfrm>
            <a:off x="467544" y="2276872"/>
            <a:ext cx="8496944" cy="792162"/>
          </a:xfrm>
        </p:spPr>
        <p:txBody>
          <a:bodyPr/>
          <a:lstStyle/>
          <a:p>
            <a:pPr>
              <a:defRPr/>
            </a:pPr>
            <a:r>
              <a:rPr lang="fr-FR" sz="4400" dirty="0" smtClean="0"/>
              <a:t>Infections sur cathéter vasculaire</a:t>
            </a:r>
          </a:p>
        </p:txBody>
      </p:sp>
      <p:pic>
        <p:nvPicPr>
          <p:cNvPr id="11268" name="Picture 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4048" y="3933056"/>
            <a:ext cx="4067175" cy="213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467544" y="4534842"/>
            <a:ext cx="1584176" cy="584775"/>
          </a:xfrm>
          <a:prstGeom prst="rect">
            <a:avLst/>
          </a:prstGeom>
          <a:solidFill>
            <a:schemeClr val="bg2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fr-FR" sz="1600" b="1" dirty="0">
                <a:solidFill>
                  <a:schemeClr val="tx1"/>
                </a:solidFill>
                <a:latin typeface="Calibri" pitchFamily="34" charset="0"/>
              </a:rPr>
              <a:t>Dr S. </a:t>
            </a:r>
            <a:r>
              <a:rPr lang="fr-FR" sz="1600" b="1" dirty="0" err="1">
                <a:solidFill>
                  <a:schemeClr val="tx1"/>
                </a:solidFill>
                <a:latin typeface="Calibri" pitchFamily="34" charset="0"/>
              </a:rPr>
              <a:t>Alfandari</a:t>
            </a:r>
            <a:endParaRPr lang="fr-FR" sz="1600" b="1" dirty="0">
              <a:solidFill>
                <a:schemeClr val="tx1"/>
              </a:solidFill>
              <a:latin typeface="Calibri" pitchFamily="34" charset="0"/>
            </a:endParaRPr>
          </a:p>
          <a:p>
            <a:r>
              <a:rPr lang="fr-FR" sz="1600" b="1" dirty="0">
                <a:solidFill>
                  <a:schemeClr val="tx1"/>
                </a:solidFill>
                <a:latin typeface="Calibri" pitchFamily="34" charset="0"/>
              </a:rPr>
              <a:t>CH Tourcoing</a:t>
            </a:r>
            <a:endParaRPr lang="fr-FR" sz="1600" b="1" dirty="0">
              <a:solidFill>
                <a:schemeClr val="tx1"/>
              </a:solidFill>
              <a:latin typeface="Calibri" pitchFamily="34" charset="0"/>
            </a:endParaRPr>
          </a:p>
        </p:txBody>
      </p:sp>
      <p:grpSp>
        <p:nvGrpSpPr>
          <p:cNvPr id="8" name="Groupe 7"/>
          <p:cNvGrpSpPr/>
          <p:nvPr/>
        </p:nvGrpSpPr>
        <p:grpSpPr>
          <a:xfrm>
            <a:off x="114673" y="6192559"/>
            <a:ext cx="2441103" cy="566738"/>
            <a:chOff x="114673" y="6291262"/>
            <a:chExt cx="2441103" cy="566738"/>
          </a:xfrm>
        </p:grpSpPr>
        <p:pic>
          <p:nvPicPr>
            <p:cNvPr id="9" name="Picture 2" descr="GILAR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673" y="6291262"/>
              <a:ext cx="1490662" cy="5667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ZoneTexte 9"/>
            <p:cNvSpPr txBox="1"/>
            <p:nvPr/>
          </p:nvSpPr>
          <p:spPr>
            <a:xfrm>
              <a:off x="755576" y="6389965"/>
              <a:ext cx="180020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fr-FR" b="1" dirty="0" smtClean="0">
                  <a:solidFill>
                    <a:srgbClr val="002060"/>
                  </a:solidFill>
                </a:rPr>
                <a:t>www.gilar.org  </a:t>
              </a:r>
              <a:endParaRPr lang="fr-FR" b="1" dirty="0">
                <a:solidFill>
                  <a:srgbClr val="00206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780930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sz="4300" smtClean="0"/>
              <a:t>Hémocultures différentielles</a:t>
            </a:r>
          </a:p>
        </p:txBody>
      </p:sp>
      <p:sp>
        <p:nvSpPr>
          <p:cNvPr id="2765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916113"/>
            <a:ext cx="8229600" cy="4090987"/>
          </a:xfrm>
        </p:spPr>
        <p:txBody>
          <a:bodyPr/>
          <a:lstStyle/>
          <a:p>
            <a:pPr eaLnBrk="1" hangingPunct="1"/>
            <a:r>
              <a:rPr lang="fr-FR" sz="2600" dirty="0" smtClean="0"/>
              <a:t>Temps comparé de positivité des HC</a:t>
            </a:r>
          </a:p>
          <a:p>
            <a:pPr lvl="1" eaLnBrk="1" hangingPunct="1"/>
            <a:r>
              <a:rPr lang="fr-FR" sz="2200" dirty="0" smtClean="0"/>
              <a:t>2 flacons, 1 périph, 1 KT</a:t>
            </a:r>
          </a:p>
          <a:p>
            <a:pPr lvl="1" eaLnBrk="1" hangingPunct="1"/>
            <a:r>
              <a:rPr lang="fr-FR" sz="2200" dirty="0" smtClean="0"/>
              <a:t>Même remplissage, bien étiquetés, envoi rapide</a:t>
            </a:r>
          </a:p>
          <a:p>
            <a:pPr lvl="1" eaLnBrk="1" hangingPunct="1"/>
            <a:r>
              <a:rPr lang="fr-FR" sz="2200" dirty="0" smtClean="0"/>
              <a:t>Automates d’hémocultures notent l’heure de positivité des flacons en lecture optique</a:t>
            </a:r>
          </a:p>
          <a:p>
            <a:pPr lvl="1" eaLnBrk="1" hangingPunct="1"/>
            <a:r>
              <a:rPr lang="fr-FR" sz="2200" dirty="0" smtClean="0"/>
              <a:t>Si HC sur KT positive &gt; 2 heures avant HC périph</a:t>
            </a:r>
          </a:p>
          <a:p>
            <a:pPr lvl="2" eaLnBrk="1" hangingPunct="1"/>
            <a:r>
              <a:rPr lang="fr-FR" dirty="0" smtClean="0"/>
              <a:t>Infection sur KT</a:t>
            </a:r>
            <a:r>
              <a:rPr lang="fr-FR" b="1" dirty="0" smtClean="0"/>
              <a:t> </a:t>
            </a:r>
            <a:r>
              <a:rPr lang="fr-FR" dirty="0" smtClean="0"/>
              <a:t>(1-b)</a:t>
            </a:r>
          </a:p>
          <a:p>
            <a:pPr lvl="3" eaLnBrk="1" hangingPunct="1"/>
            <a:r>
              <a:rPr lang="fr-FR" sz="1800" dirty="0" smtClean="0"/>
              <a:t>Sensibilité = 91%</a:t>
            </a:r>
          </a:p>
          <a:p>
            <a:pPr lvl="3" eaLnBrk="1" hangingPunct="1"/>
            <a:r>
              <a:rPr lang="fr-FR" sz="1800" dirty="0" smtClean="0"/>
              <a:t>Spécificité = 94%</a:t>
            </a:r>
          </a:p>
          <a:p>
            <a:pPr lvl="1" eaLnBrk="1" hangingPunct="1"/>
            <a:r>
              <a:rPr lang="fr-FR" sz="2200" dirty="0" smtClean="0"/>
              <a:t>Délai possiblement différents pour </a:t>
            </a:r>
            <a:r>
              <a:rPr lang="fr-FR" sz="2200" i="1" dirty="0" smtClean="0"/>
              <a:t>S. aureus</a:t>
            </a:r>
            <a:r>
              <a:rPr lang="fr-FR" sz="2200" dirty="0" smtClean="0"/>
              <a:t> et levures</a:t>
            </a:r>
          </a:p>
        </p:txBody>
      </p:sp>
      <p:sp>
        <p:nvSpPr>
          <p:cNvPr id="17412" name="Rectangle 5"/>
          <p:cNvSpPr>
            <a:spLocks noChangeArrowheads="1"/>
          </p:cNvSpPr>
          <p:nvPr/>
        </p:nvSpPr>
        <p:spPr bwMode="auto">
          <a:xfrm>
            <a:off x="5580112" y="4293096"/>
            <a:ext cx="1968552" cy="369332"/>
          </a:xfrm>
          <a:prstGeom prst="rect">
            <a:avLst/>
          </a:prstGeom>
          <a:solidFill>
            <a:srgbClr val="66FF33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>
                <a:solidFill>
                  <a:schemeClr val="tx1"/>
                </a:solidFill>
                <a:latin typeface="Arial" charset="0"/>
                <a:cs typeface="Arial" charset="0"/>
              </a:rPr>
              <a:t>Blot, Lancet 1999</a:t>
            </a:r>
          </a:p>
        </p:txBody>
      </p:sp>
    </p:spTree>
    <p:extLst>
      <p:ext uri="{BB962C8B-B14F-4D97-AF65-F5344CB8AC3E}">
        <p14:creationId xmlns:p14="http://schemas.microsoft.com/office/powerpoint/2010/main" val="10827261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2700338" y="6021388"/>
            <a:ext cx="1903150" cy="369332"/>
          </a:xfrm>
          <a:prstGeom prst="rect">
            <a:avLst/>
          </a:prstGeom>
          <a:solidFill>
            <a:srgbClr val="66FF33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en-US"/>
            </a:defPPr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fr-FR"/>
              <a:t>Raad, AIM, 2004</a:t>
            </a:r>
          </a:p>
        </p:txBody>
      </p:sp>
      <p:pic>
        <p:nvPicPr>
          <p:cNvPr id="28674" name="Picture 3" descr="table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209800"/>
            <a:ext cx="9144000" cy="338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8612" name="Rectangle 7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dirty="0" smtClean="0"/>
              <a:t>HC différentielles</a:t>
            </a:r>
            <a:br>
              <a:rPr lang="fr-FR" dirty="0" smtClean="0"/>
            </a:br>
            <a:r>
              <a:rPr lang="fr-FR" dirty="0" smtClean="0"/>
              <a:t>Type de KT &amp; ATB préalable</a:t>
            </a:r>
          </a:p>
        </p:txBody>
      </p:sp>
    </p:spTree>
    <p:extLst>
      <p:ext uri="{BB962C8B-B14F-4D97-AF65-F5344CB8AC3E}">
        <p14:creationId xmlns:p14="http://schemas.microsoft.com/office/powerpoint/2010/main" val="32237052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eaLnBrk="1" hangingPunct="1">
              <a:defRPr/>
            </a:pPr>
            <a:r>
              <a:rPr lang="fr-FR" dirty="0"/>
              <a:t>Diagnostic (infections sur KT central)</a:t>
            </a:r>
            <a:endParaRPr lang="fr-FR" dirty="0" smtClean="0"/>
          </a:p>
        </p:txBody>
      </p:sp>
      <p:sp>
        <p:nvSpPr>
          <p:cNvPr id="29698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pPr marL="0" indent="0" algn="ctr" eaLnBrk="1" hangingPunct="1">
              <a:buFont typeface="Wingdings 3" pitchFamily="18" charset="2"/>
              <a:buNone/>
            </a:pPr>
            <a:r>
              <a:rPr lang="fr-FR" smtClean="0"/>
              <a:t>Définitions &amp; critères</a:t>
            </a:r>
          </a:p>
        </p:txBody>
      </p:sp>
    </p:spTree>
    <p:extLst>
      <p:ext uri="{BB962C8B-B14F-4D97-AF65-F5344CB8AC3E}">
        <p14:creationId xmlns:p14="http://schemas.microsoft.com/office/powerpoint/2010/main" val="1610712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fr-FR" sz="2400" b="1" dirty="0" smtClean="0"/>
              <a:t>Suspicion d’infection 		</a:t>
            </a:r>
            <a:r>
              <a:rPr lang="fr-FR" sz="2400" b="1" dirty="0" smtClean="0">
                <a:solidFill>
                  <a:srgbClr val="FF0000"/>
                </a:solidFill>
              </a:rPr>
              <a:t>Avis d’Expert</a:t>
            </a:r>
          </a:p>
          <a:p>
            <a:pPr lvl="1"/>
            <a:r>
              <a:rPr lang="fr-FR" sz="1600" dirty="0" smtClean="0"/>
              <a:t>Signes </a:t>
            </a:r>
            <a:r>
              <a:rPr lang="fr-FR" sz="1600" dirty="0"/>
              <a:t>généraux d'inflammation </a:t>
            </a:r>
            <a:r>
              <a:rPr lang="fr-FR" sz="1600" dirty="0" smtClean="0"/>
              <a:t>aiguë apr</a:t>
            </a:r>
            <a:r>
              <a:rPr lang="fr-FR" sz="1600" dirty="0"/>
              <a:t>è</a:t>
            </a:r>
            <a:r>
              <a:rPr lang="fr-FR" sz="1600" dirty="0" smtClean="0"/>
              <a:t>s </a:t>
            </a:r>
            <a:r>
              <a:rPr lang="fr-FR" sz="1600" dirty="0"/>
              <a:t>la pose du </a:t>
            </a:r>
            <a:r>
              <a:rPr lang="fr-FR" sz="1600" dirty="0" smtClean="0"/>
              <a:t>KT </a:t>
            </a:r>
            <a:r>
              <a:rPr lang="fr-FR" sz="1600" dirty="0"/>
              <a:t>sans autre point d’appel </a:t>
            </a:r>
            <a:r>
              <a:rPr lang="fr-FR" sz="1600" dirty="0" smtClean="0"/>
              <a:t>infectieux </a:t>
            </a:r>
            <a:r>
              <a:rPr lang="fr-FR" sz="1600" dirty="0"/>
              <a:t>et sans cause non infectieuse </a:t>
            </a:r>
            <a:r>
              <a:rPr lang="fr-FR" sz="1600" dirty="0" smtClean="0"/>
              <a:t>probable</a:t>
            </a:r>
          </a:p>
          <a:p>
            <a:pPr lvl="1"/>
            <a:r>
              <a:rPr lang="fr-FR" sz="1600" dirty="0" smtClean="0"/>
              <a:t>Signes </a:t>
            </a:r>
            <a:r>
              <a:rPr lang="fr-FR" sz="1600" dirty="0"/>
              <a:t>locaux autour du cathéter (cellulite ou rougeur &gt; 0,5 cm de diamètre, </a:t>
            </a:r>
            <a:r>
              <a:rPr lang="fr-FR" sz="1600" dirty="0" err="1" smtClean="0"/>
              <a:t>tunnélite</a:t>
            </a:r>
            <a:r>
              <a:rPr lang="fr-FR" sz="1600" dirty="0" smtClean="0"/>
              <a:t>, pus </a:t>
            </a:r>
            <a:r>
              <a:rPr lang="fr-FR" sz="1600" dirty="0"/>
              <a:t>au point de ponction ou </a:t>
            </a:r>
            <a:r>
              <a:rPr lang="fr-FR" sz="1600" dirty="0" smtClean="0"/>
              <a:t>abcès)</a:t>
            </a:r>
          </a:p>
          <a:p>
            <a:pPr lvl="1"/>
            <a:r>
              <a:rPr lang="fr-FR" sz="1600" dirty="0"/>
              <a:t>Hémoculture positive sans porte d'entrée </a:t>
            </a:r>
            <a:r>
              <a:rPr lang="fr-FR" sz="1600" dirty="0" smtClean="0"/>
              <a:t>certaine</a:t>
            </a:r>
          </a:p>
          <a:p>
            <a:r>
              <a:rPr lang="fr-FR" sz="2000" b="1" dirty="0" smtClean="0"/>
              <a:t>Infection non compliquée</a:t>
            </a:r>
          </a:p>
          <a:p>
            <a:pPr lvl="1"/>
            <a:r>
              <a:rPr lang="fr-FR" sz="1600" dirty="0" smtClean="0"/>
              <a:t>Apyrexie et HC négatives à 72 (hors matériel intra vasculaire, IE …)</a:t>
            </a:r>
          </a:p>
          <a:p>
            <a:r>
              <a:rPr lang="fr-FR" sz="2000" b="1" dirty="0" smtClean="0"/>
              <a:t>Bactériémie liée au KT</a:t>
            </a:r>
          </a:p>
          <a:p>
            <a:pPr lvl="1"/>
            <a:r>
              <a:rPr lang="fr-FR" sz="1600" dirty="0" smtClean="0"/>
              <a:t>HC+ dans les 48h autour du retrait du KT (ou suspicion)</a:t>
            </a:r>
          </a:p>
          <a:p>
            <a:pPr marL="392113" lvl="1" indent="0">
              <a:buNone/>
            </a:pPr>
            <a:r>
              <a:rPr lang="fr-FR" sz="1600" dirty="0" smtClean="0"/>
              <a:t>ET</a:t>
            </a:r>
          </a:p>
          <a:p>
            <a:pPr lvl="1"/>
            <a:r>
              <a:rPr lang="fr-FR" sz="1600" dirty="0" smtClean="0"/>
              <a:t>Soit même germe / site d’insertion, ou culture KT ≥ 10</a:t>
            </a:r>
            <a:r>
              <a:rPr lang="fr-FR" sz="1600" baseline="30000" dirty="0" smtClean="0"/>
              <a:t>3</a:t>
            </a:r>
            <a:r>
              <a:rPr lang="fr-FR" sz="1600" dirty="0" smtClean="0"/>
              <a:t>ufc/ml</a:t>
            </a:r>
          </a:p>
          <a:p>
            <a:pPr lvl="1"/>
            <a:r>
              <a:rPr lang="fr-FR" sz="1600" dirty="0" smtClean="0"/>
              <a:t>Soit différentiel de pousse &gt; 2h en faveur HC/KT</a:t>
            </a:r>
          </a:p>
          <a:p>
            <a:r>
              <a:rPr lang="fr-FR" sz="2000" b="1" dirty="0" smtClean="0"/>
              <a:t>Bactériémie persistante:</a:t>
            </a:r>
          </a:p>
          <a:p>
            <a:pPr lvl="1"/>
            <a:r>
              <a:rPr lang="fr-FR" sz="1600" dirty="0" smtClean="0"/>
              <a:t>HC+ après 3j de TT adapté</a:t>
            </a:r>
          </a:p>
          <a:p>
            <a:pPr lvl="1"/>
            <a:endParaRPr lang="fr-FR" sz="1600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définitions importantes</a:t>
            </a:r>
            <a:endParaRPr lang="fr-FR" dirty="0"/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5724128" y="5996818"/>
            <a:ext cx="1351652" cy="369332"/>
          </a:xfrm>
          <a:prstGeom prst="rect">
            <a:avLst/>
          </a:prstGeom>
          <a:solidFill>
            <a:srgbClr val="66FF33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en-US"/>
            </a:defPPr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fr-FR" dirty="0"/>
              <a:t>SRLF 2019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73195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9" descr="suite 00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163" y="-38100"/>
            <a:ext cx="4556125" cy="339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92500" y="2405204"/>
            <a:ext cx="5651500" cy="444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143250"/>
            <a:ext cx="3492500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6288" y="0"/>
            <a:ext cx="4557712" cy="2493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572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itre 1"/>
          <p:cNvSpPr>
            <a:spLocks noGrp="1"/>
          </p:cNvSpPr>
          <p:nvPr>
            <p:ph type="title" idx="4294967295"/>
          </p:nvPr>
        </p:nvSpPr>
        <p:spPr/>
        <p:txBody>
          <a:bodyPr anchor="b"/>
          <a:lstStyle/>
          <a:p>
            <a:pPr>
              <a:defRPr/>
            </a:pPr>
            <a:r>
              <a:rPr lang="fr-FR" smtClean="0"/>
              <a:t>Surveillance des ILC</a:t>
            </a:r>
          </a:p>
        </p:txBody>
      </p:sp>
      <p:sp>
        <p:nvSpPr>
          <p:cNvPr id="32770" name="Espace réservé du contenu 2"/>
          <p:cNvSpPr>
            <a:spLocks noGrp="1"/>
          </p:cNvSpPr>
          <p:nvPr>
            <p:ph sz="quarter" idx="4294967295"/>
          </p:nvPr>
        </p:nvSpPr>
        <p:spPr>
          <a:xfrm>
            <a:off x="468313" y="1557338"/>
            <a:ext cx="8201025" cy="3994150"/>
          </a:xfrm>
        </p:spPr>
        <p:txBody>
          <a:bodyPr/>
          <a:lstStyle/>
          <a:p>
            <a:pPr marL="273050" indent="-273050" eaLnBrk="1" hangingPunct="1"/>
            <a:r>
              <a:rPr lang="fr-FR" sz="2000" b="1" smtClean="0">
                <a:solidFill>
                  <a:srgbClr val="FF0000"/>
                </a:solidFill>
              </a:rPr>
              <a:t>Taux d’incidence: x </a:t>
            </a:r>
            <a:r>
              <a:rPr lang="fr-FR" sz="2000" smtClean="0">
                <a:solidFill>
                  <a:srgbClr val="FF0000"/>
                </a:solidFill>
              </a:rPr>
              <a:t>%</a:t>
            </a:r>
            <a:endParaRPr lang="fr-FR" sz="2000" b="1" smtClean="0">
              <a:solidFill>
                <a:srgbClr val="FF0000"/>
              </a:solidFill>
            </a:endParaRPr>
          </a:p>
          <a:p>
            <a:pPr marL="547688" lvl="1" indent="-273050" eaLnBrk="1" hangingPunct="1"/>
            <a:r>
              <a:rPr lang="fr-FR" sz="1800" b="1" smtClean="0"/>
              <a:t>nombre de nouveau cas d’infection sur CVC / nombre de patients ayant un CVC</a:t>
            </a:r>
          </a:p>
          <a:p>
            <a:pPr marL="273050" indent="-273050"/>
            <a:r>
              <a:rPr lang="fr-FR" sz="2100" smtClean="0"/>
              <a:t>Indicateur recommandé</a:t>
            </a:r>
          </a:p>
          <a:p>
            <a:pPr marL="547688" lvl="1" indent="-273050"/>
            <a:r>
              <a:rPr lang="fr-FR" sz="1800" b="1" smtClean="0">
                <a:solidFill>
                  <a:srgbClr val="FF0000"/>
                </a:solidFill>
              </a:rPr>
              <a:t>Densité d’incidence: x </a:t>
            </a:r>
            <a:r>
              <a:rPr lang="fr-FR" sz="1800" smtClean="0">
                <a:solidFill>
                  <a:srgbClr val="FF0000"/>
                </a:solidFill>
              </a:rPr>
              <a:t>‰ Jours KT</a:t>
            </a:r>
            <a:r>
              <a:rPr lang="fr-FR" sz="1800" smtClean="0">
                <a:solidFill>
                  <a:srgbClr val="0000CC"/>
                </a:solidFill>
              </a:rPr>
              <a:t>: taux rapporté à l’utilisation du dispositif</a:t>
            </a:r>
          </a:p>
          <a:p>
            <a:pPr marL="1096963" lvl="3">
              <a:buFont typeface="Wingdings 2" pitchFamily="18" charset="2"/>
              <a:buNone/>
            </a:pPr>
            <a:r>
              <a:rPr lang="fr-FR" sz="1600" smtClean="0"/>
              <a:t>Nombre de nouveaux cas d’ILC/période</a:t>
            </a:r>
          </a:p>
          <a:p>
            <a:pPr marL="822325" lvl="2">
              <a:buFont typeface="Wingdings 2" pitchFamily="18" charset="2"/>
              <a:buNone/>
            </a:pPr>
            <a:r>
              <a:rPr lang="fr-FR" sz="1800" smtClean="0"/>
              <a:t>	--------------------------------------------------- x 1000</a:t>
            </a:r>
          </a:p>
          <a:p>
            <a:pPr marL="1096963" lvl="3">
              <a:buFont typeface="Wingdings 2" pitchFamily="18" charset="2"/>
              <a:buNone/>
            </a:pPr>
            <a:r>
              <a:rPr lang="fr-FR" sz="1600" smtClean="0"/>
              <a:t>Total des journées de cathéter veineux central/période</a:t>
            </a:r>
            <a:endParaRPr lang="fr-FR" sz="1500" smtClean="0"/>
          </a:p>
          <a:p>
            <a:pPr marL="547688" lvl="1" indent="-273050"/>
            <a:r>
              <a:rPr lang="fr-FR" sz="1900" smtClean="0">
                <a:solidFill>
                  <a:srgbClr val="0000CC"/>
                </a:solidFill>
              </a:rPr>
              <a:t>2 cathéters posés pendant 5 jours (y compris en simultané)</a:t>
            </a:r>
          </a:p>
          <a:p>
            <a:pPr marL="547688" lvl="1" indent="-273050">
              <a:buFont typeface="Verdana" pitchFamily="34" charset="0"/>
              <a:buNone/>
            </a:pPr>
            <a:r>
              <a:rPr lang="fr-FR" sz="1900" smtClean="0">
                <a:solidFill>
                  <a:srgbClr val="0000CC"/>
                </a:solidFill>
              </a:rPr>
              <a:t>= 1 cathéter posé pendant 10j</a:t>
            </a:r>
          </a:p>
          <a:p>
            <a:pPr marL="547688" lvl="1" indent="-273050">
              <a:buFont typeface="Verdana" pitchFamily="34" charset="0"/>
              <a:buNone/>
            </a:pPr>
            <a:r>
              <a:rPr lang="fr-FR" sz="1900" smtClean="0">
                <a:solidFill>
                  <a:srgbClr val="0000CC"/>
                </a:solidFill>
              </a:rPr>
              <a:t>= 10 JKT</a:t>
            </a:r>
          </a:p>
          <a:p>
            <a:pPr marL="273050" indent="-273050"/>
            <a:r>
              <a:rPr lang="fr-FR" sz="2000" smtClean="0"/>
              <a:t>Suivi en infections/1000JKT ou bactériémies/1000JKT</a:t>
            </a:r>
          </a:p>
        </p:txBody>
      </p:sp>
    </p:spTree>
    <p:extLst>
      <p:ext uri="{BB962C8B-B14F-4D97-AF65-F5344CB8AC3E}">
        <p14:creationId xmlns:p14="http://schemas.microsoft.com/office/powerpoint/2010/main" val="4027970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9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smtClean="0"/>
              <a:t>Bactériémies / KT</a:t>
            </a:r>
          </a:p>
        </p:txBody>
      </p:sp>
      <p:sp>
        <p:nvSpPr>
          <p:cNvPr id="75779" name="Rectangle 10"/>
          <p:cNvSpPr>
            <a:spLocks noGrp="1" noChangeArrowheads="1"/>
          </p:cNvSpPr>
          <p:nvPr>
            <p:ph type="body" idx="4294967295"/>
          </p:nvPr>
        </p:nvSpPr>
        <p:spPr>
          <a:xfrm>
            <a:off x="755650" y="1628775"/>
            <a:ext cx="8229600" cy="4967288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defRPr/>
            </a:pPr>
            <a:r>
              <a:rPr lang="fr-FR" smtClean="0"/>
              <a:t>Revue 200 études prospectives: /1000 J KT</a:t>
            </a:r>
          </a:p>
          <a:p>
            <a:pPr lvl="1" eaLnBrk="1" hangingPunct="1">
              <a:defRPr/>
            </a:pPr>
            <a:r>
              <a:rPr lang="fr-FR" smtClean="0"/>
              <a:t>KT periph				0.5</a:t>
            </a:r>
          </a:p>
          <a:p>
            <a:pPr lvl="1" eaLnBrk="1" hangingPunct="1">
              <a:defRPr/>
            </a:pPr>
            <a:r>
              <a:rPr lang="fr-FR" smtClean="0"/>
              <a:t>KT arteriels			1.7</a:t>
            </a:r>
          </a:p>
          <a:p>
            <a:pPr lvl="1" eaLnBrk="1" hangingPunct="1">
              <a:defRPr/>
            </a:pPr>
            <a:r>
              <a:rPr lang="fr-FR" smtClean="0"/>
              <a:t>PICC				2.1</a:t>
            </a:r>
          </a:p>
          <a:p>
            <a:pPr lvl="1" eaLnBrk="1" hangingPunct="1">
              <a:defRPr/>
            </a:pPr>
            <a:r>
              <a:rPr lang="fr-FR" smtClean="0"/>
              <a:t>KT central courte durée		1.2 à 4.8	</a:t>
            </a:r>
          </a:p>
          <a:p>
            <a:pPr lvl="1" eaLnBrk="1" hangingPunct="1">
              <a:defRPr/>
            </a:pPr>
            <a:r>
              <a:rPr lang="fr-FR" smtClean="0"/>
              <a:t>KT manchon/tunnel		1.6</a:t>
            </a:r>
          </a:p>
          <a:p>
            <a:pPr lvl="1" eaLnBrk="1" hangingPunct="1">
              <a:defRPr/>
            </a:pPr>
            <a:r>
              <a:rPr lang="fr-FR" smtClean="0"/>
              <a:t>Hémodialyse courte durée		4.8</a:t>
            </a:r>
          </a:p>
          <a:p>
            <a:pPr lvl="1" eaLnBrk="1" hangingPunct="1">
              <a:defRPr/>
            </a:pPr>
            <a:r>
              <a:rPr lang="fr-FR" smtClean="0"/>
              <a:t>Hémodialyse manchon/tunnel	1.6</a:t>
            </a:r>
          </a:p>
          <a:p>
            <a:pPr lvl="1" eaLnBrk="1" hangingPunct="1">
              <a:defRPr/>
            </a:pPr>
            <a:r>
              <a:rPr lang="fr-FR" smtClean="0"/>
              <a:t>Chambres implantables		0.1</a:t>
            </a:r>
          </a:p>
          <a:p>
            <a:pPr lvl="1" eaLnBrk="1" hangingPunct="1">
              <a:defRPr/>
            </a:pPr>
            <a:endParaRPr lang="fr-FR"/>
          </a:p>
          <a:p>
            <a:pPr lvl="1" eaLnBrk="1" hangingPunct="1">
              <a:defRPr/>
            </a:pPr>
            <a:r>
              <a:rPr lang="fr-FR" smtClean="0"/>
              <a:t> </a:t>
            </a:r>
          </a:p>
          <a:p>
            <a:pPr>
              <a:defRPr/>
            </a:pPr>
            <a:r>
              <a:rPr lang="fr-FR"/>
              <a:t>Estimations </a:t>
            </a:r>
            <a:r>
              <a:rPr lang="fr-FR" smtClean="0"/>
              <a:t>2009 USA</a:t>
            </a:r>
            <a:endParaRPr lang="fr-FR"/>
          </a:p>
          <a:p>
            <a:pPr lvl="1">
              <a:defRPr/>
            </a:pPr>
            <a:r>
              <a:rPr lang="fr-FR"/>
              <a:t>En réa: 1,65/1000 JKT</a:t>
            </a:r>
          </a:p>
          <a:p>
            <a:pPr lvl="1">
              <a:defRPr/>
            </a:pPr>
            <a:r>
              <a:rPr lang="fr-FR"/>
              <a:t>Hors réa: 1,14</a:t>
            </a:r>
          </a:p>
          <a:p>
            <a:pPr lvl="1">
              <a:defRPr/>
            </a:pPr>
            <a:r>
              <a:rPr lang="fr-FR"/>
              <a:t>En hémodialyse: </a:t>
            </a:r>
            <a:r>
              <a:rPr lang="fr-FR" smtClean="0"/>
              <a:t>1,05</a:t>
            </a:r>
          </a:p>
        </p:txBody>
      </p:sp>
      <p:sp>
        <p:nvSpPr>
          <p:cNvPr id="24580" name="Text Box 8"/>
          <p:cNvSpPr txBox="1">
            <a:spLocks noChangeArrowheads="1"/>
          </p:cNvSpPr>
          <p:nvPr/>
        </p:nvSpPr>
        <p:spPr bwMode="auto">
          <a:xfrm>
            <a:off x="5219700" y="4508500"/>
            <a:ext cx="2941831" cy="369332"/>
          </a:xfrm>
          <a:prstGeom prst="rect">
            <a:avLst/>
          </a:prstGeom>
          <a:solidFill>
            <a:srgbClr val="66FF33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en-US"/>
            </a:defPPr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fr-FR"/>
              <a:t>Maki Mayo Clin Proc, 2006</a:t>
            </a:r>
          </a:p>
        </p:txBody>
      </p:sp>
      <p:sp>
        <p:nvSpPr>
          <p:cNvPr id="6" name="ZoneTexte 3"/>
          <p:cNvSpPr txBox="1">
            <a:spLocks noChangeArrowheads="1"/>
          </p:cNvSpPr>
          <p:nvPr/>
        </p:nvSpPr>
        <p:spPr bwMode="auto">
          <a:xfrm>
            <a:off x="4500563" y="5573713"/>
            <a:ext cx="2655407" cy="369332"/>
          </a:xfrm>
          <a:prstGeom prst="rect">
            <a:avLst/>
          </a:prstGeom>
          <a:solidFill>
            <a:srgbClr val="66FF33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en-US"/>
            </a:defPPr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fr-FR"/>
              <a:t>Srinivasan MMWR 2011</a:t>
            </a:r>
          </a:p>
        </p:txBody>
      </p:sp>
    </p:spTree>
    <p:extLst>
      <p:ext uri="{BB962C8B-B14F-4D97-AF65-F5344CB8AC3E}">
        <p14:creationId xmlns:p14="http://schemas.microsoft.com/office/powerpoint/2010/main" val="54812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Réanimations: KT, PAVM, bactériémies </a:t>
            </a:r>
            <a:r>
              <a:rPr lang="fr-FR" dirty="0" err="1"/>
              <a:t>noso</a:t>
            </a:r>
            <a:endParaRPr lang="fr-FR" dirty="0"/>
          </a:p>
          <a:p>
            <a:pPr lvl="1"/>
            <a:r>
              <a:rPr lang="fr-FR" dirty="0" err="1"/>
              <a:t>RéaREZO</a:t>
            </a:r>
            <a:r>
              <a:rPr lang="fr-FR" dirty="0"/>
              <a:t>, suite de REA-RAISIN</a:t>
            </a:r>
          </a:p>
          <a:p>
            <a:pPr lvl="2"/>
            <a:r>
              <a:rPr lang="fr-FR" dirty="0"/>
              <a:t>86 services en 2022</a:t>
            </a:r>
          </a:p>
          <a:p>
            <a:pPr lvl="2"/>
            <a:r>
              <a:rPr lang="fr-FR" dirty="0"/>
              <a:t>Surveillance / 12mois</a:t>
            </a:r>
          </a:p>
          <a:p>
            <a:r>
              <a:rPr lang="fr-FR" dirty="0" smtClean="0"/>
              <a:t>Tous </a:t>
            </a:r>
            <a:r>
              <a:rPr lang="fr-FR" dirty="0"/>
              <a:t>services: </a:t>
            </a:r>
            <a:r>
              <a:rPr lang="fr-FR" dirty="0" smtClean="0"/>
              <a:t>bactériémies associées aux soins</a:t>
            </a:r>
            <a:endParaRPr lang="fr-FR" dirty="0"/>
          </a:p>
          <a:p>
            <a:pPr lvl="1"/>
            <a:r>
              <a:rPr lang="fr-FR" dirty="0"/>
              <a:t>SPIADI</a:t>
            </a:r>
          </a:p>
          <a:p>
            <a:pPr lvl="2"/>
            <a:r>
              <a:rPr lang="fr-FR" dirty="0" smtClean="0"/>
              <a:t>694 établissements </a:t>
            </a:r>
            <a:r>
              <a:rPr lang="fr-FR" dirty="0"/>
              <a:t>en </a:t>
            </a:r>
            <a:r>
              <a:rPr lang="fr-FR" dirty="0" smtClean="0"/>
              <a:t>2022</a:t>
            </a:r>
            <a:endParaRPr lang="fr-FR" dirty="0"/>
          </a:p>
          <a:p>
            <a:pPr lvl="2"/>
            <a:r>
              <a:rPr lang="fr-FR" dirty="0"/>
              <a:t>Surveillance / </a:t>
            </a:r>
            <a:r>
              <a:rPr lang="fr-FR" dirty="0" smtClean="0"/>
              <a:t>3mois</a:t>
            </a:r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2 réseaux de surveillance avec données sur cathéters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711797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fr-FR" sz="4000" dirty="0" smtClean="0">
                <a:solidFill>
                  <a:srgbClr val="000000"/>
                </a:solidFill>
                <a:cs typeface="Times New Roman" pitchFamily="18" charset="0"/>
              </a:rPr>
              <a:t>Réa-REZO: suivi sur 1 an</a:t>
            </a:r>
            <a:endParaRPr lang="fr-FR" dirty="0" smtClean="0"/>
          </a:p>
        </p:txBody>
      </p:sp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6650909"/>
              </p:ext>
            </p:extLst>
          </p:nvPr>
        </p:nvGraphicFramePr>
        <p:xfrm>
          <a:off x="1259632" y="1772816"/>
          <a:ext cx="6932853" cy="4754880"/>
        </p:xfrm>
        <a:graphic>
          <a:graphicData uri="http://schemas.openxmlformats.org/drawingml/2006/table">
            <a:tbl>
              <a:tblPr/>
              <a:tblGrid>
                <a:gridCol w="3262859"/>
                <a:gridCol w="1001077"/>
                <a:gridCol w="1257465"/>
                <a:gridCol w="1411452"/>
              </a:tblGrid>
              <a:tr h="3434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Réa-REZO </a:t>
                      </a:r>
                      <a:r>
                        <a:rPr kumimoji="0" lang="fr-F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2022</a:t>
                      </a:r>
                      <a:endParaRPr kumimoji="0" lang="fr-FR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2945" marR="42945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Rezo22</a:t>
                      </a:r>
                      <a:endParaRPr kumimoji="0" lang="fr-FR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42945" marR="42945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Tcg22</a:t>
                      </a:r>
                    </a:p>
                  </a:txBody>
                  <a:tcPr marL="42945" marR="42945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Tcg23</a:t>
                      </a:r>
                      <a:endParaRPr kumimoji="0" lang="fr-FR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42945" marR="42945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3434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Services</a:t>
                      </a:r>
                    </a:p>
                  </a:txBody>
                  <a:tcPr marL="42945" marR="42945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86</a:t>
                      </a: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2945" marR="42945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42945" marR="42945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42945" marR="42945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</a:tr>
              <a:tr h="3434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Nb patients</a:t>
                      </a: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2945" marR="42945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27510</a:t>
                      </a: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2945" marR="42945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298</a:t>
                      </a:r>
                    </a:p>
                  </a:txBody>
                  <a:tcPr marL="42945" marR="42945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319</a:t>
                      </a: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2945" marR="42945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</a:tr>
              <a:tr h="3434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IGSII moyen</a:t>
                      </a: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2945" marR="42945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45,9</a:t>
                      </a: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2945" marR="42945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41,5</a:t>
                      </a:r>
                    </a:p>
                  </a:txBody>
                  <a:tcPr marL="42945" marR="42945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40,8</a:t>
                      </a: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2945" marR="42945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</a:tr>
              <a:tr h="3434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Décès (%)</a:t>
                      </a: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2945" marR="42945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17,7</a:t>
                      </a: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2945" marR="42945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15,1</a:t>
                      </a:r>
                    </a:p>
                  </a:txBody>
                  <a:tcPr marL="42945" marR="42945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12,2</a:t>
                      </a: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2945" marR="42945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</a:tr>
              <a:tr h="3434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Durée de séjour</a:t>
                      </a: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2945" marR="42945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10,9</a:t>
                      </a: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2945" marR="42945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13,9</a:t>
                      </a:r>
                    </a:p>
                  </a:txBody>
                  <a:tcPr marL="42945" marR="42945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14,7</a:t>
                      </a: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2945" marR="42945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</a:tr>
              <a:tr h="3434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Bactériémies acquises</a:t>
                      </a:r>
                    </a:p>
                  </a:txBody>
                  <a:tcPr marL="42945" marR="42945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4,2</a:t>
                      </a: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2945" marR="42945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5,4</a:t>
                      </a:r>
                    </a:p>
                  </a:txBody>
                  <a:tcPr marL="42945" marR="42945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5,6</a:t>
                      </a: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2945" marR="42945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</a:tr>
              <a:tr h="3434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PAVM</a:t>
                      </a:r>
                    </a:p>
                  </a:txBody>
                  <a:tcPr marL="42945" marR="42945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21,8</a:t>
                      </a: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2945" marR="42945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9,3</a:t>
                      </a:r>
                    </a:p>
                  </a:txBody>
                  <a:tcPr marL="42945" marR="42945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6,4</a:t>
                      </a: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2945" marR="42945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</a:tr>
              <a:tr h="3434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Portage BMR</a:t>
                      </a:r>
                    </a:p>
                  </a:txBody>
                  <a:tcPr marL="42945" marR="42945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8,8%</a:t>
                      </a: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2945" marR="42945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18,5%</a:t>
                      </a:r>
                    </a:p>
                  </a:txBody>
                  <a:tcPr marL="42945" marR="42945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20,7%</a:t>
                      </a: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2945" marR="42945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</a:tr>
              <a:tr h="3434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Acquisition BMR</a:t>
                      </a:r>
                    </a:p>
                  </a:txBody>
                  <a:tcPr marL="42945" marR="42945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3,6%</a:t>
                      </a: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2945" marR="42945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7,7%</a:t>
                      </a:r>
                    </a:p>
                  </a:txBody>
                  <a:tcPr marL="42945" marR="42945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10,3%</a:t>
                      </a: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2945" marR="42945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</a:tr>
              <a:tr h="3434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KT veineux central </a:t>
                      </a: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2945" marR="42945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2945" marR="42945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2945" marR="42945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2945" marR="42945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3434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ILC / 1000 j CVC</a:t>
                      </a: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2945" marR="42945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0,53</a:t>
                      </a: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2945" marR="42945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0 (0)</a:t>
                      </a:r>
                    </a:p>
                  </a:txBody>
                  <a:tcPr marL="42945" marR="42945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0 (0)</a:t>
                      </a:r>
                    </a:p>
                  </a:txBody>
                  <a:tcPr marL="42945" marR="42945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</a:tr>
              <a:tr h="3434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Bactériémies/ 1000 j CVC</a:t>
                      </a: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2945" marR="42945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0,59</a:t>
                      </a: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2945" marR="42945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1,1 </a:t>
                      </a:r>
                      <a:r>
                        <a:rPr kumimoji="0" lang="fr-F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(n=4</a:t>
                      </a:r>
                      <a:r>
                        <a:rPr kumimoji="0" lang="fr-F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)</a:t>
                      </a:r>
                    </a:p>
                  </a:txBody>
                  <a:tcPr marL="42945" marR="42945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0,56 (n=2)</a:t>
                      </a: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2945" marR="42945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33487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Exemple de courbes de suivi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1123950"/>
            <a:ext cx="9218613" cy="4614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9361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FR" dirty="0" smtClean="0"/>
              <a:t>SRLF, Gestion des abords vasculaires en réanimation, RFE Avril 2019</a:t>
            </a:r>
          </a:p>
          <a:p>
            <a:pPr lvl="1"/>
            <a:r>
              <a:rPr lang="fr-FR" dirty="0" smtClean="0"/>
              <a:t>42 </a:t>
            </a:r>
            <a:r>
              <a:rPr lang="fr-FR" dirty="0" err="1" smtClean="0"/>
              <a:t>recos</a:t>
            </a:r>
            <a:r>
              <a:rPr lang="fr-FR" dirty="0" smtClean="0"/>
              <a:t> dont 9 pédiatriques</a:t>
            </a:r>
          </a:p>
          <a:p>
            <a:pPr lvl="1"/>
            <a:r>
              <a:rPr lang="fr-FR" dirty="0" smtClean="0"/>
              <a:t>18 sur prise en charge</a:t>
            </a:r>
          </a:p>
          <a:p>
            <a:pPr marL="365125" lvl="1" indent="-255588">
              <a:spcBef>
                <a:spcPts val="400"/>
              </a:spcBef>
              <a:buSzPct val="68000"/>
              <a:buFont typeface="Wingdings 3" pitchFamily="18" charset="2"/>
              <a:buChar char=""/>
            </a:pPr>
            <a:r>
              <a:rPr lang="fr-FR" dirty="0"/>
              <a:t>SPILF; verrou ATB pour les ILC, </a:t>
            </a:r>
            <a:r>
              <a:rPr lang="fr-FR" dirty="0" smtClean="0"/>
              <a:t>Albert </a:t>
            </a:r>
            <a:r>
              <a:rPr lang="fr-FR" dirty="0"/>
              <a:t>et al </a:t>
            </a:r>
            <a:r>
              <a:rPr lang="fr-FR" dirty="0" err="1"/>
              <a:t>IDNow</a:t>
            </a:r>
            <a:r>
              <a:rPr lang="fr-FR" dirty="0"/>
              <a:t> 2021</a:t>
            </a:r>
          </a:p>
          <a:p>
            <a:r>
              <a:rPr lang="fr-FR" dirty="0" smtClean="0"/>
              <a:t>Un peu de:</a:t>
            </a:r>
          </a:p>
          <a:p>
            <a:pPr lvl="1"/>
            <a:r>
              <a:rPr lang="fr-FR" dirty="0" smtClean="0"/>
              <a:t>SPILF, Durées des traitements anti-infectieux. Recommandations françaises SPILF et GPIP, </a:t>
            </a:r>
            <a:r>
              <a:rPr lang="fr-FR" dirty="0" err="1" smtClean="0"/>
              <a:t>Gauzit</a:t>
            </a:r>
            <a:r>
              <a:rPr lang="fr-FR" dirty="0" smtClean="0"/>
              <a:t> et al, </a:t>
            </a:r>
            <a:r>
              <a:rPr lang="fr-FR" dirty="0" err="1" smtClean="0"/>
              <a:t>IDNow</a:t>
            </a:r>
            <a:r>
              <a:rPr lang="fr-FR" dirty="0" smtClean="0"/>
              <a:t> 2021</a:t>
            </a:r>
          </a:p>
          <a:p>
            <a:r>
              <a:rPr lang="fr-FR" dirty="0" smtClean="0"/>
              <a:t>Un soupçon de:</a:t>
            </a:r>
          </a:p>
          <a:p>
            <a:pPr lvl="1"/>
            <a:r>
              <a:rPr lang="fr-FR" dirty="0" smtClean="0"/>
              <a:t>IDSA, Recommandations sur les ILC, </a:t>
            </a:r>
            <a:r>
              <a:rPr lang="fr-FR" dirty="0" err="1" smtClean="0"/>
              <a:t>Mermel</a:t>
            </a:r>
            <a:r>
              <a:rPr lang="fr-FR" dirty="0" smtClean="0"/>
              <a:t> et al. CID 2009</a:t>
            </a:r>
          </a:p>
          <a:p>
            <a:pPr lvl="1"/>
            <a:r>
              <a:rPr lang="fr-FR" dirty="0" smtClean="0"/>
              <a:t>HAS/SPILF/SRLF. Antibiothérapie des infections à entérobactéries et à </a:t>
            </a:r>
            <a:r>
              <a:rPr lang="fr-FR" i="1" dirty="0" smtClean="0"/>
              <a:t>P. aeruginosa</a:t>
            </a:r>
            <a:r>
              <a:rPr lang="fr-FR" dirty="0" smtClean="0"/>
              <a:t> chez l’adulte : place des carbapénèmes et de leurs alternatives. RBP 2019</a:t>
            </a:r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On va parler de: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579022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8211 bactériémies </a:t>
            </a:r>
            <a:r>
              <a:rPr lang="fr-FR" dirty="0" smtClean="0"/>
              <a:t>associées aux soins</a:t>
            </a:r>
          </a:p>
          <a:p>
            <a:r>
              <a:rPr lang="fr-FR" dirty="0" smtClean="0"/>
              <a:t>2427 (30%) </a:t>
            </a:r>
            <a:r>
              <a:rPr lang="fr-FR" dirty="0"/>
              <a:t>liées à un cathéter</a:t>
            </a:r>
          </a:p>
          <a:p>
            <a:pPr lvl="1"/>
            <a:r>
              <a:rPr lang="fr-FR" dirty="0"/>
              <a:t>Dont </a:t>
            </a:r>
            <a:r>
              <a:rPr lang="fr-FR" dirty="0" smtClean="0"/>
              <a:t>99 (4%) </a:t>
            </a:r>
            <a:r>
              <a:rPr lang="fr-FR" dirty="0"/>
              <a:t>en </a:t>
            </a:r>
            <a:r>
              <a:rPr lang="fr-FR" dirty="0" smtClean="0"/>
              <a:t>réanimation</a:t>
            </a:r>
          </a:p>
          <a:p>
            <a:endParaRPr lang="fr-FR" dirty="0" smtClean="0"/>
          </a:p>
          <a:p>
            <a:r>
              <a:rPr lang="fr-FR" b="1" dirty="0" smtClean="0">
                <a:solidFill>
                  <a:srgbClr val="FF0000"/>
                </a:solidFill>
              </a:rPr>
              <a:t>96% </a:t>
            </a:r>
            <a:r>
              <a:rPr lang="fr-FR" b="1" dirty="0" smtClean="0">
                <a:solidFill>
                  <a:srgbClr val="FF0000"/>
                </a:solidFill>
              </a:rPr>
              <a:t>des bactériémies sur KT sont ailleurs qu’en réa</a:t>
            </a:r>
          </a:p>
          <a:p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4000" dirty="0">
                <a:solidFill>
                  <a:srgbClr val="000000"/>
                </a:solidFill>
                <a:cs typeface="Times New Roman" pitchFamily="18" charset="0"/>
              </a:rPr>
              <a:t>SPIADI </a:t>
            </a:r>
            <a:r>
              <a:rPr lang="fr-FR" sz="4000" dirty="0" smtClean="0">
                <a:solidFill>
                  <a:srgbClr val="000000"/>
                </a:solidFill>
                <a:cs typeface="Times New Roman" pitchFamily="18" charset="0"/>
              </a:rPr>
              <a:t>2022: </a:t>
            </a:r>
            <a:r>
              <a:rPr lang="fr-FR" dirty="0" smtClean="0"/>
              <a:t>694 établissements/3 mois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36552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600" dirty="0">
                <a:solidFill>
                  <a:srgbClr val="00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SPIADI </a:t>
            </a:r>
            <a:r>
              <a:rPr lang="fr-FR" sz="3600" dirty="0" smtClean="0">
                <a:solidFill>
                  <a:srgbClr val="00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2022: réa vs autres spé</a:t>
            </a:r>
            <a:endParaRPr lang="fr-FR" dirty="0"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10" y="1608129"/>
            <a:ext cx="2829829" cy="20368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683568" y="1340768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Réa: 1,78</a:t>
            </a:r>
            <a:endParaRPr lang="fr-FR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3491880" y="1340768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Hémato CVC: 0,45</a:t>
            </a:r>
            <a:endParaRPr lang="fr-FR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9332" y="1862861"/>
            <a:ext cx="2723878" cy="1568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526" y="1848049"/>
            <a:ext cx="2600143" cy="1580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ZoneTexte 10"/>
          <p:cNvSpPr txBox="1"/>
          <p:nvPr/>
        </p:nvSpPr>
        <p:spPr>
          <a:xfrm>
            <a:off x="6300192" y="1355210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Hémato PICC: 0,88</a:t>
            </a:r>
            <a:endParaRPr lang="fr-FR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58" y="4653137"/>
            <a:ext cx="2725382" cy="15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ZoneTexte 12"/>
          <p:cNvSpPr txBox="1"/>
          <p:nvPr/>
        </p:nvSpPr>
        <p:spPr>
          <a:xfrm>
            <a:off x="323528" y="4108430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Médecine CVC: 0,38</a:t>
            </a:r>
            <a:endParaRPr lang="fr-FR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9292" y="4653137"/>
            <a:ext cx="2742828" cy="14631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ZoneTexte 14"/>
          <p:cNvSpPr txBox="1"/>
          <p:nvPr/>
        </p:nvSpPr>
        <p:spPr>
          <a:xfrm>
            <a:off x="2987824" y="4139788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Médecine MID: 0,31</a:t>
            </a:r>
            <a:endParaRPr lang="fr-FR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3210" y="4576244"/>
            <a:ext cx="2539230" cy="15578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ZoneTexte 16"/>
          <p:cNvSpPr txBox="1"/>
          <p:nvPr/>
        </p:nvSpPr>
        <p:spPr>
          <a:xfrm>
            <a:off x="6156176" y="4149080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Cancéro</a:t>
            </a:r>
            <a:r>
              <a:rPr lang="fr-FR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CVC: 1,18</a:t>
            </a:r>
            <a:endParaRPr lang="fr-FR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60887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dirty="0" smtClean="0"/>
              <a:t>Microbiologie des BLC</a:t>
            </a:r>
            <a:br>
              <a:rPr lang="fr-FR" dirty="0" smtClean="0"/>
            </a:br>
            <a:r>
              <a:rPr lang="fr-FR" sz="3200" dirty="0" smtClean="0"/>
              <a:t>Chiffres réseaux et chiffres locaux</a:t>
            </a:r>
            <a:endParaRPr lang="fr-FR" dirty="0" smtClean="0"/>
          </a:p>
        </p:txBody>
      </p:sp>
      <p:pic>
        <p:nvPicPr>
          <p:cNvPr id="38914" name="Picture 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92950" y="0"/>
            <a:ext cx="205105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9034" name="Group 1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0911301"/>
              </p:ext>
            </p:extLst>
          </p:nvPr>
        </p:nvGraphicFramePr>
        <p:xfrm>
          <a:off x="395536" y="2060848"/>
          <a:ext cx="4217608" cy="4358397"/>
        </p:xfrm>
        <a:graphic>
          <a:graphicData uri="http://schemas.openxmlformats.org/drawingml/2006/table">
            <a:tbl>
              <a:tblPr/>
              <a:tblGrid>
                <a:gridCol w="1971993"/>
                <a:gridCol w="981521"/>
                <a:gridCol w="1264094"/>
              </a:tblGrid>
              <a:tr h="7922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/>
                      </a:r>
                      <a:br>
                        <a:rPr kumimoji="0" lang="fr-F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</a:br>
                      <a:r>
                        <a:rPr kumimoji="0" lang="fr-F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2020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SPIADI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Tourcoing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74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3161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</a:tr>
              <a:tr h="374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SCN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35%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</a:tr>
              <a:tr h="374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S. aureus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20%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75%</a:t>
                      </a:r>
                      <a:endParaRPr kumimoji="0" lang="fr-F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</a:tr>
              <a:tr h="374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+mn-ea"/>
                          <a:cs typeface="Arial" charset="0"/>
                        </a:rPr>
                        <a:t>Enterobactéries</a:t>
                      </a:r>
                      <a:endParaRPr kumimoji="0" lang="fr-FR" sz="20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+mn-ea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+mn-ea"/>
                          <a:cs typeface="Arial" charset="0"/>
                        </a:rPr>
                        <a:t>22% </a:t>
                      </a:r>
                      <a:endParaRPr kumimoji="0" lang="fr-FR" sz="20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+mn-ea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</a:tr>
              <a:tr h="374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P. aeruginosa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4%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12,5%</a:t>
                      </a:r>
                      <a:endParaRPr kumimoji="0" lang="fr-F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</a:tr>
              <a:tr h="374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Candida spp.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3%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</a:tr>
              <a:tr h="374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Entérocoques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4%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</a:tr>
              <a:tr h="374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Pseudomonas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4%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</a:tr>
              <a:tr h="374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Autres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12%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759380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dirty="0" smtClean="0"/>
              <a:t>Conséquences</a:t>
            </a:r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234" y="1423926"/>
            <a:ext cx="7686675" cy="521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ZoneTexte 3"/>
          <p:cNvSpPr txBox="1"/>
          <p:nvPr/>
        </p:nvSpPr>
        <p:spPr>
          <a:xfrm>
            <a:off x="6372225" y="6488113"/>
            <a:ext cx="2116798" cy="369332"/>
          </a:xfrm>
          <a:prstGeom prst="rect">
            <a:avLst/>
          </a:prstGeom>
          <a:solidFill>
            <a:srgbClr val="66FF33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en-US"/>
            </a:defPPr>
          </a:lstStyle>
          <a:p>
            <a:r>
              <a:rPr lang="fr-FR" dirty="0"/>
              <a:t>Brun Buisson 2011</a:t>
            </a:r>
          </a:p>
        </p:txBody>
      </p:sp>
    </p:spTree>
    <p:extLst>
      <p:ext uri="{BB962C8B-B14F-4D97-AF65-F5344CB8AC3E}">
        <p14:creationId xmlns:p14="http://schemas.microsoft.com/office/powerpoint/2010/main" val="86327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Facteurs de risques</a:t>
            </a:r>
          </a:p>
        </p:txBody>
      </p:sp>
      <p:sp>
        <p:nvSpPr>
          <p:cNvPr id="40962" name="Rectangle 11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989138"/>
            <a:ext cx="4038600" cy="4680222"/>
          </a:xfrm>
        </p:spPr>
        <p:txBody>
          <a:bodyPr>
            <a:normAutofit/>
          </a:bodyPr>
          <a:lstStyle/>
          <a:p>
            <a:r>
              <a:rPr lang="fr-FR" dirty="0" smtClean="0"/>
              <a:t>Liés aux patients :</a:t>
            </a:r>
          </a:p>
          <a:p>
            <a:pPr lvl="1"/>
            <a:r>
              <a:rPr lang="fr-FR" dirty="0"/>
              <a:t>grande densité des soins</a:t>
            </a:r>
          </a:p>
          <a:p>
            <a:pPr lvl="1"/>
            <a:r>
              <a:rPr lang="fr-FR" dirty="0"/>
              <a:t>Hospitalisation prolongée avant </a:t>
            </a:r>
            <a:r>
              <a:rPr lang="fr-FR" dirty="0" smtClean="0"/>
              <a:t>pose</a:t>
            </a:r>
          </a:p>
          <a:p>
            <a:pPr lvl="1"/>
            <a:r>
              <a:rPr lang="fr-FR" dirty="0"/>
              <a:t>transfert d'une autre réa</a:t>
            </a:r>
          </a:p>
          <a:p>
            <a:pPr lvl="1"/>
            <a:r>
              <a:rPr lang="fr-FR" dirty="0" smtClean="0"/>
              <a:t>sexe masculin</a:t>
            </a:r>
          </a:p>
          <a:p>
            <a:pPr lvl="1"/>
            <a:r>
              <a:rPr lang="fr-FR" dirty="0" smtClean="0"/>
              <a:t>Immunodépression</a:t>
            </a:r>
          </a:p>
          <a:p>
            <a:pPr lvl="1"/>
            <a:r>
              <a:rPr lang="fr-FR" dirty="0" smtClean="0"/>
              <a:t>Neutropénie</a:t>
            </a:r>
          </a:p>
          <a:p>
            <a:pPr lvl="1"/>
            <a:r>
              <a:rPr lang="fr-FR" dirty="0"/>
              <a:t>chirurgie urgente ou </a:t>
            </a:r>
            <a:r>
              <a:rPr lang="fr-FR" dirty="0" smtClean="0"/>
              <a:t>réglée</a:t>
            </a:r>
          </a:p>
          <a:p>
            <a:pPr lvl="1"/>
            <a:r>
              <a:rPr lang="fr-FR" dirty="0"/>
              <a:t>âge élevé</a:t>
            </a:r>
            <a:endParaRPr lang="fr-FR" dirty="0" smtClean="0"/>
          </a:p>
          <a:p>
            <a:pPr lvl="1"/>
            <a:r>
              <a:rPr lang="fr-FR" dirty="0" smtClean="0"/>
              <a:t>petit poids de naissance </a:t>
            </a:r>
          </a:p>
        </p:txBody>
      </p:sp>
      <p:sp>
        <p:nvSpPr>
          <p:cNvPr id="40963" name="Rectangle 12"/>
          <p:cNvSpPr>
            <a:spLocks noGrp="1" noChangeArrowheads="1"/>
          </p:cNvSpPr>
          <p:nvPr>
            <p:ph sz="half" idx="2"/>
          </p:nvPr>
        </p:nvSpPr>
        <p:spPr>
          <a:xfrm>
            <a:off x="4648200" y="1989138"/>
            <a:ext cx="4038600" cy="4608214"/>
          </a:xfrm>
        </p:spPr>
        <p:txBody>
          <a:bodyPr>
            <a:normAutofit fontScale="77500" lnSpcReduction="20000"/>
          </a:bodyPr>
          <a:lstStyle/>
          <a:p>
            <a:r>
              <a:rPr lang="fr-FR" dirty="0"/>
              <a:t>Liés à la pose :</a:t>
            </a:r>
          </a:p>
          <a:p>
            <a:pPr lvl="1"/>
            <a:r>
              <a:rPr lang="fr-FR" dirty="0"/>
              <a:t>matériaux: polyuréthanes et silicone &gt; PVC.</a:t>
            </a:r>
          </a:p>
          <a:p>
            <a:pPr lvl="1"/>
            <a:r>
              <a:rPr lang="fr-FR" dirty="0"/>
              <a:t>site d'insertion : </a:t>
            </a:r>
          </a:p>
          <a:p>
            <a:pPr lvl="2"/>
            <a:r>
              <a:rPr lang="fr-FR" dirty="0"/>
              <a:t>Fémoral et </a:t>
            </a:r>
            <a:r>
              <a:rPr lang="fr-FR" dirty="0" err="1"/>
              <a:t>jug</a:t>
            </a:r>
            <a:r>
              <a:rPr lang="fr-FR" dirty="0"/>
              <a:t> interne &gt; </a:t>
            </a:r>
            <a:r>
              <a:rPr lang="fr-FR" dirty="0" err="1" smtClean="0"/>
              <a:t>ss</a:t>
            </a:r>
            <a:r>
              <a:rPr lang="fr-FR" dirty="0" smtClean="0"/>
              <a:t> </a:t>
            </a:r>
            <a:r>
              <a:rPr lang="fr-FR" dirty="0" err="1" smtClean="0"/>
              <a:t>clav</a:t>
            </a:r>
            <a:r>
              <a:rPr lang="fr-FR" dirty="0"/>
              <a:t>	(données pré </a:t>
            </a:r>
            <a:r>
              <a:rPr lang="fr-FR" dirty="0" err="1"/>
              <a:t>echo</a:t>
            </a:r>
            <a:r>
              <a:rPr lang="fr-FR" dirty="0"/>
              <a:t>)</a:t>
            </a:r>
          </a:p>
          <a:p>
            <a:pPr lvl="1"/>
            <a:r>
              <a:rPr lang="fr-FR" dirty="0"/>
              <a:t>Condition d’asepsie chirurgicale</a:t>
            </a:r>
          </a:p>
          <a:p>
            <a:pPr lvl="1"/>
            <a:r>
              <a:rPr lang="fr-FR" dirty="0"/>
              <a:t>Forte colonisation sur site de pose</a:t>
            </a:r>
          </a:p>
          <a:p>
            <a:r>
              <a:rPr lang="fr-FR" dirty="0" smtClean="0"/>
              <a:t>Liés à l’utilisation </a:t>
            </a:r>
          </a:p>
          <a:p>
            <a:pPr lvl="1"/>
            <a:r>
              <a:rPr lang="fr-FR" dirty="0" smtClean="0"/>
              <a:t>Nutrition parentérale</a:t>
            </a:r>
          </a:p>
          <a:p>
            <a:pPr lvl="1"/>
            <a:r>
              <a:rPr lang="fr-FR" dirty="0" smtClean="0"/>
              <a:t>Manipulations de la ligne veineuse</a:t>
            </a:r>
          </a:p>
          <a:p>
            <a:pPr lvl="1"/>
            <a:r>
              <a:rPr lang="fr-FR" dirty="0" smtClean="0"/>
              <a:t>Durée du cathétérisme </a:t>
            </a:r>
          </a:p>
          <a:p>
            <a:pPr lvl="1"/>
            <a:r>
              <a:rPr lang="fr-FR" dirty="0" smtClean="0"/>
              <a:t>AB pendant la durée d’insertion protecteurs.</a:t>
            </a:r>
          </a:p>
        </p:txBody>
      </p:sp>
    </p:spTree>
    <p:extLst>
      <p:ext uri="{BB962C8B-B14F-4D97-AF65-F5344CB8AC3E}">
        <p14:creationId xmlns:p14="http://schemas.microsoft.com/office/powerpoint/2010/main" val="12826391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-756" y="548680"/>
            <a:ext cx="9144000" cy="1181993"/>
          </a:xfrm>
          <a:solidFill>
            <a:srgbClr val="FFC000"/>
          </a:solidFill>
          <a:ln>
            <a:miter lim="800000"/>
          </a:ln>
          <a:effectLst>
            <a:outerShdw dist="38100" dir="5400000" rotWithShape="0">
              <a:srgbClr val="000000">
                <a:alpha val="34999"/>
              </a:srgbClr>
            </a:outerShdw>
          </a:effectLst>
        </p:spPr>
        <p:txBody>
          <a:bodyPr lIns="92075" tIns="46038" rIns="92075" bIns="46038"/>
          <a:lstStyle/>
          <a:p>
            <a:pPr algn="ctr" eaLnBrk="1" hangingPunct="1">
              <a:defRPr/>
            </a:pPr>
            <a:r>
              <a:rPr lang="fr-FR" smtClean="0"/>
              <a:t>Prévention des infections de CVC</a:t>
            </a:r>
          </a:p>
        </p:txBody>
      </p:sp>
      <p:sp>
        <p:nvSpPr>
          <p:cNvPr id="90115" name="Rectangle 4"/>
          <p:cNvSpPr>
            <a:spLocks noGrp="1" noChangeArrowheads="1"/>
          </p:cNvSpPr>
          <p:nvPr>
            <p:ph type="subTitle" idx="4294967295"/>
          </p:nvPr>
        </p:nvSpPr>
        <p:spPr>
          <a:xfrm>
            <a:off x="0" y="3886200"/>
            <a:ext cx="6400800" cy="1752600"/>
          </a:xfrm>
        </p:spPr>
        <p:txBody>
          <a:bodyPr/>
          <a:lstStyle/>
          <a:p>
            <a:pPr lvl="2">
              <a:lnSpc>
                <a:spcPct val="80000"/>
              </a:lnSpc>
            </a:pPr>
            <a:r>
              <a:rPr lang="fr-FR" sz="1900" dirty="0" smtClean="0"/>
              <a:t>SFAR </a:t>
            </a:r>
            <a:r>
              <a:rPr lang="fr-FR" sz="1900" dirty="0" err="1" smtClean="0"/>
              <a:t>echo</a:t>
            </a:r>
            <a:r>
              <a:rPr lang="fr-FR" sz="1900" dirty="0" smtClean="0"/>
              <a:t>/</a:t>
            </a:r>
            <a:r>
              <a:rPr lang="fr-FR" sz="1900" dirty="0" err="1" smtClean="0"/>
              <a:t>kt</a:t>
            </a:r>
            <a:r>
              <a:rPr lang="fr-FR" sz="1900" dirty="0" smtClean="0"/>
              <a:t> 2014</a:t>
            </a:r>
          </a:p>
          <a:p>
            <a:pPr lvl="2">
              <a:lnSpc>
                <a:spcPct val="80000"/>
              </a:lnSpc>
            </a:pPr>
            <a:r>
              <a:rPr lang="fr-FR" sz="1900" dirty="0" smtClean="0"/>
              <a:t>SRLF/SFAR </a:t>
            </a:r>
            <a:r>
              <a:rPr lang="fr-FR" sz="1900" dirty="0" err="1"/>
              <a:t>prev</a:t>
            </a:r>
            <a:r>
              <a:rPr lang="fr-FR" sz="1900" dirty="0"/>
              <a:t> IN Réa 2008</a:t>
            </a:r>
          </a:p>
          <a:p>
            <a:pPr lvl="2">
              <a:lnSpc>
                <a:spcPct val="80000"/>
              </a:lnSpc>
            </a:pPr>
            <a:r>
              <a:rPr lang="fr-FR" sz="1900" dirty="0"/>
              <a:t>HCSP surveillance et prévention des IAS 2010</a:t>
            </a:r>
          </a:p>
          <a:p>
            <a:pPr lvl="2">
              <a:lnSpc>
                <a:spcPct val="80000"/>
              </a:lnSpc>
            </a:pPr>
            <a:r>
              <a:rPr lang="fr-FR" sz="1900" dirty="0" smtClean="0"/>
              <a:t>SF2H </a:t>
            </a:r>
            <a:r>
              <a:rPr lang="fr-FR" sz="1900" dirty="0"/>
              <a:t>(CCI) </a:t>
            </a:r>
            <a:r>
              <a:rPr lang="fr-FR" sz="1900" dirty="0" smtClean="0"/>
              <a:t>2011</a:t>
            </a:r>
          </a:p>
          <a:p>
            <a:pPr lvl="2">
              <a:lnSpc>
                <a:spcPct val="80000"/>
              </a:lnSpc>
            </a:pPr>
            <a:r>
              <a:rPr lang="fr-FR" sz="1900" dirty="0" smtClean="0"/>
              <a:t>SF2H (PICC) 2013 </a:t>
            </a:r>
            <a:endParaRPr lang="fr-FR" sz="1900" dirty="0"/>
          </a:p>
          <a:p>
            <a:pPr marL="0" indent="0" algn="ctr" eaLnBrk="1" hangingPunct="1">
              <a:buFont typeface="Wingdings 3" pitchFamily="18" charset="2"/>
              <a:buNone/>
            </a:pPr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7904952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fr-FR" dirty="0" smtClean="0"/>
              <a:t>Organisation</a:t>
            </a:r>
          </a:p>
          <a:p>
            <a:pPr lvl="1"/>
            <a:r>
              <a:rPr lang="fr-FR" b="1" dirty="0">
                <a:solidFill>
                  <a:srgbClr val="FF0000"/>
                </a:solidFill>
              </a:rPr>
              <a:t>Limiter les indications et enlever KT inutiles</a:t>
            </a:r>
          </a:p>
          <a:p>
            <a:pPr lvl="1"/>
            <a:r>
              <a:rPr lang="fr-FR" dirty="0" smtClean="0"/>
              <a:t>Formation </a:t>
            </a:r>
            <a:r>
              <a:rPr lang="fr-FR" dirty="0" smtClean="0"/>
              <a:t>et évaluation périodique</a:t>
            </a:r>
          </a:p>
          <a:p>
            <a:pPr lvl="1"/>
            <a:r>
              <a:rPr lang="fr-FR" dirty="0" smtClean="0"/>
              <a:t>Suivre </a:t>
            </a:r>
            <a:r>
              <a:rPr lang="fr-FR" dirty="0" smtClean="0"/>
              <a:t>taux d’ILC et BLC/ 1000 JKT</a:t>
            </a:r>
          </a:p>
          <a:p>
            <a:r>
              <a:rPr lang="fr-FR" dirty="0" smtClean="0"/>
              <a:t>Préparation</a:t>
            </a:r>
          </a:p>
          <a:p>
            <a:pPr lvl="1"/>
            <a:r>
              <a:rPr lang="fr-FR" dirty="0" smtClean="0"/>
              <a:t>Habillage/asepsie chirurgical</a:t>
            </a:r>
          </a:p>
          <a:p>
            <a:pPr lvl="1"/>
            <a:r>
              <a:rPr lang="fr-FR" dirty="0" smtClean="0"/>
              <a:t>Hygiène des mains: pose, pansements, manipulations</a:t>
            </a:r>
          </a:p>
          <a:p>
            <a:r>
              <a:rPr lang="fr-FR" dirty="0" smtClean="0"/>
              <a:t>Pose</a:t>
            </a:r>
          </a:p>
          <a:p>
            <a:pPr lvl="1"/>
            <a:r>
              <a:rPr lang="fr-FR" dirty="0" smtClean="0"/>
              <a:t>Check-list</a:t>
            </a:r>
          </a:p>
          <a:p>
            <a:pPr lvl="1"/>
            <a:r>
              <a:rPr lang="fr-FR" dirty="0" smtClean="0"/>
              <a:t>Remplacer KT posé dans de mauvaises conditions</a:t>
            </a:r>
          </a:p>
          <a:p>
            <a:pPr lvl="1"/>
            <a:r>
              <a:rPr lang="fr-FR" dirty="0" smtClean="0"/>
              <a:t>Pas de changement systématique du KT</a:t>
            </a:r>
          </a:p>
          <a:p>
            <a:pPr lvl="1"/>
            <a:r>
              <a:rPr lang="fr-FR" dirty="0" smtClean="0"/>
              <a:t>Changement sur guide:  Même asepsie que pose initiale</a:t>
            </a:r>
          </a:p>
          <a:p>
            <a:pPr lvl="2"/>
            <a:r>
              <a:rPr lang="fr-FR" dirty="0" smtClean="0"/>
              <a:t>Pas en cas d'infection (indication "mécanique« )</a:t>
            </a:r>
          </a:p>
          <a:p>
            <a:pPr lvl="1"/>
            <a:r>
              <a:rPr lang="fr-FR" dirty="0" smtClean="0"/>
              <a:t>Pose </a:t>
            </a:r>
            <a:r>
              <a:rPr lang="fr-FR" dirty="0" err="1" smtClean="0"/>
              <a:t>échoguidée</a:t>
            </a:r>
            <a:r>
              <a:rPr lang="fr-FR" dirty="0" smtClean="0"/>
              <a:t> suggérée</a:t>
            </a:r>
          </a:p>
          <a:p>
            <a:endParaRPr lang="fr-FR" dirty="0" smtClean="0"/>
          </a:p>
        </p:txBody>
      </p:sp>
      <p:sp>
        <p:nvSpPr>
          <p:cNvPr id="91139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Mesures recommandées en France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79" y="1211243"/>
            <a:ext cx="3774841" cy="2289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969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fr-FR" smtClean="0"/>
              <a:t>Pansement stérile transparent semi perméable</a:t>
            </a:r>
          </a:p>
          <a:p>
            <a:pPr lvl="1"/>
            <a:r>
              <a:rPr lang="fr-FR" smtClean="0"/>
              <a:t>Changement uniquement si décollé ou souillé</a:t>
            </a:r>
          </a:p>
          <a:p>
            <a:r>
              <a:rPr lang="fr-FR" smtClean="0"/>
              <a:t>Contrôle visuel ou palpation 1/j</a:t>
            </a:r>
          </a:p>
          <a:p>
            <a:pPr lvl="1"/>
            <a:r>
              <a:rPr lang="fr-FR" smtClean="0"/>
              <a:t>Configuration: Minimiser raccords/voies d’accès</a:t>
            </a:r>
          </a:p>
          <a:p>
            <a:r>
              <a:rPr lang="fr-FR" smtClean="0"/>
              <a:t>Limitation manipulations et ouvertures de voie</a:t>
            </a:r>
          </a:p>
          <a:p>
            <a:pPr lvl="1"/>
            <a:r>
              <a:rPr lang="fr-FR" smtClean="0"/>
              <a:t>Notion de système clos</a:t>
            </a:r>
          </a:p>
          <a:p>
            <a:pPr lvl="1"/>
            <a:r>
              <a:rPr lang="fr-FR" smtClean="0"/>
              <a:t>Avant manipulation: désinf embouts/robinets</a:t>
            </a:r>
          </a:p>
          <a:p>
            <a:r>
              <a:rPr lang="fr-FR" smtClean="0"/>
              <a:t>Changement des tubulures apres chaque transfusion et dans les 24h suivant produits lipidiques</a:t>
            </a:r>
            <a:endParaRPr lang="fr-FR" smtClean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Entretien et manipulations</a:t>
            </a:r>
          </a:p>
        </p:txBody>
      </p:sp>
    </p:spTree>
    <p:extLst>
      <p:ext uri="{BB962C8B-B14F-4D97-AF65-F5344CB8AC3E}">
        <p14:creationId xmlns:p14="http://schemas.microsoft.com/office/powerpoint/2010/main" val="40837201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27763" y="4005263"/>
            <a:ext cx="2613025" cy="2259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9331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84888" y="1484313"/>
            <a:ext cx="3059112" cy="245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9333" name="Rectangle 8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fr-FR" sz="2000" dirty="0" smtClean="0"/>
              <a:t>Eponge (</a:t>
            </a:r>
            <a:r>
              <a:rPr lang="fr-FR" sz="2000" dirty="0" err="1" smtClean="0"/>
              <a:t>biopatch</a:t>
            </a:r>
            <a:r>
              <a:rPr lang="fr-FR" sz="2000" dirty="0" smtClean="0"/>
              <a:t>)</a:t>
            </a:r>
          </a:p>
          <a:p>
            <a:pPr lvl="1" eaLnBrk="1" hangingPunct="1"/>
            <a:r>
              <a:rPr lang="fr-FR" sz="1800" dirty="0" smtClean="0"/>
              <a:t>IC:	baisse de 1,4 à 0,6/1000JKT</a:t>
            </a:r>
          </a:p>
          <a:p>
            <a:pPr lvl="1" eaLnBrk="1" hangingPunct="1"/>
            <a:r>
              <a:rPr lang="fr-FR" sz="1800" dirty="0" smtClean="0"/>
              <a:t>Bactériémies/KT: baisse de 1,3 à 0,4/1000JKT</a:t>
            </a:r>
          </a:p>
          <a:p>
            <a:pPr lvl="1" eaLnBrk="1" hangingPunct="1"/>
            <a:endParaRPr lang="fr-FR" sz="1800" dirty="0" smtClean="0"/>
          </a:p>
          <a:p>
            <a:pPr lvl="1" eaLnBrk="1" hangingPunct="1"/>
            <a:endParaRPr lang="fr-FR" sz="1800" dirty="0" smtClean="0"/>
          </a:p>
          <a:p>
            <a:pPr eaLnBrk="1" hangingPunct="1"/>
            <a:r>
              <a:rPr lang="fr-FR" sz="2000" dirty="0" smtClean="0"/>
              <a:t>Pansement (</a:t>
            </a:r>
            <a:r>
              <a:rPr lang="fr-FR" sz="2000" dirty="0" err="1" smtClean="0"/>
              <a:t>tegaderm</a:t>
            </a:r>
            <a:r>
              <a:rPr lang="fr-FR" sz="2000" dirty="0" smtClean="0"/>
              <a:t> gel)</a:t>
            </a:r>
          </a:p>
          <a:p>
            <a:pPr lvl="1" eaLnBrk="1" hangingPunct="1"/>
            <a:r>
              <a:rPr lang="fr-FR" sz="1800" dirty="0" smtClean="0"/>
              <a:t>IC:	baisse de 2,1 à 0,7/1000JKT</a:t>
            </a:r>
          </a:p>
          <a:p>
            <a:pPr lvl="1" eaLnBrk="1" hangingPunct="1"/>
            <a:r>
              <a:rPr lang="fr-FR" sz="1800" dirty="0" smtClean="0"/>
              <a:t>Bactériémies/KT: baisse de 1,3 à 0,5/1000JKT</a:t>
            </a:r>
          </a:p>
          <a:p>
            <a:pPr eaLnBrk="1" hangingPunct="1"/>
            <a:endParaRPr lang="fr-FR" sz="2000" dirty="0" smtClean="0"/>
          </a:p>
          <a:p>
            <a:pPr eaLnBrk="1" hangingPunct="1"/>
            <a:endParaRPr lang="fr-FR" sz="2000" dirty="0" smtClean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Eponges/pansements à la </a:t>
            </a:r>
            <a:r>
              <a:rPr lang="fr-FR" dirty="0" err="1"/>
              <a:t>chlorexhidine</a:t>
            </a:r>
            <a:endParaRPr lang="fr-FR" dirty="0"/>
          </a:p>
        </p:txBody>
      </p:sp>
      <p:pic>
        <p:nvPicPr>
          <p:cNvPr id="9933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513013"/>
            <a:ext cx="1042988" cy="96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5239" name="Rectangle 6"/>
          <p:cNvSpPr>
            <a:spLocks noChangeArrowheads="1"/>
          </p:cNvSpPr>
          <p:nvPr/>
        </p:nvSpPr>
        <p:spPr bwMode="auto">
          <a:xfrm>
            <a:off x="3500438" y="2997200"/>
            <a:ext cx="1997085" cy="369332"/>
          </a:xfrm>
          <a:prstGeom prst="rect">
            <a:avLst/>
          </a:prstGeom>
          <a:solidFill>
            <a:srgbClr val="66FF33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>
                <a:solidFill>
                  <a:schemeClr val="tx1"/>
                </a:solidFill>
                <a:latin typeface="Arial" charset="0"/>
                <a:cs typeface="Arial" charset="0"/>
              </a:rPr>
              <a:t>Timsit Jama 2009</a:t>
            </a:r>
          </a:p>
        </p:txBody>
      </p:sp>
      <p:pic>
        <p:nvPicPr>
          <p:cNvPr id="99336" name="Picture 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9388" y="4702175"/>
            <a:ext cx="2778125" cy="156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3203575" y="5349875"/>
            <a:ext cx="2381870" cy="369332"/>
          </a:xfrm>
          <a:prstGeom prst="rect">
            <a:avLst/>
          </a:prstGeom>
          <a:solidFill>
            <a:srgbClr val="66FF33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>
                <a:solidFill>
                  <a:schemeClr val="tx1"/>
                </a:solidFill>
                <a:latin typeface="Arial" charset="0"/>
                <a:cs typeface="Arial" charset="0"/>
              </a:rPr>
              <a:t>Timsit AJRCCM 2012</a:t>
            </a:r>
          </a:p>
        </p:txBody>
      </p:sp>
    </p:spTree>
    <p:extLst>
      <p:ext uri="{BB962C8B-B14F-4D97-AF65-F5344CB8AC3E}">
        <p14:creationId xmlns:p14="http://schemas.microsoft.com/office/powerpoint/2010/main" val="2464729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Chlorhexidine à </a:t>
            </a:r>
            <a:r>
              <a:rPr lang="fr-FR" dirty="0"/>
              <a:t>2</a:t>
            </a:r>
            <a:r>
              <a:rPr lang="fr-FR" dirty="0" smtClean="0"/>
              <a:t>%</a:t>
            </a:r>
            <a:endParaRPr lang="fr-FR" dirty="0"/>
          </a:p>
        </p:txBody>
      </p:sp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1489" y="2184586"/>
            <a:ext cx="4416741" cy="3692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ZoneTexte 6"/>
          <p:cNvSpPr txBox="1"/>
          <p:nvPr/>
        </p:nvSpPr>
        <p:spPr>
          <a:xfrm>
            <a:off x="6025672" y="6292358"/>
            <a:ext cx="2326278" cy="369332"/>
          </a:xfrm>
          <a:prstGeom prst="rect">
            <a:avLst/>
          </a:prstGeom>
          <a:solidFill>
            <a:srgbClr val="66FF33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en-US"/>
            </a:defPPr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fr-FR" dirty="0" err="1"/>
              <a:t>Mimoz</a:t>
            </a:r>
            <a:r>
              <a:rPr lang="fr-FR" dirty="0"/>
              <a:t>. </a:t>
            </a:r>
            <a:r>
              <a:rPr lang="fr-FR" dirty="0"/>
              <a:t>Lancet, 2015</a:t>
            </a:r>
            <a:endParaRPr lang="fr-FR" dirty="0"/>
          </a:p>
        </p:txBody>
      </p:sp>
      <p:pic>
        <p:nvPicPr>
          <p:cNvPr id="3789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6328" y="2492896"/>
            <a:ext cx="1728192" cy="1056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Espace réservé du contenu 1"/>
          <p:cNvSpPr txBox="1">
            <a:spLocks/>
          </p:cNvSpPr>
          <p:nvPr/>
        </p:nvSpPr>
        <p:spPr>
          <a:xfrm>
            <a:off x="457200" y="1916832"/>
            <a:ext cx="8229600" cy="4090268"/>
          </a:xfrm>
          <a:prstGeom prst="rect">
            <a:avLst/>
          </a:prstGeom>
        </p:spPr>
        <p:txBody>
          <a:bodyPr/>
          <a:lstStyle>
            <a:lvl1pPr marL="365125" indent="-255588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 kern="1200">
                <a:solidFill>
                  <a:srgbClr val="0033CC"/>
                </a:solidFill>
                <a:latin typeface="Calibri" pitchFamily="34" charset="0"/>
                <a:ea typeface="+mn-ea"/>
                <a:cs typeface="+mn-cs"/>
              </a:defRPr>
            </a:lvl1pPr>
            <a:lvl2pPr marL="620713" indent="-228600" algn="l" rtl="0" eaLnBrk="0" fontAlgn="base" hangingPunct="0">
              <a:spcBef>
                <a:spcPts val="325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◦"/>
              <a:defRPr sz="23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858838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1430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19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fr-FR" sz="2000" dirty="0" smtClean="0"/>
              <a:t>Étude CLEAN</a:t>
            </a:r>
          </a:p>
          <a:p>
            <a:pPr lvl="1"/>
            <a:r>
              <a:rPr lang="fr-FR" sz="1800" dirty="0" smtClean="0"/>
              <a:t>Essai randomisé dans 11 réanimations </a:t>
            </a:r>
          </a:p>
          <a:p>
            <a:r>
              <a:rPr lang="fr-FR" sz="2000" dirty="0" smtClean="0"/>
              <a:t>4 bras</a:t>
            </a:r>
          </a:p>
          <a:p>
            <a:pPr lvl="1"/>
            <a:r>
              <a:rPr lang="fr-FR" sz="1800" dirty="0" smtClean="0"/>
              <a:t>Chlorhexidine alcoolique 2%  -1 temps</a:t>
            </a:r>
          </a:p>
          <a:p>
            <a:pPr lvl="1"/>
            <a:r>
              <a:rPr lang="fr-FR" sz="1800" dirty="0" smtClean="0"/>
              <a:t>Chlorhexidine alcoolique 2% - 4 temps</a:t>
            </a:r>
          </a:p>
          <a:p>
            <a:pPr lvl="1"/>
            <a:r>
              <a:rPr lang="fr-FR" sz="1800" dirty="0" smtClean="0"/>
              <a:t>Bétadine alcoolique 5%  -1 temps</a:t>
            </a:r>
          </a:p>
          <a:p>
            <a:pPr lvl="1"/>
            <a:r>
              <a:rPr lang="fr-FR" sz="1800" dirty="0" smtClean="0"/>
              <a:t>Bétadine alcoolique 5%  -4 temps</a:t>
            </a:r>
            <a:endParaRPr lang="fr-FR" sz="1800" dirty="0"/>
          </a:p>
        </p:txBody>
      </p:sp>
      <p:pic>
        <p:nvPicPr>
          <p:cNvPr id="9" name="Picture 4" descr="https://encrypted-tbn2.gstatic.com/images?q=tbn:ANd9GcQzcDxXTVsmfVqteOSBdK9YIrWiw5ISBjTuwoli7pugRFgN9xz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379435"/>
            <a:ext cx="1410918" cy="2101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9429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Périphériques dont </a:t>
            </a:r>
          </a:p>
          <a:p>
            <a:pPr lvl="1"/>
            <a:r>
              <a:rPr lang="fr-FR" dirty="0" err="1" smtClean="0"/>
              <a:t>Midline</a:t>
            </a:r>
            <a:endParaRPr lang="en-US" dirty="0" smtClean="0"/>
          </a:p>
          <a:p>
            <a:r>
              <a:rPr lang="en-US" dirty="0" err="1" smtClean="0"/>
              <a:t>Centraux</a:t>
            </a:r>
            <a:r>
              <a:rPr lang="en-US" dirty="0" smtClean="0"/>
              <a:t> c</a:t>
            </a:r>
            <a:r>
              <a:rPr lang="fr-FR" dirty="0" err="1" smtClean="0"/>
              <a:t>ourte</a:t>
            </a:r>
            <a:r>
              <a:rPr lang="fr-FR" dirty="0" smtClean="0"/>
              <a:t> durée 		</a:t>
            </a:r>
          </a:p>
          <a:p>
            <a:r>
              <a:rPr lang="fr-FR" dirty="0" smtClean="0"/>
              <a:t>Longue durée, dont:</a:t>
            </a:r>
          </a:p>
          <a:p>
            <a:pPr lvl="1"/>
            <a:r>
              <a:rPr lang="fr-FR" dirty="0" err="1" smtClean="0"/>
              <a:t>Manchoné</a:t>
            </a:r>
            <a:r>
              <a:rPr lang="fr-FR" dirty="0" smtClean="0"/>
              <a:t>/</a:t>
            </a:r>
            <a:r>
              <a:rPr lang="fr-FR" dirty="0" err="1" smtClean="0"/>
              <a:t>tunnélisés</a:t>
            </a:r>
            <a:endParaRPr lang="fr-FR" dirty="0"/>
          </a:p>
          <a:p>
            <a:pPr lvl="1"/>
            <a:r>
              <a:rPr lang="fr-FR" dirty="0" smtClean="0"/>
              <a:t>PICC</a:t>
            </a:r>
            <a:endParaRPr lang="fr-FR" dirty="0"/>
          </a:p>
          <a:p>
            <a:pPr lvl="1"/>
            <a:r>
              <a:rPr lang="fr-FR" dirty="0" smtClean="0"/>
              <a:t>Chambre implantable</a:t>
            </a:r>
          </a:p>
          <a:p>
            <a:endParaRPr lang="fr-FR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Les cathéters</a:t>
            </a:r>
            <a:endParaRPr lang="fr-FR" dirty="0"/>
          </a:p>
        </p:txBody>
      </p:sp>
      <p:pic>
        <p:nvPicPr>
          <p:cNvPr id="37890" name="Picture 2" descr="http://www.afphb.be/doc/afphb/implants/lienshtm/imp/img/vascu/F35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980728"/>
            <a:ext cx="1422940" cy="1849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892" name="Picture 4" descr="http://www.ecole-de-la-denutrition.com/wp-content/uploads/2014/10/cancer-nutrition-parenterale-voie-veineuse-central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3284984"/>
            <a:ext cx="2361011" cy="2148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Portacath_and_10_cent_small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46789" y="5433392"/>
            <a:ext cx="864443" cy="1296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Portacath_chest_small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681206" y="5224112"/>
            <a:ext cx="2268029" cy="1512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Full-size image (31 K)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441630" y="836712"/>
            <a:ext cx="1665066" cy="1508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02441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fr-FR" sz="2400" dirty="0" smtClean="0"/>
              <a:t>Recommandations France: gros changement en 2016</a:t>
            </a:r>
          </a:p>
          <a:p>
            <a:pPr>
              <a:lnSpc>
                <a:spcPct val="80000"/>
              </a:lnSpc>
            </a:pPr>
            <a:r>
              <a:rPr lang="fr-FR" sz="2600" dirty="0" smtClean="0"/>
              <a:t>Avant:</a:t>
            </a:r>
          </a:p>
          <a:p>
            <a:pPr lvl="1">
              <a:lnSpc>
                <a:spcPct val="80000"/>
              </a:lnSpc>
            </a:pPr>
            <a:r>
              <a:rPr lang="fr-FR" sz="2000" dirty="0" smtClean="0"/>
              <a:t>Antisepsie 4 temps avec détersion avec un ATS alcoolique pour tous les patients</a:t>
            </a:r>
          </a:p>
          <a:p>
            <a:pPr>
              <a:lnSpc>
                <a:spcPct val="80000"/>
              </a:lnSpc>
            </a:pPr>
            <a:r>
              <a:rPr lang="fr-FR" sz="2600" dirty="0" smtClean="0"/>
              <a:t>Maintenant</a:t>
            </a:r>
          </a:p>
          <a:p>
            <a:pPr lvl="1">
              <a:lnSpc>
                <a:spcPct val="80000"/>
              </a:lnSpc>
            </a:pPr>
            <a:r>
              <a:rPr lang="fr-FR" sz="2000" dirty="0" smtClean="0"/>
              <a:t>Le 4 temps avec détersion n’est recommandé que si la peau est visuellement souillée.</a:t>
            </a:r>
          </a:p>
          <a:p>
            <a:pPr lvl="1">
              <a:lnSpc>
                <a:spcPct val="80000"/>
              </a:lnSpc>
            </a:pPr>
            <a:r>
              <a:rPr lang="fr-FR" sz="2000" dirty="0" smtClean="0"/>
              <a:t>Si la </a:t>
            </a:r>
            <a:r>
              <a:rPr lang="fr-FR" sz="2000" b="1" dirty="0" smtClean="0">
                <a:solidFill>
                  <a:srgbClr val="FF0000"/>
                </a:solidFill>
              </a:rPr>
              <a:t>peau</a:t>
            </a:r>
            <a:r>
              <a:rPr lang="fr-FR" sz="2000" dirty="0" smtClean="0"/>
              <a:t> est visuellement </a:t>
            </a:r>
            <a:r>
              <a:rPr lang="fr-FR" sz="2000" b="1" dirty="0" smtClean="0">
                <a:solidFill>
                  <a:srgbClr val="FF0000"/>
                </a:solidFill>
              </a:rPr>
              <a:t>propre</a:t>
            </a:r>
            <a:r>
              <a:rPr lang="fr-FR" sz="2000" dirty="0" smtClean="0"/>
              <a:t>: </a:t>
            </a:r>
            <a:r>
              <a:rPr lang="fr-FR" sz="2000" b="1" dirty="0" smtClean="0">
                <a:solidFill>
                  <a:srgbClr val="FF0000"/>
                </a:solidFill>
              </a:rPr>
              <a:t>un seul passage d’un antiseptique alcoolique</a:t>
            </a:r>
            <a:r>
              <a:rPr lang="fr-FR" sz="2000" dirty="0" smtClean="0"/>
              <a:t> suffit</a:t>
            </a:r>
          </a:p>
          <a:p>
            <a:pPr lvl="2">
              <a:lnSpc>
                <a:spcPct val="80000"/>
              </a:lnSpc>
            </a:pPr>
            <a:r>
              <a:rPr lang="fr-FR" sz="2000" dirty="0" smtClean="0"/>
              <a:t>Respect impératif du temps de contact/séchage (min 30 sec)</a:t>
            </a:r>
          </a:p>
          <a:p>
            <a:pPr lvl="2">
              <a:lnSpc>
                <a:spcPct val="80000"/>
              </a:lnSpc>
            </a:pPr>
            <a:r>
              <a:rPr lang="fr-FR" sz="2000" dirty="0" smtClean="0"/>
              <a:t>Antisepsie réalisée par l’opérateur</a:t>
            </a:r>
          </a:p>
          <a:p>
            <a:pPr lvl="2">
              <a:lnSpc>
                <a:spcPct val="80000"/>
              </a:lnSpc>
            </a:pPr>
            <a:r>
              <a:rPr lang="fr-FR" sz="2000" dirty="0" smtClean="0"/>
              <a:t>L’IDE contrôle l’absence de fautes d’asepsie</a:t>
            </a:r>
          </a:p>
          <a:p>
            <a:pPr>
              <a:lnSpc>
                <a:spcPct val="80000"/>
              </a:lnSpc>
            </a:pPr>
            <a:r>
              <a:rPr lang="fr-FR" sz="2400" dirty="0" smtClean="0"/>
              <a:t>Choix du produit</a:t>
            </a:r>
          </a:p>
          <a:p>
            <a:pPr lvl="1">
              <a:lnSpc>
                <a:spcPct val="80000"/>
              </a:lnSpc>
            </a:pPr>
            <a:r>
              <a:rPr lang="fr-FR" sz="2000" dirty="0" smtClean="0"/>
              <a:t>De préférence </a:t>
            </a:r>
            <a:r>
              <a:rPr lang="fr-FR" sz="2000" dirty="0" err="1" smtClean="0"/>
              <a:t>chlorhexidine</a:t>
            </a:r>
            <a:r>
              <a:rPr lang="fr-FR" sz="2000" dirty="0" smtClean="0"/>
              <a:t> alcoolique à 2%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KT central: antisepsie pour les cathéters</a:t>
            </a:r>
          </a:p>
        </p:txBody>
      </p:sp>
      <p:sp>
        <p:nvSpPr>
          <p:cNvPr id="24580" name="Text Box 8"/>
          <p:cNvSpPr txBox="1">
            <a:spLocks noChangeArrowheads="1"/>
          </p:cNvSpPr>
          <p:nvPr/>
        </p:nvSpPr>
        <p:spPr bwMode="auto">
          <a:xfrm>
            <a:off x="4179517" y="6314084"/>
            <a:ext cx="5275803" cy="369332"/>
          </a:xfrm>
          <a:prstGeom prst="rect">
            <a:avLst/>
          </a:prstGeom>
          <a:solidFill>
            <a:srgbClr val="66FF33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en-US"/>
            </a:defPPr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fr-FR" dirty="0"/>
              <a:t>Recommandations SF2H, Hygiènes </a:t>
            </a:r>
            <a:r>
              <a:rPr lang="fr-FR" dirty="0"/>
              <a:t>2016;24:3-82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27258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fr-FR" sz="2100" b="1" dirty="0" smtClean="0"/>
              <a:t>Antibioprophylaxie</a:t>
            </a:r>
          </a:p>
          <a:p>
            <a:pPr lvl="1">
              <a:lnSpc>
                <a:spcPct val="80000"/>
              </a:lnSpc>
            </a:pPr>
            <a:r>
              <a:rPr lang="fr-FR" sz="1800" dirty="0" smtClean="0"/>
              <a:t>Non recommandée</a:t>
            </a:r>
          </a:p>
          <a:p>
            <a:pPr lvl="1">
              <a:lnSpc>
                <a:spcPct val="80000"/>
              </a:lnSpc>
            </a:pPr>
            <a:r>
              <a:rPr lang="fr-FR" sz="1800" dirty="0" smtClean="0"/>
              <a:t>Pas efficace sur taux infection</a:t>
            </a:r>
          </a:p>
          <a:p>
            <a:pPr>
              <a:lnSpc>
                <a:spcPct val="80000"/>
              </a:lnSpc>
            </a:pPr>
            <a:r>
              <a:rPr lang="fr-FR" sz="2100" b="1" dirty="0" smtClean="0"/>
              <a:t>Verrou préventif</a:t>
            </a:r>
          </a:p>
          <a:p>
            <a:pPr lvl="1">
              <a:lnSpc>
                <a:spcPct val="80000"/>
              </a:lnSpc>
            </a:pPr>
            <a:r>
              <a:rPr lang="fr-FR" sz="1800" dirty="0" smtClean="0"/>
              <a:t>Administration d’un ATB à forte concentration (ou </a:t>
            </a:r>
            <a:r>
              <a:rPr lang="fr-FR" sz="1800" dirty="0" err="1" smtClean="0"/>
              <a:t>taurolidine</a:t>
            </a:r>
            <a:r>
              <a:rPr lang="fr-FR" sz="1800" dirty="0" smtClean="0"/>
              <a:t>), en petite quantité (2-3 ml) pour couvrir le volume de la chambre (éventuelle) et de la lumière du KT, laissé en place en l’absence d’utilisation du KT</a:t>
            </a:r>
          </a:p>
          <a:p>
            <a:pPr lvl="2">
              <a:lnSpc>
                <a:spcPct val="80000"/>
              </a:lnSpc>
            </a:pPr>
            <a:r>
              <a:rPr lang="fr-FR" sz="1600" dirty="0" smtClean="0"/>
              <a:t>Ne se discute que si utilisation intermittente du KT</a:t>
            </a:r>
          </a:p>
          <a:p>
            <a:pPr lvl="2">
              <a:lnSpc>
                <a:spcPct val="80000"/>
              </a:lnSpc>
            </a:pPr>
            <a:r>
              <a:rPr lang="fr-FR" sz="1600" dirty="0" smtClean="0"/>
              <a:t>Uniquement si capital veineux central limité et bactériémies sur KT à répétition</a:t>
            </a:r>
          </a:p>
          <a:p>
            <a:pPr lvl="3">
              <a:lnSpc>
                <a:spcPct val="80000"/>
              </a:lnSpc>
            </a:pPr>
            <a:r>
              <a:rPr lang="fr-FR" sz="1500" dirty="0" smtClean="0"/>
              <a:t>Patient ayant du matériel étranger intravasculaire </a:t>
            </a:r>
          </a:p>
          <a:p>
            <a:pPr>
              <a:lnSpc>
                <a:spcPct val="80000"/>
              </a:lnSpc>
            </a:pPr>
            <a:r>
              <a:rPr lang="fr-FR" sz="2100" b="1" dirty="0" smtClean="0"/>
              <a:t>Cathéters imprégnés</a:t>
            </a:r>
          </a:p>
          <a:p>
            <a:pPr lvl="1">
              <a:lnSpc>
                <a:spcPct val="80000"/>
              </a:lnSpc>
            </a:pPr>
            <a:r>
              <a:rPr lang="fr-FR" sz="1800" dirty="0" smtClean="0"/>
              <a:t>Antiseptiques ou antibiotiques sur la surface interne et/ou externe du KT</a:t>
            </a:r>
          </a:p>
          <a:p>
            <a:pPr lvl="2">
              <a:lnSpc>
                <a:spcPct val="80000"/>
              </a:lnSpc>
            </a:pPr>
            <a:r>
              <a:rPr lang="fr-FR" sz="1600" dirty="0" smtClean="0"/>
              <a:t>Non recommandés en routine</a:t>
            </a:r>
          </a:p>
          <a:p>
            <a:pPr lvl="3">
              <a:lnSpc>
                <a:spcPct val="80000"/>
              </a:lnSpc>
            </a:pPr>
            <a:r>
              <a:rPr lang="fr-FR" sz="1500" dirty="0" smtClean="0"/>
              <a:t>A discuter si taux élevés malgré mesures préventives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Antibiotiques et prévention des IC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6012160" y="2492896"/>
            <a:ext cx="1838965" cy="369332"/>
          </a:xfrm>
          <a:prstGeom prst="rect">
            <a:avLst/>
          </a:prstGeom>
          <a:solidFill>
            <a:srgbClr val="66FF33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en-US"/>
            </a:defPPr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fr-FR" dirty="0" err="1"/>
              <a:t>Buetti</a:t>
            </a:r>
            <a:r>
              <a:rPr lang="fr-FR" dirty="0"/>
              <a:t> CMI 2021</a:t>
            </a:r>
            <a:endParaRPr lang="fr-F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268760"/>
            <a:ext cx="3576639" cy="1042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6267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fr-FR" dirty="0" smtClean="0"/>
              <a:t>USA 2006</a:t>
            </a:r>
          </a:p>
          <a:p>
            <a:pPr lvl="1"/>
            <a:r>
              <a:rPr lang="fr-FR" dirty="0" smtClean="0"/>
              <a:t>1,4 BLC/1000 JH </a:t>
            </a:r>
            <a:r>
              <a:rPr lang="fr-FR" dirty="0"/>
              <a:t>après</a:t>
            </a:r>
            <a:r>
              <a:rPr lang="fr-FR" dirty="0" smtClean="0"/>
              <a:t> mise en place de 5 mesures/108 services</a:t>
            </a:r>
          </a:p>
          <a:p>
            <a:r>
              <a:rPr lang="fr-FR" dirty="0" smtClean="0"/>
              <a:t>Suisse 2009</a:t>
            </a:r>
          </a:p>
          <a:p>
            <a:pPr lvl="1"/>
            <a:r>
              <a:rPr lang="fr-FR" dirty="0" smtClean="0"/>
              <a:t>1 BLC/1000 JH après intervention sur hygiène des mains / 5 services</a:t>
            </a:r>
          </a:p>
          <a:p>
            <a:r>
              <a:rPr lang="fr-FR" dirty="0" smtClean="0"/>
              <a:t>Pays Bas 2019</a:t>
            </a:r>
          </a:p>
          <a:p>
            <a:pPr lvl="1"/>
            <a:r>
              <a:rPr lang="fr-FR" dirty="0"/>
              <a:t>1,6 BLC/1000 JH </a:t>
            </a:r>
            <a:r>
              <a:rPr lang="fr-FR" dirty="0" smtClean="0"/>
              <a:t>après </a:t>
            </a:r>
            <a:r>
              <a:rPr lang="fr-FR" dirty="0"/>
              <a:t>mise en place de </a:t>
            </a:r>
            <a:r>
              <a:rPr lang="fr-FR" dirty="0" smtClean="0"/>
              <a:t>6 mesures/66 hôpitaux</a:t>
            </a:r>
          </a:p>
          <a:p>
            <a:r>
              <a:rPr lang="fr-FR" dirty="0" smtClean="0"/>
              <a:t>France 2021</a:t>
            </a:r>
          </a:p>
          <a:p>
            <a:pPr lvl="1"/>
            <a:r>
              <a:rPr lang="fr-FR" dirty="0" err="1" smtClean="0"/>
              <a:t>Surv</a:t>
            </a:r>
            <a:r>
              <a:rPr lang="fr-FR" dirty="0" smtClean="0"/>
              <a:t>/3 </a:t>
            </a:r>
            <a:r>
              <a:rPr lang="fr-FR" dirty="0"/>
              <a:t>mois </a:t>
            </a:r>
            <a:r>
              <a:rPr lang="fr-FR" dirty="0" smtClean="0"/>
              <a:t>: 2,29 </a:t>
            </a:r>
            <a:r>
              <a:rPr lang="fr-FR" dirty="0"/>
              <a:t>BLC/1000 JH / </a:t>
            </a:r>
            <a:r>
              <a:rPr lang="fr-FR" dirty="0" smtClean="0"/>
              <a:t>108 services</a:t>
            </a:r>
            <a:endParaRPr lang="fr-FR" dirty="0"/>
          </a:p>
          <a:p>
            <a:pPr lvl="1"/>
            <a:r>
              <a:rPr lang="fr-FR" dirty="0" err="1" smtClean="0"/>
              <a:t>Surv</a:t>
            </a:r>
            <a:r>
              <a:rPr lang="fr-FR" dirty="0" smtClean="0"/>
              <a:t>/12 mois 2021: 0,5 </a:t>
            </a:r>
            <a:r>
              <a:rPr lang="fr-FR" dirty="0"/>
              <a:t>BLC/1000 </a:t>
            </a:r>
            <a:r>
              <a:rPr lang="fr-FR" dirty="0" smtClean="0"/>
              <a:t>JH / 82 services</a:t>
            </a:r>
          </a:p>
        </p:txBody>
      </p:sp>
      <p:sp>
        <p:nvSpPr>
          <p:cNvPr id="51202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Objectif : </a:t>
            </a:r>
            <a:r>
              <a:rPr lang="fr-FR" dirty="0"/>
              <a:t>&lt; </a:t>
            </a:r>
            <a:r>
              <a:rPr lang="fr-FR" dirty="0" smtClean="0"/>
              <a:t>1 </a:t>
            </a:r>
            <a:r>
              <a:rPr lang="fr-FR" dirty="0"/>
              <a:t>BLC/1000 </a:t>
            </a:r>
            <a:r>
              <a:rPr lang="fr-FR" dirty="0" smtClean="0"/>
              <a:t>JH (</a:t>
            </a:r>
            <a:r>
              <a:rPr lang="fr-FR" dirty="0" err="1" smtClean="0"/>
              <a:t>propias</a:t>
            </a:r>
            <a:r>
              <a:rPr lang="fr-FR" dirty="0" smtClean="0"/>
              <a:t>)</a:t>
            </a:r>
          </a:p>
        </p:txBody>
      </p:sp>
      <p:sp>
        <p:nvSpPr>
          <p:cNvPr id="48132" name="Text Box 4"/>
          <p:cNvSpPr txBox="1">
            <a:spLocks noChangeArrowheads="1"/>
          </p:cNvSpPr>
          <p:nvPr/>
        </p:nvSpPr>
        <p:spPr bwMode="auto">
          <a:xfrm>
            <a:off x="6245808" y="1844824"/>
            <a:ext cx="2492990" cy="369332"/>
          </a:xfrm>
          <a:prstGeom prst="rect">
            <a:avLst/>
          </a:prstGeom>
          <a:solidFill>
            <a:srgbClr val="66FF33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en-US"/>
            </a:defPPr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fr-FR" dirty="0"/>
              <a:t>Pronovost NEJM 2006</a:t>
            </a: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6229696" y="2780928"/>
            <a:ext cx="1992853" cy="369332"/>
          </a:xfrm>
          <a:prstGeom prst="rect">
            <a:avLst/>
          </a:prstGeom>
          <a:solidFill>
            <a:srgbClr val="66FF33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en-US"/>
            </a:defPPr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fr-FR" dirty="0" err="1"/>
              <a:t>Zingg</a:t>
            </a:r>
            <a:r>
              <a:rPr lang="fr-FR" dirty="0"/>
              <a:t>, CCM 2009</a:t>
            </a: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6062390" y="3501008"/>
            <a:ext cx="2437399" cy="369332"/>
          </a:xfrm>
          <a:prstGeom prst="rect">
            <a:avLst/>
          </a:prstGeom>
          <a:solidFill>
            <a:srgbClr val="66FF33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en-US"/>
            </a:defPPr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fr-FR" dirty="0"/>
              <a:t>Var der Kooi JHI 2022</a:t>
            </a:r>
            <a:endParaRPr lang="fr-FR" dirty="0"/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5052084" y="5543073"/>
            <a:ext cx="3377848" cy="369332"/>
          </a:xfrm>
          <a:prstGeom prst="rect">
            <a:avLst/>
          </a:prstGeom>
          <a:solidFill>
            <a:srgbClr val="66FF33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en-US"/>
            </a:defPPr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fr-FR" dirty="0"/>
              <a:t>Rapports SPIADI et REAREZO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091650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Et les KT périph ?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Hygiène des mains, asepsie, traçabilité</a:t>
            </a:r>
          </a:p>
          <a:p>
            <a:endParaRPr lang="fr-FR" dirty="0"/>
          </a:p>
          <a:p>
            <a:r>
              <a:rPr lang="fr-FR" dirty="0" smtClean="0"/>
              <a:t>Intérêt </a:t>
            </a:r>
            <a:r>
              <a:rPr lang="fr-FR" dirty="0" err="1" smtClean="0"/>
              <a:t>chlorexidine</a:t>
            </a:r>
            <a:r>
              <a:rPr lang="fr-FR" dirty="0" smtClean="0"/>
              <a:t> 2% </a:t>
            </a:r>
          </a:p>
          <a:p>
            <a:r>
              <a:rPr lang="fr-FR" dirty="0" smtClean="0"/>
              <a:t>ERC 1000 patients</a:t>
            </a:r>
            <a:endParaRPr lang="fr-FR" dirty="0"/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5724128" y="2780928"/>
            <a:ext cx="2877711" cy="369332"/>
          </a:xfrm>
          <a:prstGeom prst="rect">
            <a:avLst/>
          </a:prstGeom>
          <a:solidFill>
            <a:srgbClr val="66FF33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en-US"/>
            </a:defPPr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fr-FR" dirty="0" err="1"/>
              <a:t>Guenezan</a:t>
            </a:r>
            <a:r>
              <a:rPr lang="fr-FR" dirty="0"/>
              <a:t> Lancet ID 2021</a:t>
            </a:r>
            <a:endParaRPr lang="fr-FR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3429000"/>
            <a:ext cx="5507906" cy="328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306236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eaLnBrk="1" hangingPunct="1">
              <a:defRPr/>
            </a:pPr>
            <a:r>
              <a:rPr lang="fr-FR" smtClean="0"/>
              <a:t>Traitement des infections de CVC</a:t>
            </a:r>
          </a:p>
        </p:txBody>
      </p:sp>
      <p:sp>
        <p:nvSpPr>
          <p:cNvPr id="43010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pPr marL="0" indent="0" algn="ctr" eaLnBrk="1" hangingPunct="1">
              <a:buFont typeface="Wingdings 3" pitchFamily="18" charset="2"/>
              <a:buNone/>
            </a:pPr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4215493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dirty="0" smtClean="0"/>
              <a:t>Conduite à tenir en cas de suspicion d’infection sur KT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16113"/>
            <a:ext cx="8229600" cy="4090987"/>
          </a:xfrm>
        </p:spPr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fr-FR" smtClean="0"/>
              <a:t>Confrontation de 3 éléments </a:t>
            </a:r>
          </a:p>
          <a:p>
            <a:pPr lvl="1">
              <a:defRPr/>
            </a:pPr>
            <a:r>
              <a:rPr lang="fr-FR" smtClean="0"/>
              <a:t>Signes locaux </a:t>
            </a:r>
          </a:p>
          <a:p>
            <a:pPr lvl="1">
              <a:defRPr/>
            </a:pPr>
            <a:r>
              <a:rPr lang="fr-FR" smtClean="0"/>
              <a:t>Manifestations cliniques générales</a:t>
            </a:r>
          </a:p>
          <a:p>
            <a:pPr lvl="1">
              <a:defRPr/>
            </a:pPr>
            <a:r>
              <a:rPr lang="fr-FR" smtClean="0"/>
              <a:t>Résultat des hémocultures</a:t>
            </a:r>
          </a:p>
          <a:p>
            <a:pPr>
              <a:defRPr/>
            </a:pPr>
            <a:r>
              <a:rPr lang="fr-FR" smtClean="0"/>
              <a:t>Eléments de discussion</a:t>
            </a:r>
          </a:p>
          <a:p>
            <a:pPr lvl="1">
              <a:defRPr/>
            </a:pPr>
            <a:r>
              <a:rPr lang="fr-FR" smtClean="0"/>
              <a:t>Sévérité de l’infection de cathéter</a:t>
            </a:r>
          </a:p>
          <a:p>
            <a:pPr lvl="2">
              <a:defRPr/>
            </a:pPr>
            <a:r>
              <a:rPr lang="fr-FR" smtClean="0"/>
              <a:t>Risque complications</a:t>
            </a:r>
          </a:p>
          <a:p>
            <a:pPr lvl="1">
              <a:defRPr/>
            </a:pPr>
            <a:r>
              <a:rPr lang="fr-FR" smtClean="0"/>
              <a:t>Sévérité du patient</a:t>
            </a:r>
          </a:p>
          <a:p>
            <a:pPr lvl="2">
              <a:defRPr/>
            </a:pPr>
            <a:r>
              <a:rPr lang="fr-FR" smtClean="0"/>
              <a:t>Risque non ablation &gt; risque ablation</a:t>
            </a:r>
          </a:p>
          <a:p>
            <a:pPr lvl="1">
              <a:defRPr/>
            </a:pPr>
            <a:r>
              <a:rPr lang="fr-FR" smtClean="0"/>
              <a:t>Facilité prévisible de la pose (et de l’ablation)</a:t>
            </a:r>
          </a:p>
          <a:p>
            <a:pPr lvl="2">
              <a:defRPr/>
            </a:pPr>
            <a:r>
              <a:rPr lang="fr-FR" smtClean="0"/>
              <a:t>Complications mécaniques/hémorragiques</a:t>
            </a:r>
          </a:p>
          <a:p>
            <a:pPr lvl="1">
              <a:defRPr/>
            </a:pPr>
            <a:r>
              <a:rPr lang="fr-FR" smtClean="0"/>
              <a:t>Motif de l’accès veineux central</a:t>
            </a:r>
          </a:p>
          <a:p>
            <a:pPr lvl="2">
              <a:defRPr/>
            </a:pPr>
            <a:r>
              <a:rPr lang="fr-FR" smtClean="0"/>
              <a:t>Vital à court ou long terme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6588224" y="2204864"/>
            <a:ext cx="2160240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dirty="0" smtClean="0"/>
              <a:t>ATB ou pas ?</a:t>
            </a:r>
          </a:p>
          <a:p>
            <a:endParaRPr lang="fr-FR" dirty="0"/>
          </a:p>
          <a:p>
            <a:r>
              <a:rPr lang="fr-FR" dirty="0" smtClean="0"/>
              <a:t>Ablation ou pas ?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1034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467544" y="1906550"/>
            <a:ext cx="8229600" cy="4090268"/>
          </a:xfrm>
        </p:spPr>
        <p:txBody>
          <a:bodyPr>
            <a:normAutofit lnSpcReduction="10000"/>
          </a:bodyPr>
          <a:lstStyle/>
          <a:p>
            <a:r>
              <a:rPr lang="fr-FR" dirty="0" smtClean="0"/>
              <a:t>T° isolée (0 signe de gravité/signe local/fièvre non infectieuse/autre foyer suspecté)</a:t>
            </a:r>
          </a:p>
          <a:p>
            <a:pPr lvl="1"/>
            <a:r>
              <a:rPr lang="fr-FR" dirty="0" smtClean="0"/>
              <a:t>Retirer le KT si  pas indispensable</a:t>
            </a:r>
          </a:p>
          <a:p>
            <a:pPr lvl="1"/>
            <a:r>
              <a:rPr lang="fr-FR" dirty="0" smtClean="0"/>
              <a:t>Si le KT ne peut pas être remplacé sans risque important: faire 2 HC KT/périph pour différentiel de pousse</a:t>
            </a:r>
          </a:p>
          <a:p>
            <a:r>
              <a:rPr lang="fr-FR" dirty="0" smtClean="0"/>
              <a:t>Suspicion d’ILC avec signe de gravité</a:t>
            </a:r>
          </a:p>
          <a:p>
            <a:pPr lvl="1"/>
            <a:r>
              <a:rPr lang="fr-FR" dirty="0" smtClean="0"/>
              <a:t>0 autre point d’appel infectieux, retirer le KT après 2 HC KT/périph</a:t>
            </a:r>
          </a:p>
          <a:p>
            <a:r>
              <a:rPr lang="fr-FR" dirty="0" smtClean="0"/>
              <a:t>Bactériémie liée au KT démontrée</a:t>
            </a:r>
          </a:p>
          <a:p>
            <a:pPr lvl="1"/>
            <a:r>
              <a:rPr lang="fr-FR" dirty="0"/>
              <a:t>R</a:t>
            </a:r>
            <a:r>
              <a:rPr lang="fr-FR" dirty="0" smtClean="0"/>
              <a:t>etirer le KT</a:t>
            </a:r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Suspicion </a:t>
            </a:r>
            <a:r>
              <a:rPr lang="fr-FR" dirty="0"/>
              <a:t>d’infection sur KT </a:t>
            </a:r>
            <a:r>
              <a:rPr lang="fr-FR" dirty="0" smtClean="0"/>
              <a:t>en réanimation</a:t>
            </a:r>
            <a:endParaRPr lang="fr-FR" dirty="0"/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5724128" y="5996818"/>
            <a:ext cx="1351652" cy="369332"/>
          </a:xfrm>
          <a:prstGeom prst="rect">
            <a:avLst/>
          </a:prstGeom>
          <a:solidFill>
            <a:srgbClr val="66FF33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en-US"/>
            </a:defPPr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fr-FR" dirty="0"/>
              <a:t>SRLF 2019</a:t>
            </a:r>
            <a:endParaRPr lang="fr-FR" dirty="0"/>
          </a:p>
        </p:txBody>
      </p:sp>
      <p:sp>
        <p:nvSpPr>
          <p:cNvPr id="6" name="Rectangle 5"/>
          <p:cNvSpPr/>
          <p:nvPr/>
        </p:nvSpPr>
        <p:spPr>
          <a:xfrm>
            <a:off x="1475656" y="6027596"/>
            <a:ext cx="16167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/>
              <a:t>Avis d’experts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72613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fr-FR" b="1" dirty="0" smtClean="0"/>
              <a:t>Colonisation de KT à </a:t>
            </a:r>
            <a:r>
              <a:rPr lang="fr-FR" b="1" i="1" dirty="0" smtClean="0"/>
              <a:t>S. aureus</a:t>
            </a:r>
          </a:p>
          <a:p>
            <a:pPr lvl="1"/>
            <a:r>
              <a:rPr lang="fr-FR" dirty="0" smtClean="0"/>
              <a:t>Culture ≥ 10</a:t>
            </a:r>
            <a:r>
              <a:rPr lang="fr-FR" baseline="30000" dirty="0" smtClean="0"/>
              <a:t>3</a:t>
            </a:r>
            <a:r>
              <a:rPr lang="fr-FR" dirty="0" smtClean="0"/>
              <a:t> / ml</a:t>
            </a:r>
          </a:p>
          <a:p>
            <a:pPr lvl="1"/>
            <a:r>
              <a:rPr lang="fr-FR" dirty="0" smtClean="0"/>
              <a:t>Faire une série d’HC	 </a:t>
            </a:r>
            <a:r>
              <a:rPr lang="fr-FR" b="1" dirty="0" smtClean="0">
                <a:solidFill>
                  <a:srgbClr val="FF0000"/>
                </a:solidFill>
              </a:rPr>
              <a:t>GRADE </a:t>
            </a:r>
            <a:r>
              <a:rPr lang="fr-FR" b="1" dirty="0">
                <a:solidFill>
                  <a:srgbClr val="FF0000"/>
                </a:solidFill>
              </a:rPr>
              <a:t>2+ </a:t>
            </a:r>
            <a:r>
              <a:rPr lang="fr-FR" dirty="0">
                <a:solidFill>
                  <a:srgbClr val="FF0000"/>
                </a:solidFill>
              </a:rPr>
              <a:t>	</a:t>
            </a:r>
            <a:endParaRPr lang="fr-FR" dirty="0" smtClean="0">
              <a:solidFill>
                <a:srgbClr val="FF0000"/>
              </a:solidFill>
            </a:endParaRPr>
          </a:p>
          <a:p>
            <a:pPr lvl="1"/>
            <a:endParaRPr lang="fr-FR" dirty="0" smtClean="0">
              <a:solidFill>
                <a:srgbClr val="FF0000"/>
              </a:solidFill>
            </a:endParaRPr>
          </a:p>
          <a:p>
            <a:r>
              <a:rPr lang="fr-FR" b="1" dirty="0" smtClean="0"/>
              <a:t>HC persistantes</a:t>
            </a:r>
          </a:p>
          <a:p>
            <a:pPr lvl="1"/>
            <a:r>
              <a:rPr lang="fr-FR" dirty="0"/>
              <a:t>F</a:t>
            </a:r>
            <a:r>
              <a:rPr lang="fr-FR" dirty="0" smtClean="0"/>
              <a:t>aire </a:t>
            </a:r>
            <a:r>
              <a:rPr lang="fr-FR" dirty="0" err="1" smtClean="0"/>
              <a:t>echo</a:t>
            </a:r>
            <a:r>
              <a:rPr lang="fr-FR" dirty="0" smtClean="0"/>
              <a:t>/doppler, imagerie/</a:t>
            </a:r>
            <a:r>
              <a:rPr lang="fr-FR" dirty="0" err="1" smtClean="0"/>
              <a:t>embols</a:t>
            </a:r>
            <a:r>
              <a:rPr lang="fr-FR" dirty="0" smtClean="0"/>
              <a:t> septiques et </a:t>
            </a:r>
            <a:r>
              <a:rPr lang="fr-FR" dirty="0" err="1" smtClean="0"/>
              <a:t>echo</a:t>
            </a:r>
            <a:r>
              <a:rPr lang="fr-FR" dirty="0" smtClean="0"/>
              <a:t> </a:t>
            </a:r>
            <a:r>
              <a:rPr lang="fr-FR" dirty="0" err="1" smtClean="0"/>
              <a:t>coeur</a:t>
            </a:r>
            <a:r>
              <a:rPr lang="fr-FR" dirty="0" smtClean="0"/>
              <a:t> (si KT en cave sup)</a:t>
            </a:r>
            <a:endParaRPr lang="fr-FR" b="1" dirty="0" smtClean="0">
              <a:solidFill>
                <a:srgbClr val="FF0000"/>
              </a:solidFill>
            </a:endParaRPr>
          </a:p>
          <a:p>
            <a:r>
              <a:rPr lang="fr-FR" b="1" dirty="0"/>
              <a:t>HC </a:t>
            </a:r>
            <a:r>
              <a:rPr lang="fr-FR" b="1" dirty="0" smtClean="0"/>
              <a:t>persistantes à </a:t>
            </a:r>
            <a:r>
              <a:rPr lang="fr-FR" b="1" i="1" dirty="0" smtClean="0"/>
              <a:t>S. aureus</a:t>
            </a:r>
            <a:r>
              <a:rPr lang="fr-FR" b="1" dirty="0" smtClean="0"/>
              <a:t> ou entérocoque</a:t>
            </a:r>
          </a:p>
          <a:p>
            <a:pPr lvl="1"/>
            <a:r>
              <a:rPr lang="fr-FR" dirty="0" smtClean="0"/>
              <a:t>Faire ETO</a:t>
            </a:r>
            <a:endParaRPr lang="fr-FR" b="1" dirty="0" smtClean="0"/>
          </a:p>
          <a:p>
            <a:r>
              <a:rPr lang="fr-FR" b="1" dirty="0" smtClean="0"/>
              <a:t>HC persistante et risque EI</a:t>
            </a:r>
          </a:p>
          <a:p>
            <a:pPr lvl="1"/>
            <a:r>
              <a:rPr lang="fr-FR" dirty="0" smtClean="0"/>
              <a:t>Faire ETO, quel que soit le germe si:</a:t>
            </a:r>
            <a:endParaRPr lang="fr-FR" b="1" dirty="0" smtClean="0"/>
          </a:p>
          <a:p>
            <a:pPr lvl="2"/>
            <a:r>
              <a:rPr lang="fr-FR" dirty="0"/>
              <a:t>hémodialyse, foyers emboliques d'infection, toxicomanie </a:t>
            </a:r>
            <a:r>
              <a:rPr lang="fr-FR" dirty="0" smtClean="0"/>
              <a:t>IV, CCI, </a:t>
            </a:r>
            <a:r>
              <a:rPr lang="fr-FR" dirty="0"/>
              <a:t>dispositif électronique intracardiaque, valve prothétique, </a:t>
            </a:r>
            <a:r>
              <a:rPr lang="fr-FR" dirty="0" smtClean="0"/>
              <a:t>ATCD EI </a:t>
            </a:r>
            <a:r>
              <a:rPr lang="fr-FR" dirty="0"/>
              <a:t>et anomalie structurelle cardiaque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Bilan </a:t>
            </a:r>
            <a:r>
              <a:rPr lang="fr-FR" dirty="0"/>
              <a:t>d’extension ILC en réanimation</a:t>
            </a: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5724128" y="5996818"/>
            <a:ext cx="1351652" cy="369332"/>
          </a:xfrm>
          <a:prstGeom prst="rect">
            <a:avLst/>
          </a:prstGeom>
          <a:solidFill>
            <a:srgbClr val="66FF33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en-US"/>
            </a:defPPr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fr-FR" dirty="0"/>
              <a:t>SRLF 2019</a:t>
            </a:r>
            <a:endParaRPr lang="fr-FR" dirty="0"/>
          </a:p>
        </p:txBody>
      </p:sp>
      <p:sp>
        <p:nvSpPr>
          <p:cNvPr id="5" name="Rectangle 4"/>
          <p:cNvSpPr/>
          <p:nvPr/>
        </p:nvSpPr>
        <p:spPr>
          <a:xfrm>
            <a:off x="1475656" y="6027596"/>
            <a:ext cx="16167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/>
              <a:t>Avis d’experts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67926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fr-FR" dirty="0" smtClean="0"/>
              <a:t>Associer:</a:t>
            </a:r>
            <a:endParaRPr lang="fr-FR" b="1" dirty="0" smtClean="0">
              <a:solidFill>
                <a:srgbClr val="FF0000"/>
              </a:solidFill>
            </a:endParaRPr>
          </a:p>
          <a:p>
            <a:pPr lvl="1"/>
            <a:r>
              <a:rPr lang="fr-FR" dirty="0"/>
              <a:t>Un anti </a:t>
            </a:r>
            <a:r>
              <a:rPr lang="fr-FR" i="1" dirty="0" smtClean="0"/>
              <a:t>Pseudomonas</a:t>
            </a:r>
            <a:r>
              <a:rPr lang="fr-FR" dirty="0" smtClean="0"/>
              <a:t> </a:t>
            </a:r>
            <a:endParaRPr lang="fr-FR" dirty="0"/>
          </a:p>
          <a:p>
            <a:pPr lvl="1"/>
            <a:r>
              <a:rPr lang="fr-FR" dirty="0" smtClean="0"/>
              <a:t>Un anti Gram +</a:t>
            </a:r>
          </a:p>
          <a:p>
            <a:pPr lvl="1"/>
            <a:r>
              <a:rPr lang="fr-FR" dirty="0" smtClean="0"/>
              <a:t>Pas d’antifongique</a:t>
            </a:r>
          </a:p>
          <a:p>
            <a:r>
              <a:rPr lang="fr-FR" dirty="0" smtClean="0"/>
              <a:t>A tempérer selon</a:t>
            </a:r>
          </a:p>
          <a:p>
            <a:pPr lvl="1"/>
            <a:r>
              <a:rPr lang="fr-FR" dirty="0" smtClean="0"/>
              <a:t>Epidémiologie locale</a:t>
            </a:r>
          </a:p>
          <a:p>
            <a:pPr lvl="1"/>
            <a:r>
              <a:rPr lang="fr-FR" dirty="0" smtClean="0"/>
              <a:t>Choc septique</a:t>
            </a:r>
          </a:p>
          <a:p>
            <a:pPr lvl="1"/>
            <a:r>
              <a:rPr lang="fr-FR" dirty="0" smtClean="0"/>
              <a:t>Immunodépression grave (neutropénie/transplantation d’organe)</a:t>
            </a:r>
          </a:p>
          <a:p>
            <a:pPr lvl="1"/>
            <a:r>
              <a:rPr lang="fr-FR" dirty="0" smtClean="0"/>
              <a:t>Colonisation connue à BMR</a:t>
            </a:r>
          </a:p>
          <a:p>
            <a:pPr lvl="2"/>
            <a:r>
              <a:rPr lang="fr-FR" dirty="0" smtClean="0"/>
              <a:t>Pour ce dernier point, non abordé ici, la RFE « alternatives aux carbapénèmes » qui est postérieure, limite cela aux 3 derniers mois</a:t>
            </a:r>
          </a:p>
          <a:p>
            <a:pPr lvl="2"/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ATB probabiliste </a:t>
            </a:r>
            <a:r>
              <a:rPr lang="fr-FR" dirty="0" smtClean="0"/>
              <a:t>ILC en </a:t>
            </a:r>
            <a:r>
              <a:rPr lang="fr-FR" dirty="0"/>
              <a:t>réanimation</a:t>
            </a: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5724128" y="5996818"/>
            <a:ext cx="1351652" cy="369332"/>
          </a:xfrm>
          <a:prstGeom prst="rect">
            <a:avLst/>
          </a:prstGeom>
          <a:solidFill>
            <a:srgbClr val="66FF33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en-US"/>
            </a:defPPr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fr-FR" dirty="0"/>
              <a:t>SRLF 2019</a:t>
            </a:r>
            <a:endParaRPr lang="fr-FR" dirty="0"/>
          </a:p>
        </p:txBody>
      </p:sp>
      <p:sp>
        <p:nvSpPr>
          <p:cNvPr id="5" name="Rectangle 4"/>
          <p:cNvSpPr/>
          <p:nvPr/>
        </p:nvSpPr>
        <p:spPr>
          <a:xfrm>
            <a:off x="1475656" y="6027596"/>
            <a:ext cx="16167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/>
              <a:t>Avis d’experts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85965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b="1" dirty="0" smtClean="0"/>
              <a:t>Vancomycine</a:t>
            </a:r>
          </a:p>
          <a:p>
            <a:pPr lvl="1"/>
            <a:r>
              <a:rPr lang="fr-FR" dirty="0" smtClean="0"/>
              <a:t>Si </a:t>
            </a:r>
            <a:r>
              <a:rPr lang="fr-FR" dirty="0"/>
              <a:t>risque élevé de </a:t>
            </a:r>
            <a:r>
              <a:rPr lang="fr-FR" dirty="0" smtClean="0"/>
              <a:t>SARM</a:t>
            </a:r>
            <a:endParaRPr lang="fr-FR" b="1" dirty="0">
              <a:solidFill>
                <a:srgbClr val="FF0000"/>
              </a:solidFill>
            </a:endParaRPr>
          </a:p>
          <a:p>
            <a:pPr lvl="2"/>
            <a:r>
              <a:rPr lang="fr-FR" dirty="0" smtClean="0"/>
              <a:t>Pas </a:t>
            </a:r>
            <a:r>
              <a:rPr lang="fr-FR" dirty="0"/>
              <a:t>de </a:t>
            </a:r>
            <a:r>
              <a:rPr lang="fr-FR" dirty="0" err="1" smtClean="0"/>
              <a:t>teicoplanine</a:t>
            </a:r>
            <a:endParaRPr lang="fr-FR" sz="2300" dirty="0"/>
          </a:p>
          <a:p>
            <a:r>
              <a:rPr lang="fr-FR" b="1" dirty="0" err="1"/>
              <a:t>Daptomycine</a:t>
            </a:r>
            <a:r>
              <a:rPr lang="fr-FR" b="1" dirty="0"/>
              <a:t> si </a:t>
            </a:r>
            <a:r>
              <a:rPr lang="fr-FR" b="1" dirty="0" smtClean="0"/>
              <a:t>	</a:t>
            </a:r>
            <a:r>
              <a:rPr lang="fr-FR" sz="2300" b="1" dirty="0" smtClean="0">
                <a:solidFill>
                  <a:srgbClr val="FF0000"/>
                </a:solidFill>
              </a:rPr>
              <a:t>GRADE </a:t>
            </a:r>
            <a:r>
              <a:rPr lang="fr-FR" sz="2300" b="1" dirty="0">
                <a:solidFill>
                  <a:srgbClr val="FF0000"/>
                </a:solidFill>
              </a:rPr>
              <a:t>2+</a:t>
            </a:r>
            <a:endParaRPr lang="fr-FR" sz="2300" dirty="0" smtClean="0"/>
          </a:p>
          <a:p>
            <a:pPr lvl="1"/>
            <a:r>
              <a:rPr lang="fr-FR" dirty="0" smtClean="0"/>
              <a:t>choc</a:t>
            </a:r>
            <a:r>
              <a:rPr lang="fr-FR" dirty="0"/>
              <a:t>, IRA, exposition récente à la vancomycine (&gt; 1 semaine les 3 derniers mois) ou si forte prévalence locale de SARM avec CMI ≥ 1 mg/l à la </a:t>
            </a:r>
            <a:r>
              <a:rPr lang="fr-FR" dirty="0" err="1"/>
              <a:t>vanco</a:t>
            </a:r>
            <a:endParaRPr lang="fr-FR" dirty="0"/>
          </a:p>
          <a:p>
            <a:pPr marL="365125" lvl="1" indent="-255588">
              <a:spcBef>
                <a:spcPts val="400"/>
              </a:spcBef>
              <a:buSzPct val="68000"/>
              <a:buFont typeface="Wingdings 3" pitchFamily="18" charset="2"/>
              <a:buChar char=""/>
            </a:pPr>
            <a:r>
              <a:rPr lang="fr-FR" sz="2700" b="1" dirty="0" smtClean="0">
                <a:solidFill>
                  <a:srgbClr val="FF0000"/>
                </a:solidFill>
              </a:rPr>
              <a:t> </a:t>
            </a:r>
            <a:r>
              <a:rPr lang="fr-FR" sz="2700" b="1" dirty="0"/>
              <a:t>Pas de </a:t>
            </a:r>
            <a:r>
              <a:rPr lang="fr-FR" sz="2700" b="1" dirty="0" err="1"/>
              <a:t>linezolide</a:t>
            </a:r>
            <a:r>
              <a:rPr lang="fr-FR" sz="2700" b="1" dirty="0"/>
              <a:t> si </a:t>
            </a:r>
            <a:r>
              <a:rPr lang="fr-FR" sz="2700" b="1" dirty="0" smtClean="0"/>
              <a:t>choc </a:t>
            </a:r>
            <a:endParaRPr lang="fr-FR" b="1" dirty="0" smtClean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Quel anti Gram + en probabiliste ?</a:t>
            </a:r>
            <a:endParaRPr lang="fr-FR" dirty="0"/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5724128" y="5996818"/>
            <a:ext cx="1351652" cy="369332"/>
          </a:xfrm>
          <a:prstGeom prst="rect">
            <a:avLst/>
          </a:prstGeom>
          <a:solidFill>
            <a:srgbClr val="66FF33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en-US"/>
            </a:defPPr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fr-FR" dirty="0"/>
              <a:t>SRLF 2019</a:t>
            </a:r>
            <a:endParaRPr lang="fr-FR" dirty="0"/>
          </a:p>
        </p:txBody>
      </p:sp>
      <p:sp>
        <p:nvSpPr>
          <p:cNvPr id="5" name="Rectangle 4"/>
          <p:cNvSpPr/>
          <p:nvPr/>
        </p:nvSpPr>
        <p:spPr>
          <a:xfrm>
            <a:off x="1475656" y="6027596"/>
            <a:ext cx="16167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/>
              <a:t>Avis d’experts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39359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smtClean="0"/>
              <a:t>Pathogenèse de l’infection de KT</a:t>
            </a:r>
          </a:p>
        </p:txBody>
      </p:sp>
      <p:sp>
        <p:nvSpPr>
          <p:cNvPr id="1945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2565400"/>
            <a:ext cx="8229600" cy="3671888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fr-FR" sz="2100" smtClean="0"/>
              <a:t>Infection extraluminale</a:t>
            </a:r>
          </a:p>
          <a:p>
            <a:pPr lvl="1" eaLnBrk="1" hangingPunct="1">
              <a:lnSpc>
                <a:spcPct val="80000"/>
              </a:lnSpc>
            </a:pPr>
            <a:r>
              <a:rPr lang="fr-FR" sz="2000" smtClean="0"/>
              <a:t>Mécanisme dominant la première semaine</a:t>
            </a:r>
          </a:p>
          <a:p>
            <a:pPr lvl="2" eaLnBrk="1" hangingPunct="1">
              <a:lnSpc>
                <a:spcPct val="80000"/>
              </a:lnSpc>
            </a:pPr>
            <a:r>
              <a:rPr lang="fr-FR" sz="1800" smtClean="0"/>
              <a:t> Site d'insertion contaminé lors de la pose</a:t>
            </a:r>
          </a:p>
          <a:p>
            <a:pPr lvl="1" eaLnBrk="1" hangingPunct="1">
              <a:lnSpc>
                <a:spcPct val="80000"/>
              </a:lnSpc>
            </a:pPr>
            <a:r>
              <a:rPr lang="fr-FR" sz="2000" smtClean="0"/>
              <a:t> Contamination secondaire plus rare (pansement)</a:t>
            </a:r>
          </a:p>
          <a:p>
            <a:pPr eaLnBrk="1" hangingPunct="1">
              <a:lnSpc>
                <a:spcPct val="80000"/>
              </a:lnSpc>
            </a:pPr>
            <a:r>
              <a:rPr lang="fr-FR" sz="2100" smtClean="0"/>
              <a:t>Contamination endoluminale</a:t>
            </a:r>
          </a:p>
          <a:p>
            <a:pPr lvl="1" eaLnBrk="1" hangingPunct="1">
              <a:lnSpc>
                <a:spcPct val="80000"/>
              </a:lnSpc>
            </a:pPr>
            <a:r>
              <a:rPr lang="fr-FR" sz="2000" smtClean="0"/>
              <a:t>Colonisation d'un raccord KT - Ligne veineuse</a:t>
            </a:r>
          </a:p>
          <a:p>
            <a:pPr lvl="2" eaLnBrk="1" hangingPunct="1">
              <a:lnSpc>
                <a:spcPct val="80000"/>
              </a:lnSpc>
            </a:pPr>
            <a:r>
              <a:rPr lang="fr-FR" sz="1800" smtClean="0"/>
              <a:t>Manipulations septiques (injections, déconnexion...)</a:t>
            </a:r>
          </a:p>
          <a:p>
            <a:pPr lvl="1" eaLnBrk="1" hangingPunct="1">
              <a:lnSpc>
                <a:spcPct val="80000"/>
              </a:lnSpc>
            </a:pPr>
            <a:r>
              <a:rPr lang="fr-FR" sz="2000" smtClean="0"/>
              <a:t>Flore hospitalière colonisant les mains du personnel soignant</a:t>
            </a:r>
          </a:p>
          <a:p>
            <a:pPr eaLnBrk="1" hangingPunct="1">
              <a:lnSpc>
                <a:spcPct val="80000"/>
              </a:lnSpc>
            </a:pPr>
            <a:r>
              <a:rPr lang="fr-FR" sz="2100" smtClean="0"/>
              <a:t>Hématogène ( &lt;10% )</a:t>
            </a:r>
          </a:p>
          <a:p>
            <a:pPr lvl="1" eaLnBrk="1" hangingPunct="1">
              <a:lnSpc>
                <a:spcPct val="80000"/>
              </a:lnSpc>
            </a:pPr>
            <a:r>
              <a:rPr lang="fr-FR" sz="2000" smtClean="0"/>
              <a:t> secondaire à un foyer infectieux à distance</a:t>
            </a:r>
          </a:p>
          <a:p>
            <a:pPr eaLnBrk="1" hangingPunct="1">
              <a:lnSpc>
                <a:spcPct val="80000"/>
              </a:lnSpc>
            </a:pPr>
            <a:r>
              <a:rPr lang="fr-FR" sz="2100" smtClean="0"/>
              <a:t> Contamination de l'infusat</a:t>
            </a:r>
          </a:p>
        </p:txBody>
      </p:sp>
      <p:sp>
        <p:nvSpPr>
          <p:cNvPr id="19459" name="Oval 4"/>
          <p:cNvSpPr>
            <a:spLocks noChangeArrowheads="1"/>
          </p:cNvSpPr>
          <p:nvPr/>
        </p:nvSpPr>
        <p:spPr bwMode="auto">
          <a:xfrm>
            <a:off x="6613525" y="1773238"/>
            <a:ext cx="1879600" cy="1944687"/>
          </a:xfrm>
          <a:prstGeom prst="ellipse">
            <a:avLst/>
          </a:prstGeom>
          <a:solidFill>
            <a:schemeClr val="accent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9460" name="Oval 5"/>
          <p:cNvSpPr>
            <a:spLocks noChangeArrowheads="1"/>
          </p:cNvSpPr>
          <p:nvPr/>
        </p:nvSpPr>
        <p:spPr bwMode="auto">
          <a:xfrm>
            <a:off x="6816725" y="1989138"/>
            <a:ext cx="1471613" cy="1512887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fr-FR" sz="2400">
              <a:latin typeface="Book Antiqua" pitchFamily="18" charset="0"/>
            </a:endParaRPr>
          </a:p>
        </p:txBody>
      </p:sp>
      <p:sp>
        <p:nvSpPr>
          <p:cNvPr id="19461" name="Oval 6"/>
          <p:cNvSpPr>
            <a:spLocks noChangeArrowheads="1"/>
          </p:cNvSpPr>
          <p:nvPr/>
        </p:nvSpPr>
        <p:spPr bwMode="auto">
          <a:xfrm>
            <a:off x="7104063" y="3286125"/>
            <a:ext cx="122237" cy="128588"/>
          </a:xfrm>
          <a:prstGeom prst="ellipse">
            <a:avLst/>
          </a:prstGeom>
          <a:solidFill>
            <a:srgbClr val="FF9900"/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9462" name="Oval 7"/>
          <p:cNvSpPr>
            <a:spLocks noChangeArrowheads="1"/>
          </p:cNvSpPr>
          <p:nvPr/>
        </p:nvSpPr>
        <p:spPr bwMode="auto">
          <a:xfrm>
            <a:off x="7021513" y="3070225"/>
            <a:ext cx="122237" cy="128588"/>
          </a:xfrm>
          <a:prstGeom prst="ellipse">
            <a:avLst/>
          </a:prstGeom>
          <a:solidFill>
            <a:srgbClr val="FF9900"/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9463" name="Oval 8"/>
          <p:cNvSpPr>
            <a:spLocks noChangeArrowheads="1"/>
          </p:cNvSpPr>
          <p:nvPr/>
        </p:nvSpPr>
        <p:spPr bwMode="auto">
          <a:xfrm>
            <a:off x="6899275" y="3025775"/>
            <a:ext cx="122238" cy="130175"/>
          </a:xfrm>
          <a:prstGeom prst="ellipse">
            <a:avLst/>
          </a:prstGeom>
          <a:solidFill>
            <a:srgbClr val="FF9900"/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9464" name="Oval 9"/>
          <p:cNvSpPr>
            <a:spLocks noChangeArrowheads="1"/>
          </p:cNvSpPr>
          <p:nvPr/>
        </p:nvSpPr>
        <p:spPr bwMode="auto">
          <a:xfrm>
            <a:off x="7021513" y="3155950"/>
            <a:ext cx="122237" cy="130175"/>
          </a:xfrm>
          <a:prstGeom prst="ellipse">
            <a:avLst/>
          </a:prstGeom>
          <a:solidFill>
            <a:srgbClr val="FF9900"/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9465" name="Oval 10"/>
          <p:cNvSpPr>
            <a:spLocks noChangeArrowheads="1"/>
          </p:cNvSpPr>
          <p:nvPr/>
        </p:nvSpPr>
        <p:spPr bwMode="auto">
          <a:xfrm>
            <a:off x="7021513" y="3198813"/>
            <a:ext cx="122237" cy="130175"/>
          </a:xfrm>
          <a:prstGeom prst="ellipse">
            <a:avLst/>
          </a:prstGeom>
          <a:solidFill>
            <a:srgbClr val="FF9900"/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9466" name="Oval 11"/>
          <p:cNvSpPr>
            <a:spLocks noChangeArrowheads="1"/>
          </p:cNvSpPr>
          <p:nvPr/>
        </p:nvSpPr>
        <p:spPr bwMode="auto">
          <a:xfrm>
            <a:off x="6940550" y="3113088"/>
            <a:ext cx="122238" cy="130175"/>
          </a:xfrm>
          <a:prstGeom prst="ellipse">
            <a:avLst/>
          </a:prstGeom>
          <a:solidFill>
            <a:srgbClr val="FF9900"/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9467" name="Oval 12"/>
          <p:cNvSpPr>
            <a:spLocks noChangeArrowheads="1"/>
          </p:cNvSpPr>
          <p:nvPr/>
        </p:nvSpPr>
        <p:spPr bwMode="auto">
          <a:xfrm>
            <a:off x="6694488" y="2119313"/>
            <a:ext cx="122237" cy="128587"/>
          </a:xfrm>
          <a:prstGeom prst="ellipse">
            <a:avLst/>
          </a:prstGeom>
          <a:solidFill>
            <a:srgbClr val="FF9900"/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9468" name="Oval 13"/>
          <p:cNvSpPr>
            <a:spLocks noChangeArrowheads="1"/>
          </p:cNvSpPr>
          <p:nvPr/>
        </p:nvSpPr>
        <p:spPr bwMode="auto">
          <a:xfrm>
            <a:off x="6694488" y="2247900"/>
            <a:ext cx="122237" cy="130175"/>
          </a:xfrm>
          <a:prstGeom prst="ellipse">
            <a:avLst/>
          </a:prstGeom>
          <a:solidFill>
            <a:srgbClr val="FF9900"/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9469" name="Oval 14"/>
          <p:cNvSpPr>
            <a:spLocks noChangeArrowheads="1"/>
          </p:cNvSpPr>
          <p:nvPr/>
        </p:nvSpPr>
        <p:spPr bwMode="auto">
          <a:xfrm>
            <a:off x="6653213" y="2205038"/>
            <a:ext cx="123825" cy="130175"/>
          </a:xfrm>
          <a:prstGeom prst="ellipse">
            <a:avLst/>
          </a:prstGeom>
          <a:solidFill>
            <a:srgbClr val="FF9900"/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9470" name="Oval 15"/>
          <p:cNvSpPr>
            <a:spLocks noChangeArrowheads="1"/>
          </p:cNvSpPr>
          <p:nvPr/>
        </p:nvSpPr>
        <p:spPr bwMode="auto">
          <a:xfrm>
            <a:off x="6613525" y="2076450"/>
            <a:ext cx="122238" cy="128588"/>
          </a:xfrm>
          <a:prstGeom prst="ellipse">
            <a:avLst/>
          </a:prstGeom>
          <a:solidFill>
            <a:srgbClr val="FF9900"/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9471" name="Oval 16"/>
          <p:cNvSpPr>
            <a:spLocks noChangeArrowheads="1"/>
          </p:cNvSpPr>
          <p:nvPr/>
        </p:nvSpPr>
        <p:spPr bwMode="auto">
          <a:xfrm>
            <a:off x="6735763" y="2032000"/>
            <a:ext cx="122237" cy="130175"/>
          </a:xfrm>
          <a:prstGeom prst="ellipse">
            <a:avLst/>
          </a:prstGeom>
          <a:solidFill>
            <a:srgbClr val="FF9900"/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9472" name="Oval 17"/>
          <p:cNvSpPr>
            <a:spLocks noChangeArrowheads="1"/>
          </p:cNvSpPr>
          <p:nvPr/>
        </p:nvSpPr>
        <p:spPr bwMode="auto">
          <a:xfrm>
            <a:off x="6777038" y="1946275"/>
            <a:ext cx="122237" cy="130175"/>
          </a:xfrm>
          <a:prstGeom prst="ellipse">
            <a:avLst/>
          </a:prstGeom>
          <a:solidFill>
            <a:srgbClr val="FF9900"/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9473" name="Oval 18"/>
          <p:cNvSpPr>
            <a:spLocks noChangeArrowheads="1"/>
          </p:cNvSpPr>
          <p:nvPr/>
        </p:nvSpPr>
        <p:spPr bwMode="auto">
          <a:xfrm>
            <a:off x="6694488" y="1989138"/>
            <a:ext cx="122237" cy="130175"/>
          </a:xfrm>
          <a:prstGeom prst="ellipse">
            <a:avLst/>
          </a:prstGeom>
          <a:solidFill>
            <a:srgbClr val="FF9900"/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9474" name="Line 19"/>
          <p:cNvSpPr>
            <a:spLocks noChangeShapeType="1"/>
          </p:cNvSpPr>
          <p:nvPr/>
        </p:nvSpPr>
        <p:spPr bwMode="auto">
          <a:xfrm flipV="1">
            <a:off x="5508625" y="3213100"/>
            <a:ext cx="1511300" cy="936625"/>
          </a:xfrm>
          <a:prstGeom prst="line">
            <a:avLst/>
          </a:prstGeom>
          <a:noFill/>
          <a:ln w="57150">
            <a:solidFill>
              <a:srgbClr val="339966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19475" name="Line 20"/>
          <p:cNvSpPr>
            <a:spLocks noChangeShapeType="1"/>
          </p:cNvSpPr>
          <p:nvPr/>
        </p:nvSpPr>
        <p:spPr bwMode="auto">
          <a:xfrm flipV="1">
            <a:off x="4572000" y="2205038"/>
            <a:ext cx="2087563" cy="576262"/>
          </a:xfrm>
          <a:prstGeom prst="line">
            <a:avLst/>
          </a:prstGeom>
          <a:noFill/>
          <a:ln w="57150">
            <a:solidFill>
              <a:srgbClr val="339966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164114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Durée de l’antibiothérapie</a:t>
            </a:r>
            <a:endParaRPr lang="fr-FR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772816"/>
            <a:ext cx="8125148" cy="4104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6619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Ne concernent que les KT centraux en réanimation</a:t>
            </a:r>
          </a:p>
          <a:p>
            <a:pPr lvl="1"/>
            <a:r>
              <a:rPr lang="fr-FR" dirty="0" smtClean="0"/>
              <a:t>C’est de l’accès veineux de durée courte/moyenne</a:t>
            </a:r>
          </a:p>
          <a:p>
            <a:pPr lvl="1"/>
            <a:r>
              <a:rPr lang="fr-FR" dirty="0" smtClean="0"/>
              <a:t>Dans un secteur ou il est facile de poser/enlever les CVC</a:t>
            </a:r>
            <a:endParaRPr lang="fr-FR" dirty="0"/>
          </a:p>
          <a:p>
            <a:r>
              <a:rPr lang="fr-FR" dirty="0" smtClean="0"/>
              <a:t>On peut en tirer des enseignements mais ce n’est pas forcément utilisable dans tous les services en l’état</a:t>
            </a:r>
          </a:p>
          <a:p>
            <a:pPr lvl="1"/>
            <a:r>
              <a:rPr lang="fr-FR" dirty="0" smtClean="0"/>
              <a:t>Le « hors » réanimation</a:t>
            </a:r>
          </a:p>
          <a:p>
            <a:pPr lvl="1"/>
            <a:r>
              <a:rPr lang="fr-FR" dirty="0" smtClean="0"/>
              <a:t>Les infections de chambre implantable</a:t>
            </a:r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Ce qu’il n’y a pas dans ces </a:t>
            </a:r>
            <a:r>
              <a:rPr lang="fr-FR" dirty="0" err="1" smtClean="0"/>
              <a:t>recos</a:t>
            </a:r>
            <a:endParaRPr lang="fr-FR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04183" y="5006973"/>
            <a:ext cx="2174219" cy="1820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42008" y="5338309"/>
            <a:ext cx="1845907" cy="1550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80975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Espace réservé du contenu 2"/>
          <p:cNvSpPr>
            <a:spLocks noGrp="1"/>
          </p:cNvSpPr>
          <p:nvPr>
            <p:ph sz="quarter" idx="1"/>
          </p:nvPr>
        </p:nvSpPr>
        <p:spPr>
          <a:xfrm>
            <a:off x="457200" y="1916113"/>
            <a:ext cx="8229600" cy="4090987"/>
          </a:xfrm>
        </p:spPr>
        <p:txBody>
          <a:bodyPr/>
          <a:lstStyle/>
          <a:p>
            <a:r>
              <a:rPr lang="fr-FR" dirty="0" smtClean="0"/>
              <a:t>Situation complexe</a:t>
            </a:r>
          </a:p>
          <a:p>
            <a:r>
              <a:rPr lang="fr-FR" dirty="0" smtClean="0"/>
              <a:t>Risque infectieux évalué en parallèle avec </a:t>
            </a:r>
          </a:p>
          <a:p>
            <a:pPr lvl="1"/>
            <a:r>
              <a:rPr lang="fr-FR" dirty="0" smtClean="0"/>
              <a:t>Risque mécanique</a:t>
            </a:r>
          </a:p>
          <a:p>
            <a:pPr lvl="1"/>
            <a:r>
              <a:rPr lang="fr-FR" dirty="0" smtClean="0"/>
              <a:t>Risque hémorragique</a:t>
            </a:r>
          </a:p>
          <a:p>
            <a:r>
              <a:rPr lang="fr-FR" dirty="0" smtClean="0"/>
              <a:t>Bactériémie et neutropénie avec </a:t>
            </a:r>
            <a:r>
              <a:rPr lang="fr-FR" dirty="0" err="1" smtClean="0"/>
              <a:t>mucite</a:t>
            </a:r>
            <a:endParaRPr lang="fr-FR" dirty="0" smtClean="0"/>
          </a:p>
          <a:p>
            <a:pPr lvl="1"/>
            <a:r>
              <a:rPr lang="fr-FR" dirty="0" smtClean="0"/>
              <a:t>Plus souvent translocation </a:t>
            </a:r>
            <a:r>
              <a:rPr lang="fr-FR" dirty="0" err="1" smtClean="0"/>
              <a:t>dig</a:t>
            </a:r>
            <a:r>
              <a:rPr lang="fr-FR" dirty="0" smtClean="0"/>
              <a:t> que BLC</a:t>
            </a:r>
          </a:p>
          <a:p>
            <a:r>
              <a:rPr lang="fr-FR" dirty="0" smtClean="0"/>
              <a:t>Ablation souvent temporisée</a:t>
            </a:r>
          </a:p>
        </p:txBody>
      </p:sp>
      <p:sp>
        <p:nvSpPr>
          <p:cNvPr id="21506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dirty="0" smtClean="0"/>
              <a:t>Cathéter et neutropénie</a:t>
            </a:r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4932363" y="5805488"/>
            <a:ext cx="2095445" cy="369332"/>
          </a:xfrm>
          <a:prstGeom prst="rect">
            <a:avLst/>
          </a:prstGeom>
          <a:solidFill>
            <a:srgbClr val="66FF33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en-US"/>
            </a:defPPr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fr-FR"/>
              <a:t>Sexton ICHE 2010</a:t>
            </a:r>
          </a:p>
        </p:txBody>
      </p:sp>
    </p:spTree>
    <p:extLst>
      <p:ext uri="{BB962C8B-B14F-4D97-AF65-F5344CB8AC3E}">
        <p14:creationId xmlns:p14="http://schemas.microsoft.com/office/powerpoint/2010/main" val="244411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457200" y="1916113"/>
            <a:ext cx="8229600" cy="4090987"/>
          </a:xfrm>
        </p:spPr>
        <p:txBody>
          <a:bodyPr/>
          <a:lstStyle/>
          <a:p>
            <a:r>
              <a:rPr lang="fr-FR" smtClean="0"/>
              <a:t>Nutrition parentérale sur grèle court</a:t>
            </a:r>
          </a:p>
          <a:p>
            <a:r>
              <a:rPr lang="fr-FR" smtClean="0"/>
              <a:t>Besoin d’un accès veineux central A VIE</a:t>
            </a:r>
          </a:p>
          <a:p>
            <a:r>
              <a:rPr lang="fr-FR" smtClean="0"/>
              <a:t>Capital veineux central limité</a:t>
            </a:r>
          </a:p>
          <a:p>
            <a:r>
              <a:rPr lang="fr-FR" smtClean="0"/>
              <a:t>IDSA: indication d’ablation immédiate plus limitées</a:t>
            </a:r>
          </a:p>
          <a:p>
            <a:pPr lvl="1"/>
            <a:r>
              <a:rPr lang="fr-FR" smtClean="0"/>
              <a:t>Sepsis sévère, thrombophlébite, endocardite, tunnelite</a:t>
            </a:r>
          </a:p>
          <a:p>
            <a:pPr lvl="1"/>
            <a:r>
              <a:rPr lang="fr-FR" i="1" smtClean="0"/>
              <a:t>S. aureus</a:t>
            </a:r>
            <a:r>
              <a:rPr lang="fr-FR" smtClean="0"/>
              <a:t>, Pyo, candida, McB</a:t>
            </a:r>
          </a:p>
          <a:p>
            <a:pPr lvl="1"/>
            <a:endParaRPr lang="fr-FR" smtClean="0"/>
          </a:p>
          <a:p>
            <a:endParaRPr lang="fr-FR" smtClean="0"/>
          </a:p>
        </p:txBody>
      </p:sp>
      <p:sp>
        <p:nvSpPr>
          <p:cNvPr id="22530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dirty="0" smtClean="0"/>
              <a:t>Cathéter longue durée/CI</a:t>
            </a:r>
          </a:p>
        </p:txBody>
      </p:sp>
    </p:spTree>
    <p:extLst>
      <p:ext uri="{BB962C8B-B14F-4D97-AF65-F5344CB8AC3E}">
        <p14:creationId xmlns:p14="http://schemas.microsoft.com/office/powerpoint/2010/main" val="2031062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 smtClean="0"/>
              <a:t>Sepsis </a:t>
            </a:r>
            <a:r>
              <a:rPr lang="fr-FR" dirty="0"/>
              <a:t>(quick SOFA≥2) ou choc </a:t>
            </a:r>
            <a:r>
              <a:rPr lang="fr-FR" dirty="0" smtClean="0"/>
              <a:t>septique.</a:t>
            </a:r>
            <a:endParaRPr lang="fr-FR" dirty="0"/>
          </a:p>
          <a:p>
            <a:pPr lvl="0"/>
            <a:r>
              <a:rPr lang="fr-FR" dirty="0" smtClean="0"/>
              <a:t>Atteinte </a:t>
            </a:r>
            <a:r>
              <a:rPr lang="fr-FR" dirty="0"/>
              <a:t>extra luminale : infection de poche, tunnéllite que l’on ne peut espérer stériliser avec une antibiothérapie seule</a:t>
            </a:r>
          </a:p>
          <a:p>
            <a:pPr lvl="0"/>
            <a:r>
              <a:rPr lang="fr-FR" dirty="0" smtClean="0"/>
              <a:t>Localisation </a:t>
            </a:r>
            <a:r>
              <a:rPr lang="fr-FR" dirty="0"/>
              <a:t>secondaire (thrombophlébite, </a:t>
            </a:r>
            <a:r>
              <a:rPr lang="fr-FR" dirty="0" err="1"/>
              <a:t>spondylodiscite</a:t>
            </a:r>
            <a:r>
              <a:rPr lang="fr-FR" dirty="0"/>
              <a:t>, endocardite…)</a:t>
            </a:r>
          </a:p>
          <a:p>
            <a:r>
              <a:rPr lang="fr-FR" i="1" dirty="0" smtClean="0"/>
              <a:t>S</a:t>
            </a:r>
            <a:r>
              <a:rPr lang="fr-FR" i="1" dirty="0"/>
              <a:t>. aureus </a:t>
            </a:r>
            <a:r>
              <a:rPr lang="fr-FR" dirty="0"/>
              <a:t>ou </a:t>
            </a:r>
            <a:r>
              <a:rPr lang="fr-FR" i="1" dirty="0"/>
              <a:t>Candida </a:t>
            </a:r>
            <a:r>
              <a:rPr lang="fr-FR" i="1" dirty="0" err="1"/>
              <a:t>sp</a:t>
            </a:r>
            <a:r>
              <a:rPr lang="fr-FR" i="1" dirty="0"/>
              <a:t>.</a:t>
            </a:r>
            <a:r>
              <a:rPr lang="fr-FR" dirty="0"/>
              <a:t> </a:t>
            </a:r>
            <a:r>
              <a:rPr lang="fr-FR" dirty="0" smtClean="0"/>
              <a:t>(et, avis perso, les non </a:t>
            </a:r>
            <a:r>
              <a:rPr lang="fr-FR" dirty="0" err="1" smtClean="0"/>
              <a:t>fermentants</a:t>
            </a:r>
            <a:r>
              <a:rPr lang="fr-FR" dirty="0" smtClean="0"/>
              <a:t>)</a:t>
            </a:r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situations devant faire enlever un KT</a:t>
            </a:r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3563888" y="6093296"/>
            <a:ext cx="3749744" cy="369332"/>
          </a:xfrm>
          <a:prstGeom prst="rect">
            <a:avLst/>
          </a:prstGeom>
          <a:solidFill>
            <a:srgbClr val="66FF33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dirty="0">
                <a:solidFill>
                  <a:schemeClr val="tx1"/>
                </a:solidFill>
                <a:latin typeface="Arial" charset="0"/>
                <a:cs typeface="Arial" charset="0"/>
              </a:rPr>
              <a:t>SPILF2021, SRLF2019, IDSA2009</a:t>
            </a:r>
            <a:endParaRPr lang="fr-FR" dirty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6167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2400" dirty="0" smtClean="0"/>
              <a:t>Infection à SCN ou </a:t>
            </a:r>
            <a:r>
              <a:rPr lang="fr-FR" sz="2400" dirty="0"/>
              <a:t>entérocoque </a:t>
            </a:r>
            <a:r>
              <a:rPr lang="fr-FR" sz="2400" b="1" dirty="0"/>
              <a:t>OU</a:t>
            </a:r>
          </a:p>
          <a:p>
            <a:r>
              <a:rPr lang="fr-FR" sz="2400" dirty="0" smtClean="0"/>
              <a:t>Eventuellement, infection à </a:t>
            </a:r>
            <a:r>
              <a:rPr lang="fr-FR" sz="2400" dirty="0"/>
              <a:t>entérobactérie ou </a:t>
            </a:r>
            <a:r>
              <a:rPr lang="fr-FR" sz="2400" i="1" dirty="0"/>
              <a:t>P. aeruginosa </a:t>
            </a:r>
            <a:r>
              <a:rPr lang="fr-FR" sz="2400" b="1" dirty="0"/>
              <a:t>ET</a:t>
            </a:r>
          </a:p>
          <a:p>
            <a:r>
              <a:rPr lang="fr-FR" sz="2400" dirty="0" smtClean="0"/>
              <a:t>Pas </a:t>
            </a:r>
            <a:r>
              <a:rPr lang="fr-FR" sz="2400" dirty="0"/>
              <a:t>de signe d’infection extra luminale (</a:t>
            </a:r>
            <a:r>
              <a:rPr lang="fr-FR" sz="2400" dirty="0" err="1" smtClean="0"/>
              <a:t>tunnélite</a:t>
            </a:r>
            <a:r>
              <a:rPr lang="fr-FR" sz="2400" dirty="0"/>
              <a:t>, infection de loge…) </a:t>
            </a:r>
            <a:r>
              <a:rPr lang="fr-FR" sz="2400" b="1" dirty="0"/>
              <a:t>ET</a:t>
            </a:r>
          </a:p>
          <a:p>
            <a:r>
              <a:rPr lang="fr-FR" sz="2400" dirty="0" smtClean="0"/>
              <a:t>Pas </a:t>
            </a:r>
            <a:r>
              <a:rPr lang="fr-FR" sz="2400" dirty="0"/>
              <a:t>de complication (sepsis, choc septique, </a:t>
            </a:r>
            <a:r>
              <a:rPr lang="fr-FR" sz="2400" dirty="0" err="1"/>
              <a:t>thrombo-phlébite</a:t>
            </a:r>
            <a:r>
              <a:rPr lang="fr-FR" sz="2400" dirty="0"/>
              <a:t>, endocardite, embole septique…) </a:t>
            </a:r>
            <a:r>
              <a:rPr lang="fr-FR" sz="2400" b="1" dirty="0"/>
              <a:t>ET</a:t>
            </a:r>
          </a:p>
          <a:p>
            <a:r>
              <a:rPr lang="fr-FR" sz="2400" dirty="0" smtClean="0"/>
              <a:t>Pas </a:t>
            </a:r>
            <a:r>
              <a:rPr lang="fr-FR" sz="2400" dirty="0"/>
              <a:t>s’il a été décidé d’enlever le cathéter </a:t>
            </a:r>
            <a:r>
              <a:rPr lang="fr-FR" sz="2400" b="1" dirty="0"/>
              <a:t>ET</a:t>
            </a:r>
          </a:p>
          <a:p>
            <a:r>
              <a:rPr lang="fr-FR" sz="2400" dirty="0" smtClean="0"/>
              <a:t>Arrêt </a:t>
            </a:r>
            <a:r>
              <a:rPr lang="fr-FR" sz="2400" dirty="0"/>
              <a:t>de l’hyperthermie et négativation des </a:t>
            </a:r>
            <a:r>
              <a:rPr lang="fr-FR" sz="2400" dirty="0" smtClean="0"/>
              <a:t>HC avant J4</a:t>
            </a:r>
            <a:endParaRPr lang="fr-FR" sz="2400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Indications de traitement conservateur Verrou</a:t>
            </a:r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5508104" y="6093296"/>
            <a:ext cx="2621230" cy="369332"/>
          </a:xfrm>
          <a:prstGeom prst="rect">
            <a:avLst/>
          </a:prstGeom>
          <a:solidFill>
            <a:srgbClr val="66FF33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dirty="0">
                <a:solidFill>
                  <a:schemeClr val="tx1"/>
                </a:solidFill>
                <a:latin typeface="Arial" charset="0"/>
                <a:cs typeface="Arial" charset="0"/>
              </a:rPr>
              <a:t>Albert </a:t>
            </a:r>
            <a:r>
              <a:rPr lang="fr-FR" dirty="0">
                <a:solidFill>
                  <a:schemeClr val="tx1"/>
                </a:solidFill>
                <a:latin typeface="Arial" charset="0"/>
                <a:cs typeface="Arial" charset="0"/>
              </a:rPr>
              <a:t>et al </a:t>
            </a:r>
            <a:r>
              <a:rPr lang="fr-FR" dirty="0" err="1">
                <a:solidFill>
                  <a:schemeClr val="tx1"/>
                </a:solidFill>
                <a:latin typeface="Arial" charset="0"/>
                <a:cs typeface="Arial" charset="0"/>
              </a:rPr>
              <a:t>IDNow</a:t>
            </a:r>
            <a:r>
              <a:rPr lang="fr-FR" dirty="0">
                <a:solidFill>
                  <a:schemeClr val="tx1"/>
                </a:solidFill>
                <a:latin typeface="Arial" charset="0"/>
                <a:cs typeface="Arial" charset="0"/>
              </a:rPr>
              <a:t> 2021</a:t>
            </a:r>
          </a:p>
        </p:txBody>
      </p:sp>
    </p:spTree>
    <p:extLst>
      <p:ext uri="{BB962C8B-B14F-4D97-AF65-F5344CB8AC3E}">
        <p14:creationId xmlns:p14="http://schemas.microsoft.com/office/powerpoint/2010/main" val="3281743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755650" y="4005263"/>
            <a:ext cx="2108269" cy="369332"/>
          </a:xfrm>
          <a:prstGeom prst="rect">
            <a:avLst/>
          </a:prstGeom>
          <a:solidFill>
            <a:srgbClr val="66FF33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en-US"/>
            </a:defPPr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GB" dirty="0" err="1"/>
              <a:t>Rijnders</a:t>
            </a:r>
            <a:r>
              <a:rPr lang="en-GB" dirty="0"/>
              <a:t> JAC 2005</a:t>
            </a:r>
          </a:p>
        </p:txBody>
      </p:sp>
      <p:sp>
        <p:nvSpPr>
          <p:cNvPr id="61442" name="Text Box 3"/>
          <p:cNvSpPr txBox="1">
            <a:spLocks noChangeArrowheads="1"/>
          </p:cNvSpPr>
          <p:nvPr/>
        </p:nvSpPr>
        <p:spPr bwMode="auto">
          <a:xfrm>
            <a:off x="755650" y="5157788"/>
            <a:ext cx="2305050" cy="62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 anchorCtr="1">
            <a:spAutoFit/>
          </a:bodyPr>
          <a:lstStyle/>
          <a:p>
            <a:pPr algn="ctr" defTabSz="828675" hangingPunct="0">
              <a:lnSpc>
                <a:spcPct val="97000"/>
              </a:lnSpc>
              <a:buClr>
                <a:srgbClr val="000000"/>
              </a:buClr>
              <a:buSzPct val="45000"/>
              <a:buFont typeface="StarSymbol"/>
              <a:buNone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  <a:tab pos="7223125" algn="l"/>
                <a:tab pos="7880350" algn="l"/>
                <a:tab pos="8535988" algn="l"/>
              </a:tabLst>
            </a:pPr>
            <a:r>
              <a:rPr lang="en-GB" sz="1400" b="1">
                <a:solidFill>
                  <a:srgbClr val="000000"/>
                </a:solidFill>
              </a:rPr>
              <a:t>Kaplan-Meier survival analysis of time to treatment failure</a:t>
            </a:r>
          </a:p>
        </p:txBody>
      </p:sp>
      <p:sp>
        <p:nvSpPr>
          <p:cNvPr id="31747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sz="3600" smtClean="0"/>
              <a:t>Peut on conserver un KT avec BLC ?</a:t>
            </a:r>
          </a:p>
        </p:txBody>
      </p:sp>
      <p:sp>
        <p:nvSpPr>
          <p:cNvPr id="61444" name="Rectangle 5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07504" y="1772816"/>
            <a:ext cx="8893175" cy="10795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fr-FR" sz="2000" dirty="0" smtClean="0"/>
              <a:t>Essai randomisé en aveugle: Maintien + ATB IV + verrou</a:t>
            </a:r>
          </a:p>
          <a:p>
            <a:pPr lvl="2">
              <a:lnSpc>
                <a:spcPct val="80000"/>
              </a:lnSpc>
            </a:pPr>
            <a:r>
              <a:rPr lang="fr-FR" sz="1500" dirty="0" smtClean="0"/>
              <a:t>KT longue durée</a:t>
            </a:r>
          </a:p>
          <a:p>
            <a:pPr lvl="2">
              <a:lnSpc>
                <a:spcPct val="80000"/>
              </a:lnSpc>
            </a:pPr>
            <a:r>
              <a:rPr lang="fr-FR" sz="1500" dirty="0" smtClean="0"/>
              <a:t>Verrou </a:t>
            </a:r>
            <a:r>
              <a:rPr lang="fr-FR" sz="1500" dirty="0" err="1" smtClean="0"/>
              <a:t>vanco</a:t>
            </a:r>
            <a:r>
              <a:rPr lang="fr-FR" sz="1500" dirty="0" smtClean="0"/>
              <a:t> ou </a:t>
            </a:r>
            <a:r>
              <a:rPr lang="fr-FR" sz="1500" dirty="0" err="1" smtClean="0"/>
              <a:t>cefta</a:t>
            </a:r>
            <a:r>
              <a:rPr lang="fr-FR" sz="1500" dirty="0" smtClean="0"/>
              <a:t> vs placebo (+ ATB iv)</a:t>
            </a:r>
          </a:p>
          <a:p>
            <a:pPr lvl="2">
              <a:lnSpc>
                <a:spcPct val="80000"/>
              </a:lnSpc>
            </a:pPr>
            <a:r>
              <a:rPr lang="fr-FR" sz="1500" dirty="0" smtClean="0"/>
              <a:t>85 bactériémies/KT en 30 mois dont 46 inclus</a:t>
            </a:r>
          </a:p>
          <a:p>
            <a:pPr lvl="3">
              <a:lnSpc>
                <a:spcPct val="80000"/>
              </a:lnSpc>
            </a:pPr>
            <a:r>
              <a:rPr lang="fr-FR" sz="1300" dirty="0" smtClean="0"/>
              <a:t>Exclusions: </a:t>
            </a:r>
            <a:r>
              <a:rPr lang="fr-FR" sz="1300" dirty="0" err="1" smtClean="0"/>
              <a:t>inf</a:t>
            </a:r>
            <a:r>
              <a:rPr lang="fr-FR" sz="1300" dirty="0" smtClean="0"/>
              <a:t> </a:t>
            </a:r>
            <a:r>
              <a:rPr lang="fr-FR" sz="1300" dirty="0" err="1" smtClean="0"/>
              <a:t>polymicrobiennes</a:t>
            </a:r>
            <a:r>
              <a:rPr lang="fr-FR" sz="1300" dirty="0" smtClean="0"/>
              <a:t>, </a:t>
            </a:r>
            <a:r>
              <a:rPr lang="fr-FR" sz="1300" dirty="0" err="1" smtClean="0"/>
              <a:t>fungi</a:t>
            </a:r>
            <a:r>
              <a:rPr lang="fr-FR" sz="1300" dirty="0" smtClean="0"/>
              <a:t>, infection précoce, </a:t>
            </a:r>
            <a:r>
              <a:rPr lang="fr-FR" sz="1300" dirty="0" err="1" smtClean="0"/>
              <a:t>tunnelite</a:t>
            </a:r>
            <a:r>
              <a:rPr lang="fr-FR" sz="1300" dirty="0" smtClean="0"/>
              <a:t> , KT non dispo 8h/j</a:t>
            </a:r>
          </a:p>
          <a:p>
            <a:pPr lvl="2">
              <a:lnSpc>
                <a:spcPct val="80000"/>
              </a:lnSpc>
            </a:pPr>
            <a:r>
              <a:rPr lang="fr-FR" sz="1500" dirty="0" err="1" smtClean="0"/>
              <a:t>Endpoint</a:t>
            </a:r>
            <a:r>
              <a:rPr lang="fr-FR" sz="1500" dirty="0" smtClean="0"/>
              <a:t>: pas de négativation des HC ou rechute au même germe</a:t>
            </a:r>
          </a:p>
          <a:p>
            <a:pPr lvl="2">
              <a:lnSpc>
                <a:spcPct val="80000"/>
              </a:lnSpc>
            </a:pPr>
            <a:r>
              <a:rPr lang="fr-FR" sz="1500" dirty="0" smtClean="0"/>
              <a:t>A J180 (</a:t>
            </a:r>
            <a:r>
              <a:rPr lang="fr-FR" sz="1500" dirty="0" err="1" smtClean="0"/>
              <a:t>endpoint</a:t>
            </a:r>
            <a:r>
              <a:rPr lang="fr-FR" sz="1500" dirty="0" smtClean="0"/>
              <a:t>):</a:t>
            </a:r>
          </a:p>
          <a:p>
            <a:pPr lvl="3">
              <a:lnSpc>
                <a:spcPct val="80000"/>
              </a:lnSpc>
            </a:pPr>
            <a:r>
              <a:rPr lang="fr-FR" sz="1300" dirty="0" smtClean="0">
                <a:solidFill>
                  <a:srgbClr val="0000CC"/>
                </a:solidFill>
              </a:rPr>
              <a:t>Verrou: 33% vs Placebo: 57% (</a:t>
            </a:r>
            <a:r>
              <a:rPr lang="fr-FR" sz="1300" dirty="0" err="1" smtClean="0">
                <a:solidFill>
                  <a:srgbClr val="0000CC"/>
                </a:solidFill>
              </a:rPr>
              <a:t>hazard</a:t>
            </a:r>
            <a:r>
              <a:rPr lang="fr-FR" sz="1300" dirty="0" smtClean="0">
                <a:solidFill>
                  <a:srgbClr val="0000CC"/>
                </a:solidFill>
              </a:rPr>
              <a:t> ratio 0.55, P =0.10) </a:t>
            </a:r>
          </a:p>
          <a:p>
            <a:pPr lvl="3">
              <a:lnSpc>
                <a:spcPct val="80000"/>
              </a:lnSpc>
            </a:pPr>
            <a:r>
              <a:rPr lang="fr-FR" sz="1300" dirty="0" smtClean="0">
                <a:solidFill>
                  <a:srgbClr val="0000CC"/>
                </a:solidFill>
              </a:rPr>
              <a:t>Rechutes: 14% vs 39</a:t>
            </a:r>
            <a:endParaRPr lang="fr-FR" sz="2000" dirty="0" smtClean="0"/>
          </a:p>
        </p:txBody>
      </p:sp>
      <p:pic>
        <p:nvPicPr>
          <p:cNvPr id="61445" name="Picture 6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3924300" y="4005263"/>
            <a:ext cx="4956175" cy="2852737"/>
          </a:xfrm>
        </p:spPr>
      </p:pic>
    </p:spTree>
    <p:extLst>
      <p:ext uri="{BB962C8B-B14F-4D97-AF65-F5344CB8AC3E}">
        <p14:creationId xmlns:p14="http://schemas.microsoft.com/office/powerpoint/2010/main" val="426576346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Verrou antibiotique pratique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half" idx="4294967295"/>
          </p:nvPr>
        </p:nvSpPr>
        <p:spPr>
          <a:xfrm>
            <a:off x="539552" y="1628800"/>
            <a:ext cx="8352928" cy="4515742"/>
          </a:xfrm>
        </p:spPr>
        <p:txBody>
          <a:bodyPr>
            <a:normAutofit fontScale="92500"/>
          </a:bodyPr>
          <a:lstStyle/>
          <a:p>
            <a:r>
              <a:rPr lang="fr-FR" sz="2400" b="1" dirty="0"/>
              <a:t>Modalités pratiques :</a:t>
            </a:r>
          </a:p>
          <a:p>
            <a:pPr lvl="1"/>
            <a:r>
              <a:rPr lang="fr-FR" sz="2000" dirty="0"/>
              <a:t>Rinçage pulsé (10 ml de SSI) avant changement de verrou ou si hémoculture.</a:t>
            </a:r>
          </a:p>
          <a:p>
            <a:pPr lvl="1"/>
            <a:r>
              <a:rPr lang="fr-FR" sz="2000" dirty="0"/>
              <a:t>Injection de 3 </a:t>
            </a:r>
            <a:r>
              <a:rPr lang="fr-FR" sz="2000" dirty="0" err="1"/>
              <a:t>mL</a:t>
            </a:r>
            <a:r>
              <a:rPr lang="fr-FR" sz="2000" dirty="0"/>
              <a:t> de verrou </a:t>
            </a:r>
            <a:r>
              <a:rPr lang="fr-FR" sz="2000" dirty="0" smtClean="0"/>
              <a:t>(volume chambre </a:t>
            </a:r>
            <a:r>
              <a:rPr lang="fr-FR" sz="2000" dirty="0"/>
              <a:t>et </a:t>
            </a:r>
            <a:r>
              <a:rPr lang="fr-FR" sz="2000" dirty="0" smtClean="0"/>
              <a:t>cathéter</a:t>
            </a:r>
            <a:r>
              <a:rPr lang="fr-FR" sz="2000" dirty="0"/>
              <a:t>) </a:t>
            </a:r>
          </a:p>
          <a:p>
            <a:r>
              <a:rPr lang="fr-FR" sz="2400" b="1" dirty="0"/>
              <a:t>Choix préférentiel (dilutions stables au moins 48h à 37°c): </a:t>
            </a:r>
          </a:p>
          <a:p>
            <a:pPr lvl="1"/>
            <a:r>
              <a:rPr lang="fr-FR" sz="2000" dirty="0"/>
              <a:t>CG+:	Vancomycine : </a:t>
            </a:r>
            <a:r>
              <a:rPr lang="fr-FR" sz="2000" dirty="0" smtClean="0"/>
              <a:t>		3 </a:t>
            </a:r>
            <a:r>
              <a:rPr lang="fr-FR" sz="2000" dirty="0" err="1"/>
              <a:t>mL</a:t>
            </a:r>
            <a:r>
              <a:rPr lang="fr-FR" sz="2000" dirty="0"/>
              <a:t> à 12,5 mg/</a:t>
            </a:r>
            <a:r>
              <a:rPr lang="fr-FR" sz="2000" dirty="0" err="1"/>
              <a:t>mL</a:t>
            </a:r>
            <a:endParaRPr lang="fr-FR" sz="2000" dirty="0"/>
          </a:p>
          <a:p>
            <a:pPr lvl="1"/>
            <a:r>
              <a:rPr lang="fr-FR" sz="2000" dirty="0"/>
              <a:t>BGN: 	Amikacine S: 		Amikacine : 3 </a:t>
            </a:r>
            <a:r>
              <a:rPr lang="fr-FR" sz="2000" dirty="0" err="1"/>
              <a:t>mL</a:t>
            </a:r>
            <a:r>
              <a:rPr lang="fr-FR" sz="2000" dirty="0"/>
              <a:t> à 5 mg/</a:t>
            </a:r>
            <a:r>
              <a:rPr lang="fr-FR" sz="2000" dirty="0" err="1"/>
              <a:t>mL</a:t>
            </a:r>
            <a:endParaRPr lang="fr-FR" sz="2000" dirty="0"/>
          </a:p>
          <a:p>
            <a:pPr lvl="1"/>
            <a:r>
              <a:rPr lang="fr-FR" sz="2000" dirty="0"/>
              <a:t>		Amikacine R/</a:t>
            </a:r>
            <a:r>
              <a:rPr lang="fr-FR" sz="2000" dirty="0" err="1"/>
              <a:t>genta</a:t>
            </a:r>
            <a:r>
              <a:rPr lang="fr-FR" sz="2000" dirty="0"/>
              <a:t> S:	Gentamicine : 3 </a:t>
            </a:r>
            <a:r>
              <a:rPr lang="fr-FR" sz="2000" dirty="0" err="1"/>
              <a:t>mL</a:t>
            </a:r>
            <a:r>
              <a:rPr lang="fr-FR" sz="2000" dirty="0"/>
              <a:t> à 5 mg/</a:t>
            </a:r>
            <a:r>
              <a:rPr lang="fr-FR" sz="2000" dirty="0" err="1"/>
              <a:t>mL</a:t>
            </a:r>
            <a:endParaRPr lang="fr-FR" sz="2000" dirty="0"/>
          </a:p>
          <a:p>
            <a:r>
              <a:rPr lang="fr-FR" sz="2400" b="1" dirty="0" smtClean="0"/>
              <a:t>Rythme </a:t>
            </a:r>
            <a:r>
              <a:rPr lang="fr-FR" sz="2400" b="1" dirty="0"/>
              <a:t>de changement :</a:t>
            </a:r>
          </a:p>
          <a:p>
            <a:pPr lvl="1"/>
            <a:r>
              <a:rPr lang="fr-FR" sz="2000" dirty="0"/>
              <a:t>Verrou ATB laissé en place et changé toutes les 48h</a:t>
            </a:r>
          </a:p>
          <a:p>
            <a:pPr lvl="1"/>
            <a:r>
              <a:rPr lang="fr-FR" sz="2000" dirty="0" smtClean="0"/>
              <a:t>Cathéter </a:t>
            </a:r>
            <a:r>
              <a:rPr lang="fr-FR" sz="2000" dirty="0"/>
              <a:t>au repos, </a:t>
            </a:r>
            <a:r>
              <a:rPr lang="fr-FR" sz="2000" dirty="0" smtClean="0"/>
              <a:t>idéalement 10j, </a:t>
            </a:r>
            <a:r>
              <a:rPr lang="fr-FR" sz="2000" dirty="0"/>
              <a:t>à défaut </a:t>
            </a:r>
            <a:r>
              <a:rPr lang="fr-FR" sz="2000" dirty="0" smtClean="0"/>
              <a:t>72h</a:t>
            </a:r>
            <a:r>
              <a:rPr lang="fr-FR" sz="2000" dirty="0"/>
              <a:t>.</a:t>
            </a:r>
          </a:p>
          <a:p>
            <a:pPr lvl="2"/>
            <a:r>
              <a:rPr lang="fr-FR" sz="1800" dirty="0"/>
              <a:t>Si KT indispensable </a:t>
            </a:r>
            <a:r>
              <a:rPr lang="fr-FR" sz="1800" dirty="0" smtClean="0"/>
              <a:t>(TPN), </a:t>
            </a:r>
            <a:r>
              <a:rPr lang="fr-FR" sz="1800" dirty="0"/>
              <a:t>après </a:t>
            </a:r>
            <a:r>
              <a:rPr lang="fr-FR" sz="1800" dirty="0" smtClean="0"/>
              <a:t>72h, alterner </a:t>
            </a:r>
            <a:r>
              <a:rPr lang="fr-FR" sz="1800" dirty="0"/>
              <a:t>12h </a:t>
            </a:r>
            <a:r>
              <a:rPr lang="fr-FR" sz="1800" dirty="0" smtClean="0"/>
              <a:t>nutrition/12h verrou</a:t>
            </a:r>
            <a:endParaRPr lang="fr-FR" sz="1800" dirty="0"/>
          </a:p>
          <a:p>
            <a:pPr lvl="1"/>
            <a:r>
              <a:rPr lang="fr-FR" sz="2000" dirty="0" smtClean="0"/>
              <a:t>Si </a:t>
            </a:r>
            <a:r>
              <a:rPr lang="fr-FR" sz="2000" dirty="0"/>
              <a:t>besoin d’utiliser la voie veineuse faute d’alternative pour </a:t>
            </a:r>
            <a:r>
              <a:rPr lang="fr-FR" sz="2000" dirty="0" smtClean="0"/>
              <a:t>l’ATB</a:t>
            </a:r>
            <a:endParaRPr lang="fr-FR" sz="2000" dirty="0"/>
          </a:p>
          <a:p>
            <a:pPr lvl="2"/>
            <a:r>
              <a:rPr lang="fr-FR" sz="1800" dirty="0"/>
              <a:t>Perfusion continue de vancomycine pour un CG+ sur le cathéter </a:t>
            </a:r>
            <a:endParaRPr lang="fr-FR" sz="1800" dirty="0" smtClean="0"/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3707904" y="6144542"/>
            <a:ext cx="2685351" cy="369332"/>
          </a:xfrm>
          <a:prstGeom prst="rect">
            <a:avLst/>
          </a:prstGeom>
          <a:solidFill>
            <a:srgbClr val="66FF33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en-US"/>
            </a:defPPr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GB" dirty="0"/>
              <a:t>Albert et al ID Now 2021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30467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fr-FR" b="1" dirty="0"/>
              <a:t>Colonisation de cathéter :</a:t>
            </a:r>
          </a:p>
          <a:p>
            <a:pPr lvl="1"/>
            <a:r>
              <a:rPr lang="fr-FR" dirty="0" smtClean="0"/>
              <a:t>HC +KT et – périph, sans signes d’infection:  </a:t>
            </a:r>
            <a:r>
              <a:rPr lang="fr-FR" dirty="0"/>
              <a:t>verrou </a:t>
            </a:r>
            <a:r>
              <a:rPr lang="fr-FR" dirty="0" smtClean="0"/>
              <a:t>seul10j possible</a:t>
            </a:r>
            <a:r>
              <a:rPr lang="fr-FR" dirty="0"/>
              <a:t>.</a:t>
            </a:r>
          </a:p>
          <a:p>
            <a:r>
              <a:rPr lang="fr-FR" b="1" dirty="0"/>
              <a:t>Infection liée au cathéter probable :</a:t>
            </a:r>
          </a:p>
          <a:p>
            <a:pPr lvl="1"/>
            <a:r>
              <a:rPr lang="fr-FR" dirty="0"/>
              <a:t>HC +KT et – périph, </a:t>
            </a:r>
            <a:r>
              <a:rPr lang="fr-FR" dirty="0" smtClean="0"/>
              <a:t>et signes </a:t>
            </a:r>
            <a:r>
              <a:rPr lang="fr-FR" dirty="0"/>
              <a:t>d’infection</a:t>
            </a:r>
            <a:r>
              <a:rPr lang="fr-FR" dirty="0" smtClean="0"/>
              <a:t>:</a:t>
            </a:r>
          </a:p>
          <a:p>
            <a:pPr lvl="1"/>
            <a:r>
              <a:rPr lang="fr-FR" dirty="0" smtClean="0"/>
              <a:t>SCN </a:t>
            </a:r>
            <a:r>
              <a:rPr lang="fr-FR" dirty="0"/>
              <a:t>et entérocoque: </a:t>
            </a:r>
            <a:r>
              <a:rPr lang="fr-FR" dirty="0" smtClean="0"/>
              <a:t>verrou seul 10j </a:t>
            </a:r>
            <a:r>
              <a:rPr lang="fr-FR" dirty="0"/>
              <a:t>possible sauf neutropénie fébrile</a:t>
            </a:r>
          </a:p>
          <a:p>
            <a:pPr lvl="2"/>
            <a:r>
              <a:rPr lang="fr-FR" dirty="0"/>
              <a:t>Si </a:t>
            </a:r>
            <a:r>
              <a:rPr lang="fr-FR" dirty="0" smtClean="0"/>
              <a:t>fièvre </a:t>
            </a:r>
            <a:r>
              <a:rPr lang="fr-FR" dirty="0"/>
              <a:t>à 48h, ou </a:t>
            </a:r>
            <a:r>
              <a:rPr lang="fr-FR" dirty="0" smtClean="0"/>
              <a:t> HC périph+: </a:t>
            </a:r>
            <a:r>
              <a:rPr lang="fr-FR" dirty="0"/>
              <a:t>ajout ATB systémique.</a:t>
            </a:r>
          </a:p>
          <a:p>
            <a:pPr lvl="1"/>
            <a:r>
              <a:rPr lang="fr-FR" dirty="0" smtClean="0"/>
              <a:t>BGN: </a:t>
            </a:r>
            <a:r>
              <a:rPr lang="fr-FR" dirty="0"/>
              <a:t>verrou + </a:t>
            </a:r>
            <a:r>
              <a:rPr lang="fr-FR" dirty="0" smtClean="0"/>
              <a:t>ATB 10j</a:t>
            </a:r>
            <a:endParaRPr lang="fr-FR" dirty="0"/>
          </a:p>
          <a:p>
            <a:r>
              <a:rPr lang="fr-FR" b="1" dirty="0"/>
              <a:t>Bactériémie (ou fongémie) liée au cathéter :</a:t>
            </a:r>
          </a:p>
          <a:p>
            <a:pPr lvl="1"/>
            <a:r>
              <a:rPr lang="fr-FR" dirty="0"/>
              <a:t>HC +KT et </a:t>
            </a:r>
            <a:r>
              <a:rPr lang="fr-FR" dirty="0" smtClean="0"/>
              <a:t>périph</a:t>
            </a:r>
            <a:r>
              <a:rPr lang="fr-FR" dirty="0"/>
              <a:t>, et signes d’infection:</a:t>
            </a:r>
          </a:p>
          <a:p>
            <a:pPr lvl="2"/>
            <a:r>
              <a:rPr lang="fr-FR" dirty="0" smtClean="0"/>
              <a:t>Et différentiel &gt; 2h </a:t>
            </a:r>
            <a:r>
              <a:rPr lang="fr-FR" dirty="0"/>
              <a:t>(sauf </a:t>
            </a:r>
            <a:r>
              <a:rPr lang="fr-FR" i="1" dirty="0"/>
              <a:t>S. aureus </a:t>
            </a:r>
            <a:r>
              <a:rPr lang="fr-FR" dirty="0"/>
              <a:t>et les levures ou c’est moins net)</a:t>
            </a:r>
          </a:p>
          <a:p>
            <a:pPr lvl="1"/>
            <a:r>
              <a:rPr lang="fr-FR" dirty="0"/>
              <a:t>Verrou + antibiothérapie systémique pendant 10j</a:t>
            </a:r>
          </a:p>
          <a:p>
            <a:r>
              <a:rPr lang="fr-FR" b="1" dirty="0"/>
              <a:t>Echec : </a:t>
            </a:r>
            <a:r>
              <a:rPr lang="fr-FR" dirty="0"/>
              <a:t>Fièvre </a:t>
            </a:r>
            <a:r>
              <a:rPr lang="fr-FR" dirty="0" smtClean="0"/>
              <a:t>ou </a:t>
            </a:r>
            <a:r>
              <a:rPr lang="fr-FR" dirty="0"/>
              <a:t>HC+ à J4, </a:t>
            </a:r>
            <a:r>
              <a:rPr lang="fr-FR" dirty="0" smtClean="0"/>
              <a:t>ou àJ11, </a:t>
            </a:r>
            <a:r>
              <a:rPr lang="fr-FR" dirty="0"/>
              <a:t>ou localisations secondaires</a:t>
            </a:r>
          </a:p>
          <a:p>
            <a:pPr lvl="1"/>
            <a:r>
              <a:rPr lang="fr-FR" dirty="0"/>
              <a:t>Ablation du cathéter + antibiothérapie systémique</a:t>
            </a:r>
          </a:p>
          <a:p>
            <a:r>
              <a:rPr lang="fr-FR" b="1" dirty="0"/>
              <a:t>Surveillance </a:t>
            </a:r>
            <a:r>
              <a:rPr lang="fr-FR" dirty="0"/>
              <a:t>: clinique </a:t>
            </a:r>
            <a:r>
              <a:rPr lang="fr-FR" dirty="0" smtClean="0"/>
              <a:t>et </a:t>
            </a:r>
            <a:endParaRPr lang="fr-FR" dirty="0"/>
          </a:p>
          <a:p>
            <a:pPr lvl="1"/>
            <a:r>
              <a:rPr lang="fr-FR" dirty="0"/>
              <a:t>1 HC KT/périph à J4 ; 1 HC KT à J11 ; 1 HC KT juste avant la réutilisation du KT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Stratégie </a:t>
            </a:r>
            <a:r>
              <a:rPr lang="fr-FR" dirty="0" smtClean="0"/>
              <a:t>si verrou</a:t>
            </a:r>
            <a:endParaRPr lang="fr-FR" dirty="0"/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3707904" y="6144542"/>
            <a:ext cx="2685351" cy="369332"/>
          </a:xfrm>
          <a:prstGeom prst="rect">
            <a:avLst/>
          </a:prstGeom>
          <a:solidFill>
            <a:srgbClr val="66FF33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en-US"/>
            </a:defPPr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GB" dirty="0"/>
              <a:t>Albert et al ID Now 2021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0470345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fr-FR" b="1" dirty="0" smtClean="0"/>
              <a:t>Bactériémie, après </a:t>
            </a:r>
            <a:r>
              <a:rPr lang="fr-FR" b="1" dirty="0"/>
              <a:t>ablation </a:t>
            </a:r>
            <a:r>
              <a:rPr lang="fr-FR" b="1" dirty="0" smtClean="0"/>
              <a:t>KT </a:t>
            </a:r>
            <a:r>
              <a:rPr lang="fr-FR" b="1" dirty="0"/>
              <a:t>et première </a:t>
            </a:r>
            <a:r>
              <a:rPr lang="fr-FR" b="1" dirty="0" smtClean="0"/>
              <a:t>HC négative</a:t>
            </a:r>
          </a:p>
          <a:p>
            <a:pPr lvl="1"/>
            <a:r>
              <a:rPr lang="fr-FR" dirty="0" smtClean="0"/>
              <a:t>Staphylocoque à coagulase négative : </a:t>
            </a:r>
          </a:p>
          <a:p>
            <a:pPr lvl="2"/>
            <a:r>
              <a:rPr lang="fr-FR" dirty="0" smtClean="0"/>
              <a:t>3 jours si apyrexie, et pas de matériel intravasculaire</a:t>
            </a:r>
          </a:p>
          <a:p>
            <a:pPr lvl="3"/>
            <a:r>
              <a:rPr lang="fr-FR" dirty="0" smtClean="0"/>
              <a:t>L’abstention si discute selon évolution clinique</a:t>
            </a:r>
          </a:p>
          <a:p>
            <a:pPr lvl="1"/>
            <a:r>
              <a:rPr lang="fr-FR" dirty="0" smtClean="0"/>
              <a:t>Entérocoque, streptocoque ou BGN</a:t>
            </a:r>
          </a:p>
          <a:p>
            <a:pPr lvl="2"/>
            <a:r>
              <a:rPr lang="fr-FR" dirty="0" smtClean="0"/>
              <a:t>7 jours </a:t>
            </a:r>
          </a:p>
          <a:p>
            <a:pPr lvl="1"/>
            <a:r>
              <a:rPr lang="fr-FR" i="1" dirty="0"/>
              <a:t>S. aureus</a:t>
            </a:r>
            <a:r>
              <a:rPr lang="fr-FR" dirty="0"/>
              <a:t> ou levure</a:t>
            </a:r>
          </a:p>
          <a:p>
            <a:pPr lvl="2"/>
            <a:r>
              <a:rPr lang="fr-FR" dirty="0"/>
              <a:t>14 jours après ablation et négativation des hémocultures</a:t>
            </a:r>
          </a:p>
          <a:p>
            <a:r>
              <a:rPr lang="fr-FR" b="1" dirty="0" smtClean="0"/>
              <a:t>Localisation secondaire</a:t>
            </a:r>
          </a:p>
          <a:p>
            <a:pPr lvl="1"/>
            <a:r>
              <a:rPr lang="fr-FR" dirty="0" smtClean="0"/>
              <a:t>Thrombophlébite : 3 semaines</a:t>
            </a:r>
          </a:p>
          <a:p>
            <a:pPr lvl="1"/>
            <a:r>
              <a:rPr lang="fr-FR" dirty="0" smtClean="0"/>
              <a:t>IE: 4 à 6 semaines selon espèce/valve</a:t>
            </a:r>
          </a:p>
          <a:p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Durées si ablation KT d’emblée</a:t>
            </a:r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5580112" y="6237312"/>
            <a:ext cx="2749471" cy="369332"/>
          </a:xfrm>
          <a:prstGeom prst="rect">
            <a:avLst/>
          </a:prstGeom>
          <a:solidFill>
            <a:srgbClr val="66FF33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dirty="0" err="1">
                <a:solidFill>
                  <a:schemeClr val="tx1"/>
                </a:solidFill>
                <a:latin typeface="Arial" charset="0"/>
                <a:cs typeface="Arial" charset="0"/>
              </a:rPr>
              <a:t>Gauzit</a:t>
            </a:r>
            <a:r>
              <a:rPr lang="fr-FR" dirty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r>
              <a:rPr lang="fr-FR" dirty="0">
                <a:solidFill>
                  <a:schemeClr val="tx1"/>
                </a:solidFill>
                <a:latin typeface="Arial" charset="0"/>
                <a:cs typeface="Arial" charset="0"/>
              </a:rPr>
              <a:t>et al, </a:t>
            </a:r>
            <a:r>
              <a:rPr lang="fr-FR" dirty="0" err="1">
                <a:solidFill>
                  <a:schemeClr val="tx1"/>
                </a:solidFill>
                <a:latin typeface="Arial" charset="0"/>
                <a:cs typeface="Arial" charset="0"/>
              </a:rPr>
              <a:t>IDNow</a:t>
            </a:r>
            <a:r>
              <a:rPr lang="fr-FR" dirty="0">
                <a:solidFill>
                  <a:schemeClr val="tx1"/>
                </a:solidFill>
                <a:latin typeface="Arial" charset="0"/>
                <a:cs typeface="Arial" charset="0"/>
              </a:rPr>
              <a:t> 2021</a:t>
            </a:r>
          </a:p>
        </p:txBody>
      </p:sp>
    </p:spTree>
    <p:extLst>
      <p:ext uri="{BB962C8B-B14F-4D97-AF65-F5344CB8AC3E}">
        <p14:creationId xmlns:p14="http://schemas.microsoft.com/office/powerpoint/2010/main" val="2280337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4"/>
          <p:cNvSpPr>
            <a:spLocks noGrp="1" noChangeArrowheads="1"/>
          </p:cNvSpPr>
          <p:nvPr>
            <p:ph idx="1"/>
          </p:nvPr>
        </p:nvSpPr>
        <p:spPr>
          <a:xfrm>
            <a:off x="457200" y="1916113"/>
            <a:ext cx="8229600" cy="4090987"/>
          </a:xfrm>
        </p:spPr>
        <p:txBody>
          <a:bodyPr/>
          <a:lstStyle/>
          <a:p>
            <a:r>
              <a:rPr lang="fr-FR" sz="2400" dirty="0" smtClean="0"/>
              <a:t>Infection sur matériel inerte → Constitution d’un BIOFILM</a:t>
            </a:r>
          </a:p>
          <a:p>
            <a:pPr lvl="1"/>
            <a:r>
              <a:rPr lang="en-US" sz="2000" dirty="0" smtClean="0"/>
              <a:t>&gt; </a:t>
            </a:r>
            <a:r>
              <a:rPr lang="fr-FR" sz="2000" dirty="0" smtClean="0"/>
              <a:t>apparition dès 24h</a:t>
            </a:r>
          </a:p>
          <a:p>
            <a:pPr lvl="1"/>
            <a:r>
              <a:rPr lang="fr-FR" sz="2000" dirty="0" smtClean="0"/>
              <a:t>= Dépôt d'un film protéique et plaquettaire sur le cathéter</a:t>
            </a:r>
          </a:p>
          <a:p>
            <a:pPr lvl="1"/>
            <a:r>
              <a:rPr lang="fr-FR" sz="2000" dirty="0" smtClean="0"/>
              <a:t>avec adhésion et accumulation de micro-organismes</a:t>
            </a:r>
          </a:p>
          <a:p>
            <a:pPr lvl="1"/>
            <a:r>
              <a:rPr lang="fr-FR" sz="2000" dirty="0" smtClean="0"/>
              <a:t>avec production par certaines bactéries de substances</a:t>
            </a:r>
          </a:p>
          <a:p>
            <a:pPr lvl="1"/>
            <a:r>
              <a:rPr lang="fr-FR" sz="2000" dirty="0" smtClean="0"/>
              <a:t>polysaccharidiques favorisant l'adhésion (</a:t>
            </a:r>
            <a:r>
              <a:rPr lang="fr-FR" sz="2000" dirty="0" err="1" smtClean="0"/>
              <a:t>slime</a:t>
            </a:r>
            <a:r>
              <a:rPr lang="fr-FR" sz="2000" dirty="0" smtClean="0"/>
              <a:t>).</a:t>
            </a:r>
          </a:p>
          <a:p>
            <a:r>
              <a:rPr lang="fr-FR" sz="2400" dirty="0" smtClean="0"/>
              <a:t>Risque dépendant </a:t>
            </a:r>
          </a:p>
          <a:p>
            <a:pPr lvl="1"/>
            <a:r>
              <a:rPr lang="fr-FR" sz="2000" dirty="0" smtClean="0"/>
              <a:t>de la durée d’implantation du KT</a:t>
            </a:r>
          </a:p>
          <a:p>
            <a:pPr lvl="1"/>
            <a:r>
              <a:rPr lang="fr-FR" sz="2000" dirty="0" smtClean="0"/>
              <a:t>de l’agent pathogène</a:t>
            </a:r>
          </a:p>
        </p:txBody>
      </p:sp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Biofilm</a:t>
            </a:r>
          </a:p>
        </p:txBody>
      </p:sp>
      <p:pic>
        <p:nvPicPr>
          <p:cNvPr id="21507" name="Picture 3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95963" y="4341813"/>
            <a:ext cx="3348037" cy="254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678178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itr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defRPr/>
            </a:pPr>
            <a:r>
              <a:rPr lang="fr-FR" dirty="0" smtClean="0"/>
              <a:t>Que faire devant une culture de KT+ à l’ablation ?</a:t>
            </a:r>
          </a:p>
        </p:txBody>
      </p:sp>
      <p:sp>
        <p:nvSpPr>
          <p:cNvPr id="74754" name="Sous-titr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313358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3850" y="0"/>
            <a:ext cx="8150225" cy="652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3348038" y="6457950"/>
            <a:ext cx="4314066" cy="369332"/>
          </a:xfrm>
          <a:prstGeom prst="rect">
            <a:avLst/>
          </a:prstGeom>
          <a:solidFill>
            <a:srgbClr val="66FF33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en-US"/>
            </a:defPPr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fr-FR" dirty="0" err="1"/>
              <a:t>Mermel</a:t>
            </a:r>
            <a:r>
              <a:rPr lang="fr-FR" dirty="0"/>
              <a:t> et al. IDSA guidelines. CID 2009</a:t>
            </a:r>
          </a:p>
        </p:txBody>
      </p:sp>
      <p:sp>
        <p:nvSpPr>
          <p:cNvPr id="75779" name="Rectangle 7"/>
          <p:cNvSpPr>
            <a:spLocks noChangeArrowheads="1"/>
          </p:cNvSpPr>
          <p:nvPr/>
        </p:nvSpPr>
        <p:spPr bwMode="auto">
          <a:xfrm>
            <a:off x="4500563" y="4797425"/>
            <a:ext cx="1439862" cy="1655763"/>
          </a:xfrm>
          <a:prstGeom prst="rect">
            <a:avLst/>
          </a:prstGeom>
          <a:noFill/>
          <a:ln w="5715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fr-FR">
              <a:latin typeface="Lucida Sans Unicode" pitchFamily="34" charset="0"/>
            </a:endParaRP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4404678" y="3951583"/>
            <a:ext cx="1439862" cy="557537"/>
          </a:xfrm>
          <a:prstGeom prst="rect">
            <a:avLst/>
          </a:prstGeom>
          <a:noFill/>
          <a:ln w="5715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fr-FR">
              <a:latin typeface="Lucida Sans Unicode" pitchFamily="34" charset="0"/>
            </a:endParaRP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2771800" y="116632"/>
            <a:ext cx="2736304" cy="557537"/>
          </a:xfrm>
          <a:prstGeom prst="rect">
            <a:avLst/>
          </a:prstGeom>
          <a:noFill/>
          <a:ln w="5715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fr-FR">
              <a:latin typeface="Lucida Sans Unicode" pitchFamily="34" charset="0"/>
            </a:endParaRPr>
          </a:p>
        </p:txBody>
      </p:sp>
      <p:cxnSp>
        <p:nvCxnSpPr>
          <p:cNvPr id="15" name="Connecteur en angle 14"/>
          <p:cNvCxnSpPr>
            <a:stCxn id="6" idx="2"/>
          </p:cNvCxnSpPr>
          <p:nvPr/>
        </p:nvCxnSpPr>
        <p:spPr>
          <a:xfrm rot="16200000" flipH="1">
            <a:off x="3074845" y="1739275"/>
            <a:ext cx="3114871" cy="984657"/>
          </a:xfrm>
          <a:prstGeom prst="bentConnector3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365638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Patient asymptomatique</a:t>
            </a:r>
          </a:p>
          <a:p>
            <a:pPr lvl="1"/>
            <a:r>
              <a:rPr lang="fr-FR" dirty="0" smtClean="0"/>
              <a:t>Pas d’ATB</a:t>
            </a:r>
          </a:p>
          <a:p>
            <a:pPr lvl="1"/>
            <a:r>
              <a:rPr lang="fr-FR" dirty="0" smtClean="0"/>
              <a:t>Si </a:t>
            </a:r>
            <a:r>
              <a:rPr lang="fr-FR" dirty="0" smtClean="0"/>
              <a:t>SA/Candida/BGN </a:t>
            </a:r>
            <a:r>
              <a:rPr lang="fr-FR" dirty="0" smtClean="0"/>
              <a:t>non fermentant: HC si pas déjà faite</a:t>
            </a:r>
          </a:p>
          <a:p>
            <a:r>
              <a:rPr lang="fr-FR" dirty="0" smtClean="0"/>
              <a:t>Retrait du KT si infection non expliquée</a:t>
            </a:r>
          </a:p>
          <a:p>
            <a:pPr lvl="1"/>
            <a:r>
              <a:rPr lang="fr-FR" dirty="0" smtClean="0"/>
              <a:t>SA/Candida/BGN </a:t>
            </a:r>
            <a:r>
              <a:rPr lang="fr-FR" dirty="0"/>
              <a:t>non </a:t>
            </a:r>
            <a:r>
              <a:rPr lang="fr-FR" dirty="0" smtClean="0"/>
              <a:t>fermentant: TT 3 à 5 jours</a:t>
            </a:r>
          </a:p>
          <a:p>
            <a:pPr lvl="1"/>
            <a:r>
              <a:rPr lang="fr-FR" dirty="0" smtClean="0"/>
              <a:t>Autre espèce: pas de traitement</a:t>
            </a:r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KT positif seul: ≥ 10</a:t>
            </a:r>
            <a:r>
              <a:rPr lang="fr-FR" baseline="30000" dirty="0" smtClean="0"/>
              <a:t>3</a:t>
            </a:r>
            <a:r>
              <a:rPr lang="fr-FR" dirty="0" smtClean="0"/>
              <a:t>ufc/ml</a:t>
            </a:r>
            <a:endParaRPr lang="fr-FR" dirty="0"/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5724128" y="5996818"/>
            <a:ext cx="1351652" cy="369332"/>
          </a:xfrm>
          <a:prstGeom prst="rect">
            <a:avLst/>
          </a:prstGeom>
          <a:solidFill>
            <a:srgbClr val="66FF33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en-US"/>
            </a:defPPr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fr-FR" dirty="0"/>
              <a:t>SRLF 2019</a:t>
            </a:r>
            <a:endParaRPr lang="fr-FR" dirty="0"/>
          </a:p>
        </p:txBody>
      </p:sp>
      <p:sp>
        <p:nvSpPr>
          <p:cNvPr id="5" name="Rectangle 4"/>
          <p:cNvSpPr/>
          <p:nvPr/>
        </p:nvSpPr>
        <p:spPr>
          <a:xfrm>
            <a:off x="1475656" y="6027596"/>
            <a:ext cx="16167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/>
              <a:t>Avis d’experts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79826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Espace réservé du contenu 2"/>
          <p:cNvSpPr>
            <a:spLocks noGrp="1"/>
          </p:cNvSpPr>
          <p:nvPr>
            <p:ph idx="4294967295"/>
          </p:nvPr>
        </p:nvSpPr>
        <p:spPr>
          <a:xfrm>
            <a:off x="457200" y="1916113"/>
            <a:ext cx="8229600" cy="4090987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fr-FR" sz="2500" dirty="0" smtClean="0"/>
              <a:t>Prévention</a:t>
            </a:r>
          </a:p>
          <a:p>
            <a:pPr lvl="1">
              <a:lnSpc>
                <a:spcPct val="80000"/>
              </a:lnSpc>
            </a:pPr>
            <a:r>
              <a:rPr lang="fr-FR" sz="2100" dirty="0" smtClean="0"/>
              <a:t>Ca marche !</a:t>
            </a:r>
          </a:p>
          <a:p>
            <a:pPr lvl="1">
              <a:lnSpc>
                <a:spcPct val="80000"/>
              </a:lnSpc>
            </a:pPr>
            <a:r>
              <a:rPr lang="fr-FR" sz="2100" dirty="0" smtClean="0"/>
              <a:t>Moins de 1 BLC/1000JKT est un minimum</a:t>
            </a:r>
          </a:p>
          <a:p>
            <a:pPr>
              <a:lnSpc>
                <a:spcPct val="90000"/>
              </a:lnSpc>
            </a:pPr>
            <a:r>
              <a:rPr lang="fr-FR" sz="2500" dirty="0" smtClean="0">
                <a:solidFill>
                  <a:schemeClr val="tx1"/>
                </a:solidFill>
              </a:rPr>
              <a:t>Traitement</a:t>
            </a:r>
          </a:p>
          <a:p>
            <a:pPr lvl="1">
              <a:lnSpc>
                <a:spcPct val="90000"/>
              </a:lnSpc>
            </a:pPr>
            <a:r>
              <a:rPr lang="fr-FR" sz="2100" dirty="0" smtClean="0"/>
              <a:t>Infections sévères, à risque de complication..</a:t>
            </a:r>
          </a:p>
          <a:p>
            <a:pPr lvl="2">
              <a:lnSpc>
                <a:spcPct val="90000"/>
              </a:lnSpc>
            </a:pPr>
            <a:r>
              <a:rPr lang="fr-FR" sz="1900" dirty="0" smtClean="0"/>
              <a:t>Ablation rapide + ATB</a:t>
            </a:r>
          </a:p>
          <a:p>
            <a:pPr lvl="1">
              <a:lnSpc>
                <a:spcPct val="90000"/>
              </a:lnSpc>
            </a:pPr>
            <a:r>
              <a:rPr lang="fr-FR" sz="2100" dirty="0" smtClean="0"/>
              <a:t>Infections peu sévères, germes peu pathogènes</a:t>
            </a:r>
          </a:p>
          <a:p>
            <a:pPr lvl="2">
              <a:lnSpc>
                <a:spcPct val="90000"/>
              </a:lnSpc>
            </a:pPr>
            <a:r>
              <a:rPr lang="fr-FR" sz="1900" dirty="0" smtClean="0"/>
              <a:t>Les méthodes conservatoires se discutent</a:t>
            </a:r>
          </a:p>
          <a:p>
            <a:pPr lvl="2">
              <a:lnSpc>
                <a:spcPct val="90000"/>
              </a:lnSpc>
            </a:pPr>
            <a:r>
              <a:rPr lang="fr-FR" sz="1900" dirty="0" smtClean="0"/>
              <a:t>ATB + verrou</a:t>
            </a:r>
          </a:p>
          <a:p>
            <a:pPr lvl="1">
              <a:lnSpc>
                <a:spcPct val="90000"/>
              </a:lnSpc>
            </a:pPr>
            <a:r>
              <a:rPr lang="fr-FR" sz="2100" dirty="0" smtClean="0"/>
              <a:t>Cathéter positif isolé</a:t>
            </a:r>
          </a:p>
          <a:p>
            <a:pPr lvl="2">
              <a:lnSpc>
                <a:spcPct val="90000"/>
              </a:lnSpc>
            </a:pPr>
            <a:r>
              <a:rPr lang="fr-FR" sz="1900" dirty="0" smtClean="0"/>
              <a:t>Symptomatique : </a:t>
            </a:r>
            <a:r>
              <a:rPr lang="fr-FR" sz="1900" dirty="0" smtClean="0"/>
              <a:t>ATB courte</a:t>
            </a:r>
            <a:endParaRPr lang="fr-FR" sz="1900" dirty="0" smtClean="0"/>
          </a:p>
          <a:p>
            <a:pPr lvl="2">
              <a:lnSpc>
                <a:spcPct val="90000"/>
              </a:lnSpc>
            </a:pPr>
            <a:r>
              <a:rPr lang="fr-FR" sz="1900" dirty="0" smtClean="0"/>
              <a:t>Asymptomatique : </a:t>
            </a:r>
            <a:r>
              <a:rPr lang="fr-FR" sz="1900" dirty="0" smtClean="0"/>
              <a:t>abstention</a:t>
            </a:r>
            <a:endParaRPr lang="fr-FR" sz="1900" dirty="0" smtClean="0"/>
          </a:p>
        </p:txBody>
      </p:sp>
      <p:sp>
        <p:nvSpPr>
          <p:cNvPr id="51202" name="Titre 1"/>
          <p:cNvSpPr>
            <a:spLocks noGrp="1"/>
          </p:cNvSpPr>
          <p:nvPr>
            <p:ph type="title" idx="4294967295"/>
          </p:nvPr>
        </p:nvSpPr>
        <p:spPr/>
        <p:txBody>
          <a:bodyPr rtlCol="0"/>
          <a:lstStyle/>
          <a:p>
            <a:pPr>
              <a:defRPr/>
            </a:pPr>
            <a:r>
              <a:rPr lang="fr-FR" dirty="0" smtClean="0"/>
              <a:t>Conclusion: infection de cathéter</a:t>
            </a:r>
          </a:p>
        </p:txBody>
      </p:sp>
    </p:spTree>
    <p:extLst>
      <p:ext uri="{BB962C8B-B14F-4D97-AF65-F5344CB8AC3E}">
        <p14:creationId xmlns:p14="http://schemas.microsoft.com/office/powerpoint/2010/main" val="662580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4"/>
          <p:cNvSpPr>
            <a:spLocks noGrp="1" noChangeArrowheads="1"/>
          </p:cNvSpPr>
          <p:nvPr>
            <p:ph type="ctrTitle" idx="4294967295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eaLnBrk="1" hangingPunct="1">
              <a:defRPr/>
            </a:pPr>
            <a:r>
              <a:rPr lang="fr-FR" dirty="0" smtClean="0"/>
              <a:t>Diagnostic (infections sur KT central)</a:t>
            </a:r>
          </a:p>
        </p:txBody>
      </p:sp>
      <p:sp>
        <p:nvSpPr>
          <p:cNvPr id="23554" name="Rectangle 5"/>
          <p:cNvSpPr>
            <a:spLocks noGrp="1" noChangeArrowheads="1"/>
          </p:cNvSpPr>
          <p:nvPr>
            <p:ph type="subTitle" idx="4294967295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pPr marL="0" indent="0" algn="ctr" eaLnBrk="1" hangingPunct="1">
              <a:buFont typeface="Wingdings 3" pitchFamily="18" charset="2"/>
              <a:buNone/>
            </a:pPr>
            <a:r>
              <a:rPr lang="fr-FR" smtClean="0"/>
              <a:t>Méthodes</a:t>
            </a:r>
          </a:p>
        </p:txBody>
      </p:sp>
    </p:spTree>
    <p:extLst>
      <p:ext uri="{BB962C8B-B14F-4D97-AF65-F5344CB8AC3E}">
        <p14:creationId xmlns:p14="http://schemas.microsoft.com/office/powerpoint/2010/main" val="502659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1115616" y="5873835"/>
            <a:ext cx="2069797" cy="369332"/>
          </a:xfrm>
          <a:prstGeom prst="rect">
            <a:avLst/>
          </a:prstGeom>
          <a:solidFill>
            <a:srgbClr val="66FF33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en-US"/>
            </a:defPPr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dirty="0"/>
              <a:t>Maki, NEJM, 1977</a:t>
            </a:r>
            <a:endParaRPr lang="fr-FR" dirty="0"/>
          </a:p>
        </p:txBody>
      </p:sp>
      <p:grpSp>
        <p:nvGrpSpPr>
          <p:cNvPr id="24578" name="Group 3"/>
          <p:cNvGrpSpPr>
            <a:grpSpLocks/>
          </p:cNvGrpSpPr>
          <p:nvPr/>
        </p:nvGrpSpPr>
        <p:grpSpPr bwMode="auto">
          <a:xfrm>
            <a:off x="5435600" y="4221163"/>
            <a:ext cx="2847975" cy="2087562"/>
            <a:chOff x="1416" y="960"/>
            <a:chExt cx="4177" cy="2348"/>
          </a:xfrm>
        </p:grpSpPr>
        <p:sp>
          <p:nvSpPr>
            <p:cNvPr id="24581" name="Oval 4"/>
            <p:cNvSpPr>
              <a:spLocks noChangeArrowheads="1"/>
            </p:cNvSpPr>
            <p:nvPr/>
          </p:nvSpPr>
          <p:spPr bwMode="auto">
            <a:xfrm>
              <a:off x="1420" y="1684"/>
              <a:ext cx="2680" cy="1624"/>
            </a:xfrm>
            <a:prstGeom prst="ellipse">
              <a:avLst/>
            </a:prstGeom>
            <a:gradFill rotWithShape="0">
              <a:gsLst>
                <a:gs pos="0">
                  <a:srgbClr val="790015"/>
                </a:gs>
                <a:gs pos="100000">
                  <a:srgbClr val="3C000A"/>
                </a:gs>
              </a:gsLst>
              <a:lin ang="5400000" scaled="1"/>
            </a:gradFill>
            <a:ln w="127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4582" name="Oval 5"/>
            <p:cNvSpPr>
              <a:spLocks noChangeArrowheads="1"/>
            </p:cNvSpPr>
            <p:nvPr/>
          </p:nvSpPr>
          <p:spPr bwMode="auto">
            <a:xfrm>
              <a:off x="1420" y="1444"/>
              <a:ext cx="2680" cy="1624"/>
            </a:xfrm>
            <a:prstGeom prst="ellipse">
              <a:avLst/>
            </a:prstGeom>
            <a:solidFill>
              <a:srgbClr val="3F000B"/>
            </a:solidFill>
            <a:ln w="127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4583" name="Oval 6"/>
            <p:cNvSpPr>
              <a:spLocks noChangeArrowheads="1"/>
            </p:cNvSpPr>
            <p:nvPr/>
          </p:nvSpPr>
          <p:spPr bwMode="auto">
            <a:xfrm>
              <a:off x="1468" y="1492"/>
              <a:ext cx="2584" cy="1528"/>
            </a:xfrm>
            <a:prstGeom prst="ellipse">
              <a:avLst/>
            </a:prstGeom>
            <a:solidFill>
              <a:srgbClr val="790015"/>
            </a:solidFill>
            <a:ln w="127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4584" name="Line 7"/>
            <p:cNvSpPr>
              <a:spLocks noChangeShapeType="1"/>
            </p:cNvSpPr>
            <p:nvPr/>
          </p:nvSpPr>
          <p:spPr bwMode="auto">
            <a:xfrm>
              <a:off x="1416" y="2304"/>
              <a:ext cx="0" cy="288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4585" name="Line 8"/>
            <p:cNvSpPr>
              <a:spLocks noChangeShapeType="1"/>
            </p:cNvSpPr>
            <p:nvPr/>
          </p:nvSpPr>
          <p:spPr bwMode="auto">
            <a:xfrm>
              <a:off x="4104" y="2256"/>
              <a:ext cx="0" cy="288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4586" name="Line 9"/>
            <p:cNvSpPr>
              <a:spLocks noChangeShapeType="1"/>
            </p:cNvSpPr>
            <p:nvPr/>
          </p:nvSpPr>
          <p:spPr bwMode="auto">
            <a:xfrm>
              <a:off x="2232" y="2016"/>
              <a:ext cx="1008" cy="624"/>
            </a:xfrm>
            <a:prstGeom prst="line">
              <a:avLst/>
            </a:prstGeom>
            <a:noFill/>
            <a:ln w="47625" cmpd="thinThick">
              <a:solidFill>
                <a:schemeClr val="tx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4587" name="Line 10"/>
            <p:cNvSpPr>
              <a:spLocks noChangeShapeType="1"/>
            </p:cNvSpPr>
            <p:nvPr/>
          </p:nvSpPr>
          <p:spPr bwMode="auto">
            <a:xfrm flipV="1">
              <a:off x="2712" y="2064"/>
              <a:ext cx="384" cy="288"/>
            </a:xfrm>
            <a:prstGeom prst="line">
              <a:avLst/>
            </a:prstGeom>
            <a:noFill/>
            <a:ln w="508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4588" name="Line 11"/>
            <p:cNvSpPr>
              <a:spLocks noChangeShapeType="1"/>
            </p:cNvSpPr>
            <p:nvPr/>
          </p:nvSpPr>
          <p:spPr bwMode="auto">
            <a:xfrm flipV="1">
              <a:off x="3096" y="1584"/>
              <a:ext cx="1056" cy="480"/>
            </a:xfrm>
            <a:prstGeom prst="line">
              <a:avLst/>
            </a:prstGeom>
            <a:noFill/>
            <a:ln w="508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4589" name="Line 12"/>
            <p:cNvSpPr>
              <a:spLocks noChangeShapeType="1"/>
            </p:cNvSpPr>
            <p:nvPr/>
          </p:nvSpPr>
          <p:spPr bwMode="auto">
            <a:xfrm flipV="1">
              <a:off x="2712" y="2160"/>
              <a:ext cx="432" cy="192"/>
            </a:xfrm>
            <a:prstGeom prst="line">
              <a:avLst/>
            </a:prstGeom>
            <a:noFill/>
            <a:ln w="508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4590" name="Line 13"/>
            <p:cNvSpPr>
              <a:spLocks noChangeShapeType="1"/>
            </p:cNvSpPr>
            <p:nvPr/>
          </p:nvSpPr>
          <p:spPr bwMode="auto">
            <a:xfrm flipV="1">
              <a:off x="3144" y="1584"/>
              <a:ext cx="1008" cy="576"/>
            </a:xfrm>
            <a:prstGeom prst="line">
              <a:avLst/>
            </a:prstGeom>
            <a:noFill/>
            <a:ln w="508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4591" name="Line 14"/>
            <p:cNvSpPr>
              <a:spLocks noChangeShapeType="1"/>
            </p:cNvSpPr>
            <p:nvPr/>
          </p:nvSpPr>
          <p:spPr bwMode="auto">
            <a:xfrm flipV="1">
              <a:off x="2712" y="2016"/>
              <a:ext cx="336" cy="33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4592" name="Line 15"/>
            <p:cNvSpPr>
              <a:spLocks noChangeShapeType="1"/>
            </p:cNvSpPr>
            <p:nvPr/>
          </p:nvSpPr>
          <p:spPr bwMode="auto">
            <a:xfrm flipV="1">
              <a:off x="3048" y="1584"/>
              <a:ext cx="1104" cy="43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4593" name="Oval 16"/>
            <p:cNvSpPr>
              <a:spLocks noChangeArrowheads="1"/>
            </p:cNvSpPr>
            <p:nvPr/>
          </p:nvSpPr>
          <p:spPr bwMode="auto">
            <a:xfrm>
              <a:off x="2236" y="2020"/>
              <a:ext cx="40" cy="40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4594" name="Oval 17"/>
            <p:cNvSpPr>
              <a:spLocks noChangeArrowheads="1"/>
            </p:cNvSpPr>
            <p:nvPr/>
          </p:nvSpPr>
          <p:spPr bwMode="auto">
            <a:xfrm>
              <a:off x="3196" y="2596"/>
              <a:ext cx="40" cy="40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4595" name="Line 18"/>
            <p:cNvSpPr>
              <a:spLocks noChangeShapeType="1"/>
            </p:cNvSpPr>
            <p:nvPr/>
          </p:nvSpPr>
          <p:spPr bwMode="auto">
            <a:xfrm>
              <a:off x="5016" y="1920"/>
              <a:ext cx="432" cy="192"/>
            </a:xfrm>
            <a:prstGeom prst="line">
              <a:avLst/>
            </a:prstGeom>
            <a:noFill/>
            <a:ln w="25400">
              <a:solidFill>
                <a:srgbClr val="F39FD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4596" name="Freeform 19"/>
            <p:cNvSpPr>
              <a:spLocks/>
            </p:cNvSpPr>
            <p:nvPr/>
          </p:nvSpPr>
          <p:spPr bwMode="auto">
            <a:xfrm>
              <a:off x="3996" y="1116"/>
              <a:ext cx="709" cy="193"/>
            </a:xfrm>
            <a:custGeom>
              <a:avLst/>
              <a:gdLst>
                <a:gd name="T0" fmla="*/ 12 w 709"/>
                <a:gd name="T1" fmla="*/ 180 h 193"/>
                <a:gd name="T2" fmla="*/ 0 w 709"/>
                <a:gd name="T3" fmla="*/ 156 h 193"/>
                <a:gd name="T4" fmla="*/ 24 w 709"/>
                <a:gd name="T5" fmla="*/ 132 h 193"/>
                <a:gd name="T6" fmla="*/ 24 w 709"/>
                <a:gd name="T7" fmla="*/ 108 h 193"/>
                <a:gd name="T8" fmla="*/ 48 w 709"/>
                <a:gd name="T9" fmla="*/ 96 h 193"/>
                <a:gd name="T10" fmla="*/ 48 w 709"/>
                <a:gd name="T11" fmla="*/ 72 h 193"/>
                <a:gd name="T12" fmla="*/ 72 w 709"/>
                <a:gd name="T13" fmla="*/ 60 h 193"/>
                <a:gd name="T14" fmla="*/ 84 w 709"/>
                <a:gd name="T15" fmla="*/ 36 h 193"/>
                <a:gd name="T16" fmla="*/ 108 w 709"/>
                <a:gd name="T17" fmla="*/ 24 h 193"/>
                <a:gd name="T18" fmla="*/ 132 w 709"/>
                <a:gd name="T19" fmla="*/ 12 h 193"/>
                <a:gd name="T20" fmla="*/ 156 w 709"/>
                <a:gd name="T21" fmla="*/ 0 h 193"/>
                <a:gd name="T22" fmla="*/ 180 w 709"/>
                <a:gd name="T23" fmla="*/ 0 h 193"/>
                <a:gd name="T24" fmla="*/ 204 w 709"/>
                <a:gd name="T25" fmla="*/ 12 h 193"/>
                <a:gd name="T26" fmla="*/ 228 w 709"/>
                <a:gd name="T27" fmla="*/ 12 h 193"/>
                <a:gd name="T28" fmla="*/ 252 w 709"/>
                <a:gd name="T29" fmla="*/ 24 h 193"/>
                <a:gd name="T30" fmla="*/ 276 w 709"/>
                <a:gd name="T31" fmla="*/ 24 h 193"/>
                <a:gd name="T32" fmla="*/ 300 w 709"/>
                <a:gd name="T33" fmla="*/ 36 h 193"/>
                <a:gd name="T34" fmla="*/ 324 w 709"/>
                <a:gd name="T35" fmla="*/ 48 h 193"/>
                <a:gd name="T36" fmla="*/ 348 w 709"/>
                <a:gd name="T37" fmla="*/ 60 h 193"/>
                <a:gd name="T38" fmla="*/ 372 w 709"/>
                <a:gd name="T39" fmla="*/ 60 h 193"/>
                <a:gd name="T40" fmla="*/ 396 w 709"/>
                <a:gd name="T41" fmla="*/ 84 h 193"/>
                <a:gd name="T42" fmla="*/ 420 w 709"/>
                <a:gd name="T43" fmla="*/ 84 h 193"/>
                <a:gd name="T44" fmla="*/ 444 w 709"/>
                <a:gd name="T45" fmla="*/ 96 h 193"/>
                <a:gd name="T46" fmla="*/ 468 w 709"/>
                <a:gd name="T47" fmla="*/ 108 h 193"/>
                <a:gd name="T48" fmla="*/ 492 w 709"/>
                <a:gd name="T49" fmla="*/ 108 h 193"/>
                <a:gd name="T50" fmla="*/ 516 w 709"/>
                <a:gd name="T51" fmla="*/ 120 h 193"/>
                <a:gd name="T52" fmla="*/ 540 w 709"/>
                <a:gd name="T53" fmla="*/ 132 h 193"/>
                <a:gd name="T54" fmla="*/ 564 w 709"/>
                <a:gd name="T55" fmla="*/ 144 h 193"/>
                <a:gd name="T56" fmla="*/ 588 w 709"/>
                <a:gd name="T57" fmla="*/ 144 h 193"/>
                <a:gd name="T58" fmla="*/ 612 w 709"/>
                <a:gd name="T59" fmla="*/ 156 h 193"/>
                <a:gd name="T60" fmla="*/ 636 w 709"/>
                <a:gd name="T61" fmla="*/ 168 h 193"/>
                <a:gd name="T62" fmla="*/ 660 w 709"/>
                <a:gd name="T63" fmla="*/ 168 h 193"/>
                <a:gd name="T64" fmla="*/ 684 w 709"/>
                <a:gd name="T65" fmla="*/ 180 h 193"/>
                <a:gd name="T66" fmla="*/ 708 w 709"/>
                <a:gd name="T67" fmla="*/ 192 h 193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709"/>
                <a:gd name="T103" fmla="*/ 0 h 193"/>
                <a:gd name="T104" fmla="*/ 709 w 709"/>
                <a:gd name="T105" fmla="*/ 193 h 193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709" h="193">
                  <a:moveTo>
                    <a:pt x="12" y="180"/>
                  </a:moveTo>
                  <a:lnTo>
                    <a:pt x="0" y="156"/>
                  </a:lnTo>
                  <a:lnTo>
                    <a:pt x="24" y="132"/>
                  </a:lnTo>
                  <a:lnTo>
                    <a:pt x="24" y="108"/>
                  </a:lnTo>
                  <a:lnTo>
                    <a:pt x="48" y="96"/>
                  </a:lnTo>
                  <a:lnTo>
                    <a:pt x="48" y="72"/>
                  </a:lnTo>
                  <a:lnTo>
                    <a:pt x="72" y="60"/>
                  </a:lnTo>
                  <a:lnTo>
                    <a:pt x="84" y="36"/>
                  </a:lnTo>
                  <a:lnTo>
                    <a:pt x="108" y="24"/>
                  </a:lnTo>
                  <a:lnTo>
                    <a:pt x="132" y="12"/>
                  </a:lnTo>
                  <a:lnTo>
                    <a:pt x="156" y="0"/>
                  </a:lnTo>
                  <a:lnTo>
                    <a:pt x="180" y="0"/>
                  </a:lnTo>
                  <a:lnTo>
                    <a:pt x="204" y="12"/>
                  </a:lnTo>
                  <a:lnTo>
                    <a:pt x="228" y="12"/>
                  </a:lnTo>
                  <a:lnTo>
                    <a:pt x="252" y="24"/>
                  </a:lnTo>
                  <a:lnTo>
                    <a:pt x="276" y="24"/>
                  </a:lnTo>
                  <a:lnTo>
                    <a:pt x="300" y="36"/>
                  </a:lnTo>
                  <a:lnTo>
                    <a:pt x="324" y="48"/>
                  </a:lnTo>
                  <a:lnTo>
                    <a:pt x="348" y="60"/>
                  </a:lnTo>
                  <a:lnTo>
                    <a:pt x="372" y="60"/>
                  </a:lnTo>
                  <a:lnTo>
                    <a:pt x="396" y="84"/>
                  </a:lnTo>
                  <a:lnTo>
                    <a:pt x="420" y="84"/>
                  </a:lnTo>
                  <a:lnTo>
                    <a:pt x="444" y="96"/>
                  </a:lnTo>
                  <a:lnTo>
                    <a:pt x="468" y="108"/>
                  </a:lnTo>
                  <a:lnTo>
                    <a:pt x="492" y="108"/>
                  </a:lnTo>
                  <a:lnTo>
                    <a:pt x="516" y="120"/>
                  </a:lnTo>
                  <a:lnTo>
                    <a:pt x="540" y="132"/>
                  </a:lnTo>
                  <a:lnTo>
                    <a:pt x="564" y="144"/>
                  </a:lnTo>
                  <a:lnTo>
                    <a:pt x="588" y="144"/>
                  </a:lnTo>
                  <a:lnTo>
                    <a:pt x="612" y="156"/>
                  </a:lnTo>
                  <a:lnTo>
                    <a:pt x="636" y="168"/>
                  </a:lnTo>
                  <a:lnTo>
                    <a:pt x="660" y="168"/>
                  </a:lnTo>
                  <a:lnTo>
                    <a:pt x="684" y="180"/>
                  </a:lnTo>
                  <a:lnTo>
                    <a:pt x="708" y="192"/>
                  </a:lnTo>
                </a:path>
              </a:pathLst>
            </a:custGeom>
            <a:noFill/>
            <a:ln w="25400" cap="rnd">
              <a:solidFill>
                <a:srgbClr val="F39FD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4597" name="Freeform 20"/>
            <p:cNvSpPr>
              <a:spLocks/>
            </p:cNvSpPr>
            <p:nvPr/>
          </p:nvSpPr>
          <p:spPr bwMode="auto">
            <a:xfrm>
              <a:off x="4176" y="1020"/>
              <a:ext cx="601" cy="145"/>
            </a:xfrm>
            <a:custGeom>
              <a:avLst/>
              <a:gdLst>
                <a:gd name="T0" fmla="*/ 24 w 601"/>
                <a:gd name="T1" fmla="*/ 84 h 145"/>
                <a:gd name="T2" fmla="*/ 0 w 601"/>
                <a:gd name="T3" fmla="*/ 96 h 145"/>
                <a:gd name="T4" fmla="*/ 24 w 601"/>
                <a:gd name="T5" fmla="*/ 84 h 145"/>
                <a:gd name="T6" fmla="*/ 36 w 601"/>
                <a:gd name="T7" fmla="*/ 60 h 145"/>
                <a:gd name="T8" fmla="*/ 48 w 601"/>
                <a:gd name="T9" fmla="*/ 36 h 145"/>
                <a:gd name="T10" fmla="*/ 72 w 601"/>
                <a:gd name="T11" fmla="*/ 24 h 145"/>
                <a:gd name="T12" fmla="*/ 96 w 601"/>
                <a:gd name="T13" fmla="*/ 12 h 145"/>
                <a:gd name="T14" fmla="*/ 120 w 601"/>
                <a:gd name="T15" fmla="*/ 0 h 145"/>
                <a:gd name="T16" fmla="*/ 144 w 601"/>
                <a:gd name="T17" fmla="*/ 0 h 145"/>
                <a:gd name="T18" fmla="*/ 168 w 601"/>
                <a:gd name="T19" fmla="*/ 0 h 145"/>
                <a:gd name="T20" fmla="*/ 192 w 601"/>
                <a:gd name="T21" fmla="*/ 0 h 145"/>
                <a:gd name="T22" fmla="*/ 216 w 601"/>
                <a:gd name="T23" fmla="*/ 0 h 145"/>
                <a:gd name="T24" fmla="*/ 240 w 601"/>
                <a:gd name="T25" fmla="*/ 0 h 145"/>
                <a:gd name="T26" fmla="*/ 264 w 601"/>
                <a:gd name="T27" fmla="*/ 0 h 145"/>
                <a:gd name="T28" fmla="*/ 288 w 601"/>
                <a:gd name="T29" fmla="*/ 12 h 145"/>
                <a:gd name="T30" fmla="*/ 312 w 601"/>
                <a:gd name="T31" fmla="*/ 24 h 145"/>
                <a:gd name="T32" fmla="*/ 336 w 601"/>
                <a:gd name="T33" fmla="*/ 36 h 145"/>
                <a:gd name="T34" fmla="*/ 360 w 601"/>
                <a:gd name="T35" fmla="*/ 48 h 145"/>
                <a:gd name="T36" fmla="*/ 384 w 601"/>
                <a:gd name="T37" fmla="*/ 60 h 145"/>
                <a:gd name="T38" fmla="*/ 408 w 601"/>
                <a:gd name="T39" fmla="*/ 72 h 145"/>
                <a:gd name="T40" fmla="*/ 432 w 601"/>
                <a:gd name="T41" fmla="*/ 84 h 145"/>
                <a:gd name="T42" fmla="*/ 456 w 601"/>
                <a:gd name="T43" fmla="*/ 84 h 145"/>
                <a:gd name="T44" fmla="*/ 480 w 601"/>
                <a:gd name="T45" fmla="*/ 96 h 145"/>
                <a:gd name="T46" fmla="*/ 504 w 601"/>
                <a:gd name="T47" fmla="*/ 108 h 145"/>
                <a:gd name="T48" fmla="*/ 528 w 601"/>
                <a:gd name="T49" fmla="*/ 108 h 145"/>
                <a:gd name="T50" fmla="*/ 552 w 601"/>
                <a:gd name="T51" fmla="*/ 120 h 145"/>
                <a:gd name="T52" fmla="*/ 576 w 601"/>
                <a:gd name="T53" fmla="*/ 132 h 145"/>
                <a:gd name="T54" fmla="*/ 600 w 601"/>
                <a:gd name="T55" fmla="*/ 144 h 145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601"/>
                <a:gd name="T85" fmla="*/ 0 h 145"/>
                <a:gd name="T86" fmla="*/ 601 w 601"/>
                <a:gd name="T87" fmla="*/ 145 h 145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601" h="145">
                  <a:moveTo>
                    <a:pt x="24" y="84"/>
                  </a:moveTo>
                  <a:lnTo>
                    <a:pt x="0" y="96"/>
                  </a:lnTo>
                  <a:lnTo>
                    <a:pt x="24" y="84"/>
                  </a:lnTo>
                  <a:lnTo>
                    <a:pt x="36" y="60"/>
                  </a:lnTo>
                  <a:lnTo>
                    <a:pt x="48" y="36"/>
                  </a:lnTo>
                  <a:lnTo>
                    <a:pt x="72" y="24"/>
                  </a:lnTo>
                  <a:lnTo>
                    <a:pt x="96" y="12"/>
                  </a:lnTo>
                  <a:lnTo>
                    <a:pt x="120" y="0"/>
                  </a:lnTo>
                  <a:lnTo>
                    <a:pt x="144" y="0"/>
                  </a:lnTo>
                  <a:lnTo>
                    <a:pt x="168" y="0"/>
                  </a:lnTo>
                  <a:lnTo>
                    <a:pt x="192" y="0"/>
                  </a:lnTo>
                  <a:lnTo>
                    <a:pt x="216" y="0"/>
                  </a:lnTo>
                  <a:lnTo>
                    <a:pt x="240" y="0"/>
                  </a:lnTo>
                  <a:lnTo>
                    <a:pt x="264" y="0"/>
                  </a:lnTo>
                  <a:lnTo>
                    <a:pt x="288" y="12"/>
                  </a:lnTo>
                  <a:lnTo>
                    <a:pt x="312" y="24"/>
                  </a:lnTo>
                  <a:lnTo>
                    <a:pt x="336" y="36"/>
                  </a:lnTo>
                  <a:lnTo>
                    <a:pt x="360" y="48"/>
                  </a:lnTo>
                  <a:lnTo>
                    <a:pt x="384" y="60"/>
                  </a:lnTo>
                  <a:lnTo>
                    <a:pt x="408" y="72"/>
                  </a:lnTo>
                  <a:lnTo>
                    <a:pt x="432" y="84"/>
                  </a:lnTo>
                  <a:lnTo>
                    <a:pt x="456" y="84"/>
                  </a:lnTo>
                  <a:lnTo>
                    <a:pt x="480" y="96"/>
                  </a:lnTo>
                  <a:lnTo>
                    <a:pt x="504" y="108"/>
                  </a:lnTo>
                  <a:lnTo>
                    <a:pt x="528" y="108"/>
                  </a:lnTo>
                  <a:lnTo>
                    <a:pt x="552" y="120"/>
                  </a:lnTo>
                  <a:lnTo>
                    <a:pt x="576" y="132"/>
                  </a:lnTo>
                  <a:lnTo>
                    <a:pt x="600" y="144"/>
                  </a:lnTo>
                </a:path>
              </a:pathLst>
            </a:custGeom>
            <a:noFill/>
            <a:ln w="25400" cap="rnd">
              <a:solidFill>
                <a:srgbClr val="F39FD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4598" name="Freeform 21"/>
            <p:cNvSpPr>
              <a:spLocks/>
            </p:cNvSpPr>
            <p:nvPr/>
          </p:nvSpPr>
          <p:spPr bwMode="auto">
            <a:xfrm>
              <a:off x="3912" y="1728"/>
              <a:ext cx="1093" cy="241"/>
            </a:xfrm>
            <a:custGeom>
              <a:avLst/>
              <a:gdLst>
                <a:gd name="T0" fmla="*/ 48 w 1093"/>
                <a:gd name="T1" fmla="*/ 0 h 241"/>
                <a:gd name="T2" fmla="*/ 24 w 1093"/>
                <a:gd name="T3" fmla="*/ 12 h 241"/>
                <a:gd name="T4" fmla="*/ 12 w 1093"/>
                <a:gd name="T5" fmla="*/ 36 h 241"/>
                <a:gd name="T6" fmla="*/ 0 w 1093"/>
                <a:gd name="T7" fmla="*/ 60 h 241"/>
                <a:gd name="T8" fmla="*/ 0 w 1093"/>
                <a:gd name="T9" fmla="*/ 84 h 241"/>
                <a:gd name="T10" fmla="*/ 0 w 1093"/>
                <a:gd name="T11" fmla="*/ 108 h 241"/>
                <a:gd name="T12" fmla="*/ 12 w 1093"/>
                <a:gd name="T13" fmla="*/ 132 h 241"/>
                <a:gd name="T14" fmla="*/ 36 w 1093"/>
                <a:gd name="T15" fmla="*/ 144 h 241"/>
                <a:gd name="T16" fmla="*/ 36 w 1093"/>
                <a:gd name="T17" fmla="*/ 168 h 241"/>
                <a:gd name="T18" fmla="*/ 60 w 1093"/>
                <a:gd name="T19" fmla="*/ 168 h 241"/>
                <a:gd name="T20" fmla="*/ 84 w 1093"/>
                <a:gd name="T21" fmla="*/ 180 h 241"/>
                <a:gd name="T22" fmla="*/ 108 w 1093"/>
                <a:gd name="T23" fmla="*/ 180 h 241"/>
                <a:gd name="T24" fmla="*/ 132 w 1093"/>
                <a:gd name="T25" fmla="*/ 180 h 241"/>
                <a:gd name="T26" fmla="*/ 156 w 1093"/>
                <a:gd name="T27" fmla="*/ 180 h 241"/>
                <a:gd name="T28" fmla="*/ 180 w 1093"/>
                <a:gd name="T29" fmla="*/ 168 h 241"/>
                <a:gd name="T30" fmla="*/ 204 w 1093"/>
                <a:gd name="T31" fmla="*/ 168 h 241"/>
                <a:gd name="T32" fmla="*/ 228 w 1093"/>
                <a:gd name="T33" fmla="*/ 168 h 241"/>
                <a:gd name="T34" fmla="*/ 252 w 1093"/>
                <a:gd name="T35" fmla="*/ 168 h 241"/>
                <a:gd name="T36" fmla="*/ 276 w 1093"/>
                <a:gd name="T37" fmla="*/ 168 h 241"/>
                <a:gd name="T38" fmla="*/ 300 w 1093"/>
                <a:gd name="T39" fmla="*/ 156 h 241"/>
                <a:gd name="T40" fmla="*/ 324 w 1093"/>
                <a:gd name="T41" fmla="*/ 156 h 241"/>
                <a:gd name="T42" fmla="*/ 348 w 1093"/>
                <a:gd name="T43" fmla="*/ 156 h 241"/>
                <a:gd name="T44" fmla="*/ 372 w 1093"/>
                <a:gd name="T45" fmla="*/ 156 h 241"/>
                <a:gd name="T46" fmla="*/ 396 w 1093"/>
                <a:gd name="T47" fmla="*/ 168 h 241"/>
                <a:gd name="T48" fmla="*/ 420 w 1093"/>
                <a:gd name="T49" fmla="*/ 168 h 241"/>
                <a:gd name="T50" fmla="*/ 444 w 1093"/>
                <a:gd name="T51" fmla="*/ 168 h 241"/>
                <a:gd name="T52" fmla="*/ 468 w 1093"/>
                <a:gd name="T53" fmla="*/ 180 h 241"/>
                <a:gd name="T54" fmla="*/ 492 w 1093"/>
                <a:gd name="T55" fmla="*/ 180 h 241"/>
                <a:gd name="T56" fmla="*/ 516 w 1093"/>
                <a:gd name="T57" fmla="*/ 180 h 241"/>
                <a:gd name="T58" fmla="*/ 540 w 1093"/>
                <a:gd name="T59" fmla="*/ 192 h 241"/>
                <a:gd name="T60" fmla="*/ 564 w 1093"/>
                <a:gd name="T61" fmla="*/ 192 h 241"/>
                <a:gd name="T62" fmla="*/ 588 w 1093"/>
                <a:gd name="T63" fmla="*/ 204 h 241"/>
                <a:gd name="T64" fmla="*/ 612 w 1093"/>
                <a:gd name="T65" fmla="*/ 216 h 241"/>
                <a:gd name="T66" fmla="*/ 636 w 1093"/>
                <a:gd name="T67" fmla="*/ 228 h 241"/>
                <a:gd name="T68" fmla="*/ 660 w 1093"/>
                <a:gd name="T69" fmla="*/ 228 h 241"/>
                <a:gd name="T70" fmla="*/ 684 w 1093"/>
                <a:gd name="T71" fmla="*/ 240 h 241"/>
                <a:gd name="T72" fmla="*/ 708 w 1093"/>
                <a:gd name="T73" fmla="*/ 240 h 241"/>
                <a:gd name="T74" fmla="*/ 732 w 1093"/>
                <a:gd name="T75" fmla="*/ 228 h 241"/>
                <a:gd name="T76" fmla="*/ 756 w 1093"/>
                <a:gd name="T77" fmla="*/ 228 h 241"/>
                <a:gd name="T78" fmla="*/ 780 w 1093"/>
                <a:gd name="T79" fmla="*/ 216 h 241"/>
                <a:gd name="T80" fmla="*/ 804 w 1093"/>
                <a:gd name="T81" fmla="*/ 216 h 241"/>
                <a:gd name="T82" fmla="*/ 828 w 1093"/>
                <a:gd name="T83" fmla="*/ 204 h 241"/>
                <a:gd name="T84" fmla="*/ 852 w 1093"/>
                <a:gd name="T85" fmla="*/ 192 h 241"/>
                <a:gd name="T86" fmla="*/ 876 w 1093"/>
                <a:gd name="T87" fmla="*/ 192 h 241"/>
                <a:gd name="T88" fmla="*/ 900 w 1093"/>
                <a:gd name="T89" fmla="*/ 192 h 241"/>
                <a:gd name="T90" fmla="*/ 924 w 1093"/>
                <a:gd name="T91" fmla="*/ 192 h 241"/>
                <a:gd name="T92" fmla="*/ 948 w 1093"/>
                <a:gd name="T93" fmla="*/ 192 h 241"/>
                <a:gd name="T94" fmla="*/ 972 w 1093"/>
                <a:gd name="T95" fmla="*/ 192 h 241"/>
                <a:gd name="T96" fmla="*/ 996 w 1093"/>
                <a:gd name="T97" fmla="*/ 192 h 241"/>
                <a:gd name="T98" fmla="*/ 1020 w 1093"/>
                <a:gd name="T99" fmla="*/ 192 h 241"/>
                <a:gd name="T100" fmla="*/ 1044 w 1093"/>
                <a:gd name="T101" fmla="*/ 192 h 241"/>
                <a:gd name="T102" fmla="*/ 1068 w 1093"/>
                <a:gd name="T103" fmla="*/ 192 h 241"/>
                <a:gd name="T104" fmla="*/ 1092 w 1093"/>
                <a:gd name="T105" fmla="*/ 192 h 241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093"/>
                <a:gd name="T160" fmla="*/ 0 h 241"/>
                <a:gd name="T161" fmla="*/ 1093 w 1093"/>
                <a:gd name="T162" fmla="*/ 241 h 241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093" h="241">
                  <a:moveTo>
                    <a:pt x="48" y="0"/>
                  </a:moveTo>
                  <a:lnTo>
                    <a:pt x="24" y="12"/>
                  </a:lnTo>
                  <a:lnTo>
                    <a:pt x="12" y="36"/>
                  </a:lnTo>
                  <a:lnTo>
                    <a:pt x="0" y="60"/>
                  </a:lnTo>
                  <a:lnTo>
                    <a:pt x="0" y="84"/>
                  </a:lnTo>
                  <a:lnTo>
                    <a:pt x="0" y="108"/>
                  </a:lnTo>
                  <a:lnTo>
                    <a:pt x="12" y="132"/>
                  </a:lnTo>
                  <a:lnTo>
                    <a:pt x="36" y="144"/>
                  </a:lnTo>
                  <a:lnTo>
                    <a:pt x="36" y="168"/>
                  </a:lnTo>
                  <a:lnTo>
                    <a:pt x="60" y="168"/>
                  </a:lnTo>
                  <a:lnTo>
                    <a:pt x="84" y="180"/>
                  </a:lnTo>
                  <a:lnTo>
                    <a:pt x="108" y="180"/>
                  </a:lnTo>
                  <a:lnTo>
                    <a:pt x="132" y="180"/>
                  </a:lnTo>
                  <a:lnTo>
                    <a:pt x="156" y="180"/>
                  </a:lnTo>
                  <a:lnTo>
                    <a:pt x="180" y="168"/>
                  </a:lnTo>
                  <a:lnTo>
                    <a:pt x="204" y="168"/>
                  </a:lnTo>
                  <a:lnTo>
                    <a:pt x="228" y="168"/>
                  </a:lnTo>
                  <a:lnTo>
                    <a:pt x="252" y="168"/>
                  </a:lnTo>
                  <a:lnTo>
                    <a:pt x="276" y="168"/>
                  </a:lnTo>
                  <a:lnTo>
                    <a:pt x="300" y="156"/>
                  </a:lnTo>
                  <a:lnTo>
                    <a:pt x="324" y="156"/>
                  </a:lnTo>
                  <a:lnTo>
                    <a:pt x="348" y="156"/>
                  </a:lnTo>
                  <a:lnTo>
                    <a:pt x="372" y="156"/>
                  </a:lnTo>
                  <a:lnTo>
                    <a:pt x="396" y="168"/>
                  </a:lnTo>
                  <a:lnTo>
                    <a:pt x="420" y="168"/>
                  </a:lnTo>
                  <a:lnTo>
                    <a:pt x="444" y="168"/>
                  </a:lnTo>
                  <a:lnTo>
                    <a:pt x="468" y="180"/>
                  </a:lnTo>
                  <a:lnTo>
                    <a:pt x="492" y="180"/>
                  </a:lnTo>
                  <a:lnTo>
                    <a:pt x="516" y="180"/>
                  </a:lnTo>
                  <a:lnTo>
                    <a:pt x="540" y="192"/>
                  </a:lnTo>
                  <a:lnTo>
                    <a:pt x="564" y="192"/>
                  </a:lnTo>
                  <a:lnTo>
                    <a:pt x="588" y="204"/>
                  </a:lnTo>
                  <a:lnTo>
                    <a:pt x="612" y="216"/>
                  </a:lnTo>
                  <a:lnTo>
                    <a:pt x="636" y="228"/>
                  </a:lnTo>
                  <a:lnTo>
                    <a:pt x="660" y="228"/>
                  </a:lnTo>
                  <a:lnTo>
                    <a:pt x="684" y="240"/>
                  </a:lnTo>
                  <a:lnTo>
                    <a:pt x="708" y="240"/>
                  </a:lnTo>
                  <a:lnTo>
                    <a:pt x="732" y="228"/>
                  </a:lnTo>
                  <a:lnTo>
                    <a:pt x="756" y="228"/>
                  </a:lnTo>
                  <a:lnTo>
                    <a:pt x="780" y="216"/>
                  </a:lnTo>
                  <a:lnTo>
                    <a:pt x="804" y="216"/>
                  </a:lnTo>
                  <a:lnTo>
                    <a:pt x="828" y="204"/>
                  </a:lnTo>
                  <a:lnTo>
                    <a:pt x="852" y="192"/>
                  </a:lnTo>
                  <a:lnTo>
                    <a:pt x="876" y="192"/>
                  </a:lnTo>
                  <a:lnTo>
                    <a:pt x="900" y="192"/>
                  </a:lnTo>
                  <a:lnTo>
                    <a:pt x="924" y="192"/>
                  </a:lnTo>
                  <a:lnTo>
                    <a:pt x="948" y="192"/>
                  </a:lnTo>
                  <a:lnTo>
                    <a:pt x="972" y="192"/>
                  </a:lnTo>
                  <a:lnTo>
                    <a:pt x="996" y="192"/>
                  </a:lnTo>
                  <a:lnTo>
                    <a:pt x="1020" y="192"/>
                  </a:lnTo>
                  <a:lnTo>
                    <a:pt x="1044" y="192"/>
                  </a:lnTo>
                  <a:lnTo>
                    <a:pt x="1068" y="192"/>
                  </a:lnTo>
                  <a:lnTo>
                    <a:pt x="1092" y="192"/>
                  </a:lnTo>
                </a:path>
              </a:pathLst>
            </a:custGeom>
            <a:noFill/>
            <a:ln w="25400" cap="rnd">
              <a:solidFill>
                <a:srgbClr val="F39FD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4599" name="Freeform 22"/>
            <p:cNvSpPr>
              <a:spLocks/>
            </p:cNvSpPr>
            <p:nvPr/>
          </p:nvSpPr>
          <p:spPr bwMode="auto">
            <a:xfrm>
              <a:off x="3960" y="1620"/>
              <a:ext cx="457" cy="121"/>
            </a:xfrm>
            <a:custGeom>
              <a:avLst/>
              <a:gdLst>
                <a:gd name="T0" fmla="*/ 0 w 457"/>
                <a:gd name="T1" fmla="*/ 108 h 121"/>
                <a:gd name="T2" fmla="*/ 24 w 457"/>
                <a:gd name="T3" fmla="*/ 84 h 121"/>
                <a:gd name="T4" fmla="*/ 48 w 457"/>
                <a:gd name="T5" fmla="*/ 84 h 121"/>
                <a:gd name="T6" fmla="*/ 72 w 457"/>
                <a:gd name="T7" fmla="*/ 84 h 121"/>
                <a:gd name="T8" fmla="*/ 96 w 457"/>
                <a:gd name="T9" fmla="*/ 84 h 121"/>
                <a:gd name="T10" fmla="*/ 120 w 457"/>
                <a:gd name="T11" fmla="*/ 84 h 121"/>
                <a:gd name="T12" fmla="*/ 144 w 457"/>
                <a:gd name="T13" fmla="*/ 84 h 121"/>
                <a:gd name="T14" fmla="*/ 168 w 457"/>
                <a:gd name="T15" fmla="*/ 84 h 121"/>
                <a:gd name="T16" fmla="*/ 192 w 457"/>
                <a:gd name="T17" fmla="*/ 72 h 121"/>
                <a:gd name="T18" fmla="*/ 216 w 457"/>
                <a:gd name="T19" fmla="*/ 72 h 121"/>
                <a:gd name="T20" fmla="*/ 240 w 457"/>
                <a:gd name="T21" fmla="*/ 84 h 121"/>
                <a:gd name="T22" fmla="*/ 264 w 457"/>
                <a:gd name="T23" fmla="*/ 84 h 121"/>
                <a:gd name="T24" fmla="*/ 288 w 457"/>
                <a:gd name="T25" fmla="*/ 84 h 121"/>
                <a:gd name="T26" fmla="*/ 312 w 457"/>
                <a:gd name="T27" fmla="*/ 84 h 121"/>
                <a:gd name="T28" fmla="*/ 336 w 457"/>
                <a:gd name="T29" fmla="*/ 84 h 121"/>
                <a:gd name="T30" fmla="*/ 360 w 457"/>
                <a:gd name="T31" fmla="*/ 96 h 121"/>
                <a:gd name="T32" fmla="*/ 384 w 457"/>
                <a:gd name="T33" fmla="*/ 96 h 121"/>
                <a:gd name="T34" fmla="*/ 408 w 457"/>
                <a:gd name="T35" fmla="*/ 96 h 121"/>
                <a:gd name="T36" fmla="*/ 432 w 457"/>
                <a:gd name="T37" fmla="*/ 108 h 121"/>
                <a:gd name="T38" fmla="*/ 456 w 457"/>
                <a:gd name="T39" fmla="*/ 120 h 121"/>
                <a:gd name="T40" fmla="*/ 432 w 457"/>
                <a:gd name="T41" fmla="*/ 108 h 121"/>
                <a:gd name="T42" fmla="*/ 408 w 457"/>
                <a:gd name="T43" fmla="*/ 96 h 121"/>
                <a:gd name="T44" fmla="*/ 396 w 457"/>
                <a:gd name="T45" fmla="*/ 72 h 121"/>
                <a:gd name="T46" fmla="*/ 384 w 457"/>
                <a:gd name="T47" fmla="*/ 48 h 121"/>
                <a:gd name="T48" fmla="*/ 372 w 457"/>
                <a:gd name="T49" fmla="*/ 24 h 121"/>
                <a:gd name="T50" fmla="*/ 360 w 457"/>
                <a:gd name="T51" fmla="*/ 0 h 121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457"/>
                <a:gd name="T79" fmla="*/ 0 h 121"/>
                <a:gd name="T80" fmla="*/ 457 w 457"/>
                <a:gd name="T81" fmla="*/ 121 h 121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457" h="121">
                  <a:moveTo>
                    <a:pt x="0" y="108"/>
                  </a:moveTo>
                  <a:lnTo>
                    <a:pt x="24" y="84"/>
                  </a:lnTo>
                  <a:lnTo>
                    <a:pt x="48" y="84"/>
                  </a:lnTo>
                  <a:lnTo>
                    <a:pt x="72" y="84"/>
                  </a:lnTo>
                  <a:lnTo>
                    <a:pt x="96" y="84"/>
                  </a:lnTo>
                  <a:lnTo>
                    <a:pt x="120" y="84"/>
                  </a:lnTo>
                  <a:lnTo>
                    <a:pt x="144" y="84"/>
                  </a:lnTo>
                  <a:lnTo>
                    <a:pt x="168" y="84"/>
                  </a:lnTo>
                  <a:lnTo>
                    <a:pt x="192" y="72"/>
                  </a:lnTo>
                  <a:lnTo>
                    <a:pt x="216" y="72"/>
                  </a:lnTo>
                  <a:lnTo>
                    <a:pt x="240" y="84"/>
                  </a:lnTo>
                  <a:lnTo>
                    <a:pt x="264" y="84"/>
                  </a:lnTo>
                  <a:lnTo>
                    <a:pt x="288" y="84"/>
                  </a:lnTo>
                  <a:lnTo>
                    <a:pt x="312" y="84"/>
                  </a:lnTo>
                  <a:lnTo>
                    <a:pt x="336" y="84"/>
                  </a:lnTo>
                  <a:lnTo>
                    <a:pt x="360" y="96"/>
                  </a:lnTo>
                  <a:lnTo>
                    <a:pt x="384" y="96"/>
                  </a:lnTo>
                  <a:lnTo>
                    <a:pt x="408" y="96"/>
                  </a:lnTo>
                  <a:lnTo>
                    <a:pt x="432" y="108"/>
                  </a:lnTo>
                  <a:lnTo>
                    <a:pt x="456" y="120"/>
                  </a:lnTo>
                  <a:lnTo>
                    <a:pt x="432" y="108"/>
                  </a:lnTo>
                  <a:lnTo>
                    <a:pt x="408" y="96"/>
                  </a:lnTo>
                  <a:lnTo>
                    <a:pt x="396" y="72"/>
                  </a:lnTo>
                  <a:lnTo>
                    <a:pt x="384" y="48"/>
                  </a:lnTo>
                  <a:lnTo>
                    <a:pt x="372" y="24"/>
                  </a:lnTo>
                  <a:lnTo>
                    <a:pt x="360" y="0"/>
                  </a:lnTo>
                </a:path>
              </a:pathLst>
            </a:custGeom>
            <a:noFill/>
            <a:ln w="25400" cap="rnd">
              <a:solidFill>
                <a:srgbClr val="F39FD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4600" name="Freeform 23"/>
            <p:cNvSpPr>
              <a:spLocks/>
            </p:cNvSpPr>
            <p:nvPr/>
          </p:nvSpPr>
          <p:spPr bwMode="auto">
            <a:xfrm>
              <a:off x="3876" y="1272"/>
              <a:ext cx="637" cy="337"/>
            </a:xfrm>
            <a:custGeom>
              <a:avLst/>
              <a:gdLst>
                <a:gd name="T0" fmla="*/ 468 w 637"/>
                <a:gd name="T1" fmla="*/ 312 h 337"/>
                <a:gd name="T2" fmla="*/ 444 w 637"/>
                <a:gd name="T3" fmla="*/ 336 h 337"/>
                <a:gd name="T4" fmla="*/ 420 w 637"/>
                <a:gd name="T5" fmla="*/ 324 h 337"/>
                <a:gd name="T6" fmla="*/ 396 w 637"/>
                <a:gd name="T7" fmla="*/ 324 h 337"/>
                <a:gd name="T8" fmla="*/ 372 w 637"/>
                <a:gd name="T9" fmla="*/ 312 h 337"/>
                <a:gd name="T10" fmla="*/ 348 w 637"/>
                <a:gd name="T11" fmla="*/ 312 h 337"/>
                <a:gd name="T12" fmla="*/ 324 w 637"/>
                <a:gd name="T13" fmla="*/ 300 h 337"/>
                <a:gd name="T14" fmla="*/ 300 w 637"/>
                <a:gd name="T15" fmla="*/ 288 h 337"/>
                <a:gd name="T16" fmla="*/ 276 w 637"/>
                <a:gd name="T17" fmla="*/ 288 h 337"/>
                <a:gd name="T18" fmla="*/ 252 w 637"/>
                <a:gd name="T19" fmla="*/ 276 h 337"/>
                <a:gd name="T20" fmla="*/ 228 w 637"/>
                <a:gd name="T21" fmla="*/ 276 h 337"/>
                <a:gd name="T22" fmla="*/ 204 w 637"/>
                <a:gd name="T23" fmla="*/ 276 h 337"/>
                <a:gd name="T24" fmla="*/ 180 w 637"/>
                <a:gd name="T25" fmla="*/ 276 h 337"/>
                <a:gd name="T26" fmla="*/ 156 w 637"/>
                <a:gd name="T27" fmla="*/ 264 h 337"/>
                <a:gd name="T28" fmla="*/ 132 w 637"/>
                <a:gd name="T29" fmla="*/ 264 h 337"/>
                <a:gd name="T30" fmla="*/ 108 w 637"/>
                <a:gd name="T31" fmla="*/ 252 h 337"/>
                <a:gd name="T32" fmla="*/ 84 w 637"/>
                <a:gd name="T33" fmla="*/ 240 h 337"/>
                <a:gd name="T34" fmla="*/ 60 w 637"/>
                <a:gd name="T35" fmla="*/ 240 h 337"/>
                <a:gd name="T36" fmla="*/ 36 w 637"/>
                <a:gd name="T37" fmla="*/ 228 h 337"/>
                <a:gd name="T38" fmla="*/ 12 w 637"/>
                <a:gd name="T39" fmla="*/ 216 h 337"/>
                <a:gd name="T40" fmla="*/ 0 w 637"/>
                <a:gd name="T41" fmla="*/ 192 h 337"/>
                <a:gd name="T42" fmla="*/ 0 w 637"/>
                <a:gd name="T43" fmla="*/ 168 h 337"/>
                <a:gd name="T44" fmla="*/ 0 w 637"/>
                <a:gd name="T45" fmla="*/ 144 h 337"/>
                <a:gd name="T46" fmla="*/ 0 w 637"/>
                <a:gd name="T47" fmla="*/ 120 h 337"/>
                <a:gd name="T48" fmla="*/ 12 w 637"/>
                <a:gd name="T49" fmla="*/ 96 h 337"/>
                <a:gd name="T50" fmla="*/ 12 w 637"/>
                <a:gd name="T51" fmla="*/ 72 h 337"/>
                <a:gd name="T52" fmla="*/ 36 w 637"/>
                <a:gd name="T53" fmla="*/ 60 h 337"/>
                <a:gd name="T54" fmla="*/ 36 w 637"/>
                <a:gd name="T55" fmla="*/ 36 h 337"/>
                <a:gd name="T56" fmla="*/ 60 w 637"/>
                <a:gd name="T57" fmla="*/ 24 h 337"/>
                <a:gd name="T58" fmla="*/ 84 w 637"/>
                <a:gd name="T59" fmla="*/ 12 h 337"/>
                <a:gd name="T60" fmla="*/ 108 w 637"/>
                <a:gd name="T61" fmla="*/ 12 h 337"/>
                <a:gd name="T62" fmla="*/ 132 w 637"/>
                <a:gd name="T63" fmla="*/ 0 h 337"/>
                <a:gd name="T64" fmla="*/ 156 w 637"/>
                <a:gd name="T65" fmla="*/ 12 h 337"/>
                <a:gd name="T66" fmla="*/ 180 w 637"/>
                <a:gd name="T67" fmla="*/ 12 h 337"/>
                <a:gd name="T68" fmla="*/ 204 w 637"/>
                <a:gd name="T69" fmla="*/ 12 h 337"/>
                <a:gd name="T70" fmla="*/ 228 w 637"/>
                <a:gd name="T71" fmla="*/ 24 h 337"/>
                <a:gd name="T72" fmla="*/ 252 w 637"/>
                <a:gd name="T73" fmla="*/ 24 h 337"/>
                <a:gd name="T74" fmla="*/ 276 w 637"/>
                <a:gd name="T75" fmla="*/ 36 h 337"/>
                <a:gd name="T76" fmla="*/ 300 w 637"/>
                <a:gd name="T77" fmla="*/ 36 h 337"/>
                <a:gd name="T78" fmla="*/ 324 w 637"/>
                <a:gd name="T79" fmla="*/ 48 h 337"/>
                <a:gd name="T80" fmla="*/ 348 w 637"/>
                <a:gd name="T81" fmla="*/ 60 h 337"/>
                <a:gd name="T82" fmla="*/ 372 w 637"/>
                <a:gd name="T83" fmla="*/ 72 h 337"/>
                <a:gd name="T84" fmla="*/ 396 w 637"/>
                <a:gd name="T85" fmla="*/ 84 h 337"/>
                <a:gd name="T86" fmla="*/ 420 w 637"/>
                <a:gd name="T87" fmla="*/ 96 h 337"/>
                <a:gd name="T88" fmla="*/ 444 w 637"/>
                <a:gd name="T89" fmla="*/ 108 h 337"/>
                <a:gd name="T90" fmla="*/ 468 w 637"/>
                <a:gd name="T91" fmla="*/ 108 h 337"/>
                <a:gd name="T92" fmla="*/ 492 w 637"/>
                <a:gd name="T93" fmla="*/ 120 h 337"/>
                <a:gd name="T94" fmla="*/ 516 w 637"/>
                <a:gd name="T95" fmla="*/ 132 h 337"/>
                <a:gd name="T96" fmla="*/ 540 w 637"/>
                <a:gd name="T97" fmla="*/ 132 h 337"/>
                <a:gd name="T98" fmla="*/ 564 w 637"/>
                <a:gd name="T99" fmla="*/ 144 h 337"/>
                <a:gd name="T100" fmla="*/ 588 w 637"/>
                <a:gd name="T101" fmla="*/ 156 h 337"/>
                <a:gd name="T102" fmla="*/ 612 w 637"/>
                <a:gd name="T103" fmla="*/ 156 h 337"/>
                <a:gd name="T104" fmla="*/ 636 w 637"/>
                <a:gd name="T105" fmla="*/ 168 h 337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637"/>
                <a:gd name="T160" fmla="*/ 0 h 337"/>
                <a:gd name="T161" fmla="*/ 637 w 637"/>
                <a:gd name="T162" fmla="*/ 337 h 337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637" h="337">
                  <a:moveTo>
                    <a:pt x="468" y="312"/>
                  </a:moveTo>
                  <a:lnTo>
                    <a:pt x="444" y="336"/>
                  </a:lnTo>
                  <a:lnTo>
                    <a:pt x="420" y="324"/>
                  </a:lnTo>
                  <a:lnTo>
                    <a:pt x="396" y="324"/>
                  </a:lnTo>
                  <a:lnTo>
                    <a:pt x="372" y="312"/>
                  </a:lnTo>
                  <a:lnTo>
                    <a:pt x="348" y="312"/>
                  </a:lnTo>
                  <a:lnTo>
                    <a:pt x="324" y="300"/>
                  </a:lnTo>
                  <a:lnTo>
                    <a:pt x="300" y="288"/>
                  </a:lnTo>
                  <a:lnTo>
                    <a:pt x="276" y="288"/>
                  </a:lnTo>
                  <a:lnTo>
                    <a:pt x="252" y="276"/>
                  </a:lnTo>
                  <a:lnTo>
                    <a:pt x="228" y="276"/>
                  </a:lnTo>
                  <a:lnTo>
                    <a:pt x="204" y="276"/>
                  </a:lnTo>
                  <a:lnTo>
                    <a:pt x="180" y="276"/>
                  </a:lnTo>
                  <a:lnTo>
                    <a:pt x="156" y="264"/>
                  </a:lnTo>
                  <a:lnTo>
                    <a:pt x="132" y="264"/>
                  </a:lnTo>
                  <a:lnTo>
                    <a:pt x="108" y="252"/>
                  </a:lnTo>
                  <a:lnTo>
                    <a:pt x="84" y="240"/>
                  </a:lnTo>
                  <a:lnTo>
                    <a:pt x="60" y="240"/>
                  </a:lnTo>
                  <a:lnTo>
                    <a:pt x="36" y="228"/>
                  </a:lnTo>
                  <a:lnTo>
                    <a:pt x="12" y="216"/>
                  </a:lnTo>
                  <a:lnTo>
                    <a:pt x="0" y="192"/>
                  </a:lnTo>
                  <a:lnTo>
                    <a:pt x="0" y="168"/>
                  </a:lnTo>
                  <a:lnTo>
                    <a:pt x="0" y="144"/>
                  </a:lnTo>
                  <a:lnTo>
                    <a:pt x="0" y="120"/>
                  </a:lnTo>
                  <a:lnTo>
                    <a:pt x="12" y="96"/>
                  </a:lnTo>
                  <a:lnTo>
                    <a:pt x="12" y="72"/>
                  </a:lnTo>
                  <a:lnTo>
                    <a:pt x="36" y="60"/>
                  </a:lnTo>
                  <a:lnTo>
                    <a:pt x="36" y="36"/>
                  </a:lnTo>
                  <a:lnTo>
                    <a:pt x="60" y="24"/>
                  </a:lnTo>
                  <a:lnTo>
                    <a:pt x="84" y="12"/>
                  </a:lnTo>
                  <a:lnTo>
                    <a:pt x="108" y="12"/>
                  </a:lnTo>
                  <a:lnTo>
                    <a:pt x="132" y="0"/>
                  </a:lnTo>
                  <a:lnTo>
                    <a:pt x="156" y="12"/>
                  </a:lnTo>
                  <a:lnTo>
                    <a:pt x="180" y="12"/>
                  </a:lnTo>
                  <a:lnTo>
                    <a:pt x="204" y="12"/>
                  </a:lnTo>
                  <a:lnTo>
                    <a:pt x="228" y="24"/>
                  </a:lnTo>
                  <a:lnTo>
                    <a:pt x="252" y="24"/>
                  </a:lnTo>
                  <a:lnTo>
                    <a:pt x="276" y="36"/>
                  </a:lnTo>
                  <a:lnTo>
                    <a:pt x="300" y="36"/>
                  </a:lnTo>
                  <a:lnTo>
                    <a:pt x="324" y="48"/>
                  </a:lnTo>
                  <a:lnTo>
                    <a:pt x="348" y="60"/>
                  </a:lnTo>
                  <a:lnTo>
                    <a:pt x="372" y="72"/>
                  </a:lnTo>
                  <a:lnTo>
                    <a:pt x="396" y="84"/>
                  </a:lnTo>
                  <a:lnTo>
                    <a:pt x="420" y="96"/>
                  </a:lnTo>
                  <a:lnTo>
                    <a:pt x="444" y="108"/>
                  </a:lnTo>
                  <a:lnTo>
                    <a:pt x="468" y="108"/>
                  </a:lnTo>
                  <a:lnTo>
                    <a:pt x="492" y="120"/>
                  </a:lnTo>
                  <a:lnTo>
                    <a:pt x="516" y="132"/>
                  </a:lnTo>
                  <a:lnTo>
                    <a:pt x="540" y="132"/>
                  </a:lnTo>
                  <a:lnTo>
                    <a:pt x="564" y="144"/>
                  </a:lnTo>
                  <a:lnTo>
                    <a:pt x="588" y="156"/>
                  </a:lnTo>
                  <a:lnTo>
                    <a:pt x="612" y="156"/>
                  </a:lnTo>
                  <a:lnTo>
                    <a:pt x="636" y="168"/>
                  </a:lnTo>
                </a:path>
              </a:pathLst>
            </a:custGeom>
            <a:noFill/>
            <a:ln w="25400" cap="rnd">
              <a:solidFill>
                <a:srgbClr val="F39FD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4601" name="Freeform 24"/>
            <p:cNvSpPr>
              <a:spLocks/>
            </p:cNvSpPr>
            <p:nvPr/>
          </p:nvSpPr>
          <p:spPr bwMode="auto">
            <a:xfrm>
              <a:off x="4032" y="1536"/>
              <a:ext cx="37" cy="97"/>
            </a:xfrm>
            <a:custGeom>
              <a:avLst/>
              <a:gdLst>
                <a:gd name="T0" fmla="*/ 24 w 37"/>
                <a:gd name="T1" fmla="*/ 0 h 97"/>
                <a:gd name="T2" fmla="*/ 36 w 37"/>
                <a:gd name="T3" fmla="*/ 24 h 97"/>
                <a:gd name="T4" fmla="*/ 24 w 37"/>
                <a:gd name="T5" fmla="*/ 48 h 97"/>
                <a:gd name="T6" fmla="*/ 12 w 37"/>
                <a:gd name="T7" fmla="*/ 72 h 97"/>
                <a:gd name="T8" fmla="*/ 0 w 37"/>
                <a:gd name="T9" fmla="*/ 96 h 9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"/>
                <a:gd name="T16" fmla="*/ 0 h 97"/>
                <a:gd name="T17" fmla="*/ 37 w 37"/>
                <a:gd name="T18" fmla="*/ 97 h 9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" h="97">
                  <a:moveTo>
                    <a:pt x="24" y="0"/>
                  </a:moveTo>
                  <a:lnTo>
                    <a:pt x="36" y="24"/>
                  </a:lnTo>
                  <a:lnTo>
                    <a:pt x="24" y="48"/>
                  </a:lnTo>
                  <a:lnTo>
                    <a:pt x="12" y="72"/>
                  </a:lnTo>
                  <a:lnTo>
                    <a:pt x="0" y="96"/>
                  </a:lnTo>
                </a:path>
              </a:pathLst>
            </a:custGeom>
            <a:noFill/>
            <a:ln w="12700" cap="rnd">
              <a:solidFill>
                <a:srgbClr val="FDC0E5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4602" name="Freeform 25"/>
            <p:cNvSpPr>
              <a:spLocks/>
            </p:cNvSpPr>
            <p:nvPr/>
          </p:nvSpPr>
          <p:spPr bwMode="auto">
            <a:xfrm>
              <a:off x="3936" y="1824"/>
              <a:ext cx="121" cy="49"/>
            </a:xfrm>
            <a:custGeom>
              <a:avLst/>
              <a:gdLst>
                <a:gd name="T0" fmla="*/ 22 w 121"/>
                <a:gd name="T1" fmla="*/ 0 h 49"/>
                <a:gd name="T2" fmla="*/ 0 w 121"/>
                <a:gd name="T3" fmla="*/ 48 h 49"/>
                <a:gd name="T4" fmla="*/ 11 w 121"/>
                <a:gd name="T5" fmla="*/ 0 h 49"/>
                <a:gd name="T6" fmla="*/ 33 w 121"/>
                <a:gd name="T7" fmla="*/ 0 h 49"/>
                <a:gd name="T8" fmla="*/ 55 w 121"/>
                <a:gd name="T9" fmla="*/ 0 h 49"/>
                <a:gd name="T10" fmla="*/ 76 w 121"/>
                <a:gd name="T11" fmla="*/ 0 h 49"/>
                <a:gd name="T12" fmla="*/ 98 w 121"/>
                <a:gd name="T13" fmla="*/ 0 h 49"/>
                <a:gd name="T14" fmla="*/ 120 w 121"/>
                <a:gd name="T15" fmla="*/ 0 h 4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21"/>
                <a:gd name="T25" fmla="*/ 0 h 49"/>
                <a:gd name="T26" fmla="*/ 121 w 121"/>
                <a:gd name="T27" fmla="*/ 49 h 4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21" h="49">
                  <a:moveTo>
                    <a:pt x="22" y="0"/>
                  </a:moveTo>
                  <a:lnTo>
                    <a:pt x="0" y="48"/>
                  </a:lnTo>
                  <a:lnTo>
                    <a:pt x="11" y="0"/>
                  </a:lnTo>
                  <a:lnTo>
                    <a:pt x="33" y="0"/>
                  </a:lnTo>
                  <a:lnTo>
                    <a:pt x="55" y="0"/>
                  </a:lnTo>
                  <a:lnTo>
                    <a:pt x="76" y="0"/>
                  </a:lnTo>
                  <a:lnTo>
                    <a:pt x="98" y="0"/>
                  </a:lnTo>
                  <a:lnTo>
                    <a:pt x="120" y="0"/>
                  </a:lnTo>
                </a:path>
              </a:pathLst>
            </a:custGeom>
            <a:noFill/>
            <a:ln w="12700" cap="rnd">
              <a:solidFill>
                <a:srgbClr val="F39FD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4603" name="Freeform 26"/>
            <p:cNvSpPr>
              <a:spLocks/>
            </p:cNvSpPr>
            <p:nvPr/>
          </p:nvSpPr>
          <p:spPr bwMode="auto">
            <a:xfrm>
              <a:off x="3912" y="1488"/>
              <a:ext cx="61" cy="157"/>
            </a:xfrm>
            <a:custGeom>
              <a:avLst/>
              <a:gdLst>
                <a:gd name="T0" fmla="*/ 0 w 61"/>
                <a:gd name="T1" fmla="*/ 0 h 157"/>
                <a:gd name="T2" fmla="*/ 0 w 61"/>
                <a:gd name="T3" fmla="*/ 24 h 157"/>
                <a:gd name="T4" fmla="*/ 12 w 61"/>
                <a:gd name="T5" fmla="*/ 48 h 157"/>
                <a:gd name="T6" fmla="*/ 12 w 61"/>
                <a:gd name="T7" fmla="*/ 72 h 157"/>
                <a:gd name="T8" fmla="*/ 36 w 61"/>
                <a:gd name="T9" fmla="*/ 84 h 157"/>
                <a:gd name="T10" fmla="*/ 36 w 61"/>
                <a:gd name="T11" fmla="*/ 108 h 157"/>
                <a:gd name="T12" fmla="*/ 48 w 61"/>
                <a:gd name="T13" fmla="*/ 132 h 157"/>
                <a:gd name="T14" fmla="*/ 60 w 61"/>
                <a:gd name="T15" fmla="*/ 156 h 15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1"/>
                <a:gd name="T25" fmla="*/ 0 h 157"/>
                <a:gd name="T26" fmla="*/ 61 w 61"/>
                <a:gd name="T27" fmla="*/ 157 h 15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1" h="157">
                  <a:moveTo>
                    <a:pt x="0" y="0"/>
                  </a:moveTo>
                  <a:lnTo>
                    <a:pt x="0" y="24"/>
                  </a:lnTo>
                  <a:lnTo>
                    <a:pt x="12" y="48"/>
                  </a:lnTo>
                  <a:lnTo>
                    <a:pt x="12" y="72"/>
                  </a:lnTo>
                  <a:lnTo>
                    <a:pt x="36" y="84"/>
                  </a:lnTo>
                  <a:lnTo>
                    <a:pt x="36" y="108"/>
                  </a:lnTo>
                  <a:lnTo>
                    <a:pt x="48" y="132"/>
                  </a:lnTo>
                  <a:lnTo>
                    <a:pt x="60" y="156"/>
                  </a:lnTo>
                </a:path>
              </a:pathLst>
            </a:custGeom>
            <a:noFill/>
            <a:ln w="12700" cap="rnd">
              <a:solidFill>
                <a:srgbClr val="FDC0E5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4604" name="Freeform 27"/>
            <p:cNvSpPr>
              <a:spLocks/>
            </p:cNvSpPr>
            <p:nvPr/>
          </p:nvSpPr>
          <p:spPr bwMode="auto">
            <a:xfrm>
              <a:off x="4440" y="960"/>
              <a:ext cx="1153" cy="637"/>
            </a:xfrm>
            <a:custGeom>
              <a:avLst/>
              <a:gdLst>
                <a:gd name="T0" fmla="*/ 0 w 1153"/>
                <a:gd name="T1" fmla="*/ 48 h 637"/>
                <a:gd name="T2" fmla="*/ 12 w 1153"/>
                <a:gd name="T3" fmla="*/ 24 h 637"/>
                <a:gd name="T4" fmla="*/ 36 w 1153"/>
                <a:gd name="T5" fmla="*/ 0 h 637"/>
                <a:gd name="T6" fmla="*/ 60 w 1153"/>
                <a:gd name="T7" fmla="*/ 0 h 637"/>
                <a:gd name="T8" fmla="*/ 84 w 1153"/>
                <a:gd name="T9" fmla="*/ 0 h 637"/>
                <a:gd name="T10" fmla="*/ 108 w 1153"/>
                <a:gd name="T11" fmla="*/ 0 h 637"/>
                <a:gd name="T12" fmla="*/ 132 w 1153"/>
                <a:gd name="T13" fmla="*/ 12 h 637"/>
                <a:gd name="T14" fmla="*/ 156 w 1153"/>
                <a:gd name="T15" fmla="*/ 12 h 637"/>
                <a:gd name="T16" fmla="*/ 180 w 1153"/>
                <a:gd name="T17" fmla="*/ 24 h 637"/>
                <a:gd name="T18" fmla="*/ 204 w 1153"/>
                <a:gd name="T19" fmla="*/ 24 h 637"/>
                <a:gd name="T20" fmla="*/ 228 w 1153"/>
                <a:gd name="T21" fmla="*/ 36 h 637"/>
                <a:gd name="T22" fmla="*/ 252 w 1153"/>
                <a:gd name="T23" fmla="*/ 36 h 637"/>
                <a:gd name="T24" fmla="*/ 276 w 1153"/>
                <a:gd name="T25" fmla="*/ 48 h 637"/>
                <a:gd name="T26" fmla="*/ 300 w 1153"/>
                <a:gd name="T27" fmla="*/ 48 h 637"/>
                <a:gd name="T28" fmla="*/ 324 w 1153"/>
                <a:gd name="T29" fmla="*/ 60 h 637"/>
                <a:gd name="T30" fmla="*/ 348 w 1153"/>
                <a:gd name="T31" fmla="*/ 84 h 637"/>
                <a:gd name="T32" fmla="*/ 372 w 1153"/>
                <a:gd name="T33" fmla="*/ 96 h 637"/>
                <a:gd name="T34" fmla="*/ 396 w 1153"/>
                <a:gd name="T35" fmla="*/ 108 h 637"/>
                <a:gd name="T36" fmla="*/ 420 w 1153"/>
                <a:gd name="T37" fmla="*/ 120 h 637"/>
                <a:gd name="T38" fmla="*/ 444 w 1153"/>
                <a:gd name="T39" fmla="*/ 132 h 637"/>
                <a:gd name="T40" fmla="*/ 468 w 1153"/>
                <a:gd name="T41" fmla="*/ 132 h 637"/>
                <a:gd name="T42" fmla="*/ 492 w 1153"/>
                <a:gd name="T43" fmla="*/ 156 h 637"/>
                <a:gd name="T44" fmla="*/ 516 w 1153"/>
                <a:gd name="T45" fmla="*/ 168 h 637"/>
                <a:gd name="T46" fmla="*/ 540 w 1153"/>
                <a:gd name="T47" fmla="*/ 180 h 637"/>
                <a:gd name="T48" fmla="*/ 564 w 1153"/>
                <a:gd name="T49" fmla="*/ 192 h 637"/>
                <a:gd name="T50" fmla="*/ 576 w 1153"/>
                <a:gd name="T51" fmla="*/ 216 h 637"/>
                <a:gd name="T52" fmla="*/ 600 w 1153"/>
                <a:gd name="T53" fmla="*/ 228 h 637"/>
                <a:gd name="T54" fmla="*/ 612 w 1153"/>
                <a:gd name="T55" fmla="*/ 252 h 637"/>
                <a:gd name="T56" fmla="*/ 624 w 1153"/>
                <a:gd name="T57" fmla="*/ 276 h 637"/>
                <a:gd name="T58" fmla="*/ 636 w 1153"/>
                <a:gd name="T59" fmla="*/ 300 h 637"/>
                <a:gd name="T60" fmla="*/ 636 w 1153"/>
                <a:gd name="T61" fmla="*/ 324 h 637"/>
                <a:gd name="T62" fmla="*/ 648 w 1153"/>
                <a:gd name="T63" fmla="*/ 348 h 637"/>
                <a:gd name="T64" fmla="*/ 660 w 1153"/>
                <a:gd name="T65" fmla="*/ 372 h 637"/>
                <a:gd name="T66" fmla="*/ 660 w 1153"/>
                <a:gd name="T67" fmla="*/ 396 h 637"/>
                <a:gd name="T68" fmla="*/ 672 w 1153"/>
                <a:gd name="T69" fmla="*/ 420 h 637"/>
                <a:gd name="T70" fmla="*/ 696 w 1153"/>
                <a:gd name="T71" fmla="*/ 444 h 637"/>
                <a:gd name="T72" fmla="*/ 708 w 1153"/>
                <a:gd name="T73" fmla="*/ 468 h 637"/>
                <a:gd name="T74" fmla="*/ 720 w 1153"/>
                <a:gd name="T75" fmla="*/ 492 h 637"/>
                <a:gd name="T76" fmla="*/ 744 w 1153"/>
                <a:gd name="T77" fmla="*/ 504 h 637"/>
                <a:gd name="T78" fmla="*/ 756 w 1153"/>
                <a:gd name="T79" fmla="*/ 528 h 637"/>
                <a:gd name="T80" fmla="*/ 780 w 1153"/>
                <a:gd name="T81" fmla="*/ 528 h 637"/>
                <a:gd name="T82" fmla="*/ 804 w 1153"/>
                <a:gd name="T83" fmla="*/ 540 h 637"/>
                <a:gd name="T84" fmla="*/ 828 w 1153"/>
                <a:gd name="T85" fmla="*/ 552 h 637"/>
                <a:gd name="T86" fmla="*/ 852 w 1153"/>
                <a:gd name="T87" fmla="*/ 564 h 637"/>
                <a:gd name="T88" fmla="*/ 876 w 1153"/>
                <a:gd name="T89" fmla="*/ 564 h 637"/>
                <a:gd name="T90" fmla="*/ 900 w 1153"/>
                <a:gd name="T91" fmla="*/ 576 h 637"/>
                <a:gd name="T92" fmla="*/ 924 w 1153"/>
                <a:gd name="T93" fmla="*/ 588 h 637"/>
                <a:gd name="T94" fmla="*/ 948 w 1153"/>
                <a:gd name="T95" fmla="*/ 588 h 637"/>
                <a:gd name="T96" fmla="*/ 972 w 1153"/>
                <a:gd name="T97" fmla="*/ 600 h 637"/>
                <a:gd name="T98" fmla="*/ 996 w 1153"/>
                <a:gd name="T99" fmla="*/ 600 h 637"/>
                <a:gd name="T100" fmla="*/ 1032 w 1153"/>
                <a:gd name="T101" fmla="*/ 612 h 637"/>
                <a:gd name="T102" fmla="*/ 1056 w 1153"/>
                <a:gd name="T103" fmla="*/ 612 h 637"/>
                <a:gd name="T104" fmla="*/ 1080 w 1153"/>
                <a:gd name="T105" fmla="*/ 624 h 637"/>
                <a:gd name="T106" fmla="*/ 1104 w 1153"/>
                <a:gd name="T107" fmla="*/ 624 h 637"/>
                <a:gd name="T108" fmla="*/ 1128 w 1153"/>
                <a:gd name="T109" fmla="*/ 636 h 637"/>
                <a:gd name="T110" fmla="*/ 1152 w 1153"/>
                <a:gd name="T111" fmla="*/ 636 h 63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153"/>
                <a:gd name="T169" fmla="*/ 0 h 637"/>
                <a:gd name="T170" fmla="*/ 1153 w 1153"/>
                <a:gd name="T171" fmla="*/ 637 h 63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153" h="637">
                  <a:moveTo>
                    <a:pt x="0" y="48"/>
                  </a:moveTo>
                  <a:lnTo>
                    <a:pt x="12" y="24"/>
                  </a:lnTo>
                  <a:lnTo>
                    <a:pt x="36" y="0"/>
                  </a:lnTo>
                  <a:lnTo>
                    <a:pt x="60" y="0"/>
                  </a:lnTo>
                  <a:lnTo>
                    <a:pt x="84" y="0"/>
                  </a:lnTo>
                  <a:lnTo>
                    <a:pt x="108" y="0"/>
                  </a:lnTo>
                  <a:lnTo>
                    <a:pt x="132" y="12"/>
                  </a:lnTo>
                  <a:lnTo>
                    <a:pt x="156" y="12"/>
                  </a:lnTo>
                  <a:lnTo>
                    <a:pt x="180" y="24"/>
                  </a:lnTo>
                  <a:lnTo>
                    <a:pt x="204" y="24"/>
                  </a:lnTo>
                  <a:lnTo>
                    <a:pt x="228" y="36"/>
                  </a:lnTo>
                  <a:lnTo>
                    <a:pt x="252" y="36"/>
                  </a:lnTo>
                  <a:lnTo>
                    <a:pt x="276" y="48"/>
                  </a:lnTo>
                  <a:lnTo>
                    <a:pt x="300" y="48"/>
                  </a:lnTo>
                  <a:lnTo>
                    <a:pt x="324" y="60"/>
                  </a:lnTo>
                  <a:lnTo>
                    <a:pt x="348" y="84"/>
                  </a:lnTo>
                  <a:lnTo>
                    <a:pt x="372" y="96"/>
                  </a:lnTo>
                  <a:lnTo>
                    <a:pt x="396" y="108"/>
                  </a:lnTo>
                  <a:lnTo>
                    <a:pt x="420" y="120"/>
                  </a:lnTo>
                  <a:lnTo>
                    <a:pt x="444" y="132"/>
                  </a:lnTo>
                  <a:lnTo>
                    <a:pt x="468" y="132"/>
                  </a:lnTo>
                  <a:lnTo>
                    <a:pt x="492" y="156"/>
                  </a:lnTo>
                  <a:lnTo>
                    <a:pt x="516" y="168"/>
                  </a:lnTo>
                  <a:lnTo>
                    <a:pt x="540" y="180"/>
                  </a:lnTo>
                  <a:lnTo>
                    <a:pt x="564" y="192"/>
                  </a:lnTo>
                  <a:lnTo>
                    <a:pt x="576" y="216"/>
                  </a:lnTo>
                  <a:lnTo>
                    <a:pt x="600" y="228"/>
                  </a:lnTo>
                  <a:lnTo>
                    <a:pt x="612" y="252"/>
                  </a:lnTo>
                  <a:lnTo>
                    <a:pt x="624" y="276"/>
                  </a:lnTo>
                  <a:lnTo>
                    <a:pt x="636" y="300"/>
                  </a:lnTo>
                  <a:lnTo>
                    <a:pt x="636" y="324"/>
                  </a:lnTo>
                  <a:lnTo>
                    <a:pt x="648" y="348"/>
                  </a:lnTo>
                  <a:lnTo>
                    <a:pt x="660" y="372"/>
                  </a:lnTo>
                  <a:lnTo>
                    <a:pt x="660" y="396"/>
                  </a:lnTo>
                  <a:lnTo>
                    <a:pt x="672" y="420"/>
                  </a:lnTo>
                  <a:lnTo>
                    <a:pt x="696" y="444"/>
                  </a:lnTo>
                  <a:lnTo>
                    <a:pt x="708" y="468"/>
                  </a:lnTo>
                  <a:lnTo>
                    <a:pt x="720" y="492"/>
                  </a:lnTo>
                  <a:lnTo>
                    <a:pt x="744" y="504"/>
                  </a:lnTo>
                  <a:lnTo>
                    <a:pt x="756" y="528"/>
                  </a:lnTo>
                  <a:lnTo>
                    <a:pt x="780" y="528"/>
                  </a:lnTo>
                  <a:lnTo>
                    <a:pt x="804" y="540"/>
                  </a:lnTo>
                  <a:lnTo>
                    <a:pt x="828" y="552"/>
                  </a:lnTo>
                  <a:lnTo>
                    <a:pt x="852" y="564"/>
                  </a:lnTo>
                  <a:lnTo>
                    <a:pt x="876" y="564"/>
                  </a:lnTo>
                  <a:lnTo>
                    <a:pt x="900" y="576"/>
                  </a:lnTo>
                  <a:lnTo>
                    <a:pt x="924" y="588"/>
                  </a:lnTo>
                  <a:lnTo>
                    <a:pt x="948" y="588"/>
                  </a:lnTo>
                  <a:lnTo>
                    <a:pt x="972" y="600"/>
                  </a:lnTo>
                  <a:lnTo>
                    <a:pt x="996" y="600"/>
                  </a:lnTo>
                  <a:lnTo>
                    <a:pt x="1032" y="612"/>
                  </a:lnTo>
                  <a:lnTo>
                    <a:pt x="1056" y="612"/>
                  </a:lnTo>
                  <a:lnTo>
                    <a:pt x="1080" y="624"/>
                  </a:lnTo>
                  <a:lnTo>
                    <a:pt x="1104" y="624"/>
                  </a:lnTo>
                  <a:lnTo>
                    <a:pt x="1128" y="636"/>
                  </a:lnTo>
                  <a:lnTo>
                    <a:pt x="1152" y="636"/>
                  </a:lnTo>
                </a:path>
              </a:pathLst>
            </a:custGeom>
            <a:noFill/>
            <a:ln w="25400" cap="rnd">
              <a:solidFill>
                <a:srgbClr val="F39FD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4605" name="Freeform 28"/>
            <p:cNvSpPr>
              <a:spLocks/>
            </p:cNvSpPr>
            <p:nvPr/>
          </p:nvSpPr>
          <p:spPr bwMode="auto">
            <a:xfrm>
              <a:off x="4200" y="1824"/>
              <a:ext cx="37" cy="61"/>
            </a:xfrm>
            <a:custGeom>
              <a:avLst/>
              <a:gdLst>
                <a:gd name="T0" fmla="*/ 0 w 37"/>
                <a:gd name="T1" fmla="*/ 0 h 61"/>
                <a:gd name="T2" fmla="*/ 24 w 37"/>
                <a:gd name="T3" fmla="*/ 12 h 61"/>
                <a:gd name="T4" fmla="*/ 24 w 37"/>
                <a:gd name="T5" fmla="*/ 36 h 61"/>
                <a:gd name="T6" fmla="*/ 36 w 37"/>
                <a:gd name="T7" fmla="*/ 60 h 61"/>
                <a:gd name="T8" fmla="*/ 0 w 37"/>
                <a:gd name="T9" fmla="*/ 0 h 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"/>
                <a:gd name="T16" fmla="*/ 0 h 61"/>
                <a:gd name="T17" fmla="*/ 37 w 37"/>
                <a:gd name="T18" fmla="*/ 61 h 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" h="61">
                  <a:moveTo>
                    <a:pt x="0" y="0"/>
                  </a:moveTo>
                  <a:lnTo>
                    <a:pt x="24" y="12"/>
                  </a:lnTo>
                  <a:lnTo>
                    <a:pt x="24" y="36"/>
                  </a:lnTo>
                  <a:lnTo>
                    <a:pt x="36" y="60"/>
                  </a:lnTo>
                  <a:lnTo>
                    <a:pt x="0" y="0"/>
                  </a:lnTo>
                </a:path>
              </a:pathLst>
            </a:custGeom>
            <a:solidFill>
              <a:schemeClr val="bg1"/>
            </a:solidFill>
            <a:ln w="12700" cap="rnd">
              <a:solidFill>
                <a:srgbClr val="F39FD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4606" name="Freeform 29"/>
            <p:cNvSpPr>
              <a:spLocks/>
            </p:cNvSpPr>
            <p:nvPr/>
          </p:nvSpPr>
          <p:spPr bwMode="auto">
            <a:xfrm>
              <a:off x="4248" y="1824"/>
              <a:ext cx="49" cy="49"/>
            </a:xfrm>
            <a:custGeom>
              <a:avLst/>
              <a:gdLst>
                <a:gd name="T0" fmla="*/ 0 w 49"/>
                <a:gd name="T1" fmla="*/ 0 h 49"/>
                <a:gd name="T2" fmla="*/ 0 w 49"/>
                <a:gd name="T3" fmla="*/ 24 h 49"/>
                <a:gd name="T4" fmla="*/ 48 w 49"/>
                <a:gd name="T5" fmla="*/ 48 h 49"/>
                <a:gd name="T6" fmla="*/ 0 w 49"/>
                <a:gd name="T7" fmla="*/ 0 h 4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9"/>
                <a:gd name="T13" fmla="*/ 0 h 49"/>
                <a:gd name="T14" fmla="*/ 49 w 49"/>
                <a:gd name="T15" fmla="*/ 49 h 4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9" h="49">
                  <a:moveTo>
                    <a:pt x="0" y="0"/>
                  </a:moveTo>
                  <a:lnTo>
                    <a:pt x="0" y="24"/>
                  </a:lnTo>
                  <a:lnTo>
                    <a:pt x="48" y="48"/>
                  </a:lnTo>
                  <a:lnTo>
                    <a:pt x="0" y="0"/>
                  </a:lnTo>
                </a:path>
              </a:pathLst>
            </a:custGeom>
            <a:solidFill>
              <a:schemeClr val="bg1"/>
            </a:solidFill>
            <a:ln w="25400" cap="rnd">
              <a:solidFill>
                <a:srgbClr val="FDC0E5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4607" name="Freeform 30"/>
            <p:cNvSpPr>
              <a:spLocks/>
            </p:cNvSpPr>
            <p:nvPr/>
          </p:nvSpPr>
          <p:spPr bwMode="auto">
            <a:xfrm>
              <a:off x="3960" y="1440"/>
              <a:ext cx="17" cy="97"/>
            </a:xfrm>
            <a:custGeom>
              <a:avLst/>
              <a:gdLst>
                <a:gd name="T0" fmla="*/ 0 w 17"/>
                <a:gd name="T1" fmla="*/ 0 h 97"/>
                <a:gd name="T2" fmla="*/ 0 w 17"/>
                <a:gd name="T3" fmla="*/ 24 h 97"/>
                <a:gd name="T4" fmla="*/ 0 w 17"/>
                <a:gd name="T5" fmla="*/ 48 h 97"/>
                <a:gd name="T6" fmla="*/ 16 w 17"/>
                <a:gd name="T7" fmla="*/ 72 h 97"/>
                <a:gd name="T8" fmla="*/ 0 w 17"/>
                <a:gd name="T9" fmla="*/ 96 h 9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97"/>
                <a:gd name="T17" fmla="*/ 17 w 17"/>
                <a:gd name="T18" fmla="*/ 97 h 9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97">
                  <a:moveTo>
                    <a:pt x="0" y="0"/>
                  </a:moveTo>
                  <a:lnTo>
                    <a:pt x="0" y="24"/>
                  </a:lnTo>
                  <a:lnTo>
                    <a:pt x="0" y="48"/>
                  </a:lnTo>
                  <a:lnTo>
                    <a:pt x="16" y="72"/>
                  </a:lnTo>
                  <a:lnTo>
                    <a:pt x="0" y="96"/>
                  </a:lnTo>
                </a:path>
              </a:pathLst>
            </a:custGeom>
            <a:noFill/>
            <a:ln w="12700" cap="rnd">
              <a:solidFill>
                <a:srgbClr val="FDC0E5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4608" name="Line 31"/>
            <p:cNvSpPr>
              <a:spLocks noChangeShapeType="1"/>
            </p:cNvSpPr>
            <p:nvPr/>
          </p:nvSpPr>
          <p:spPr bwMode="auto">
            <a:xfrm flipV="1">
              <a:off x="2232" y="2352"/>
              <a:ext cx="240" cy="96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4609" name="Line 32"/>
            <p:cNvSpPr>
              <a:spLocks noChangeShapeType="1"/>
            </p:cNvSpPr>
            <p:nvPr/>
          </p:nvSpPr>
          <p:spPr bwMode="auto">
            <a:xfrm flipV="1">
              <a:off x="2088" y="2544"/>
              <a:ext cx="384" cy="192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4610" name="Line 33"/>
            <p:cNvSpPr>
              <a:spLocks noChangeShapeType="1"/>
            </p:cNvSpPr>
            <p:nvPr/>
          </p:nvSpPr>
          <p:spPr bwMode="auto">
            <a:xfrm flipV="1">
              <a:off x="2328" y="2832"/>
              <a:ext cx="192" cy="96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4611" name="Line 34"/>
            <p:cNvSpPr>
              <a:spLocks noChangeShapeType="1"/>
            </p:cNvSpPr>
            <p:nvPr/>
          </p:nvSpPr>
          <p:spPr bwMode="auto">
            <a:xfrm flipV="1">
              <a:off x="1992" y="2592"/>
              <a:ext cx="192" cy="96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4612" name="Line 35"/>
            <p:cNvSpPr>
              <a:spLocks noChangeShapeType="1"/>
            </p:cNvSpPr>
            <p:nvPr/>
          </p:nvSpPr>
          <p:spPr bwMode="auto">
            <a:xfrm flipV="1">
              <a:off x="2328" y="2640"/>
              <a:ext cx="96" cy="48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4613" name="Line 36"/>
            <p:cNvSpPr>
              <a:spLocks noChangeShapeType="1"/>
            </p:cNvSpPr>
            <p:nvPr/>
          </p:nvSpPr>
          <p:spPr bwMode="auto">
            <a:xfrm flipV="1">
              <a:off x="3336" y="2256"/>
              <a:ext cx="192" cy="96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4614" name="Line 37"/>
            <p:cNvSpPr>
              <a:spLocks noChangeShapeType="1"/>
            </p:cNvSpPr>
            <p:nvPr/>
          </p:nvSpPr>
          <p:spPr bwMode="auto">
            <a:xfrm flipV="1">
              <a:off x="2664" y="2640"/>
              <a:ext cx="192" cy="96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4615" name="Line 38"/>
            <p:cNvSpPr>
              <a:spLocks noChangeShapeType="1"/>
            </p:cNvSpPr>
            <p:nvPr/>
          </p:nvSpPr>
          <p:spPr bwMode="auto">
            <a:xfrm flipV="1">
              <a:off x="2568" y="2544"/>
              <a:ext cx="192" cy="96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4616" name="Line 39"/>
            <p:cNvSpPr>
              <a:spLocks noChangeShapeType="1"/>
            </p:cNvSpPr>
            <p:nvPr/>
          </p:nvSpPr>
          <p:spPr bwMode="auto">
            <a:xfrm flipV="1">
              <a:off x="2664" y="2064"/>
              <a:ext cx="96" cy="48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4617" name="Line 40"/>
            <p:cNvSpPr>
              <a:spLocks noChangeShapeType="1"/>
            </p:cNvSpPr>
            <p:nvPr/>
          </p:nvSpPr>
          <p:spPr bwMode="auto">
            <a:xfrm flipV="1">
              <a:off x="2280" y="2256"/>
              <a:ext cx="96" cy="48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4618" name="Line 41"/>
            <p:cNvSpPr>
              <a:spLocks noChangeShapeType="1"/>
            </p:cNvSpPr>
            <p:nvPr/>
          </p:nvSpPr>
          <p:spPr bwMode="auto">
            <a:xfrm flipV="1">
              <a:off x="1848" y="2448"/>
              <a:ext cx="96" cy="48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4619" name="Line 42"/>
            <p:cNvSpPr>
              <a:spLocks noChangeShapeType="1"/>
            </p:cNvSpPr>
            <p:nvPr/>
          </p:nvSpPr>
          <p:spPr bwMode="auto">
            <a:xfrm flipV="1">
              <a:off x="1752" y="2592"/>
              <a:ext cx="96" cy="48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4620" name="Line 43"/>
            <p:cNvSpPr>
              <a:spLocks noChangeShapeType="1"/>
            </p:cNvSpPr>
            <p:nvPr/>
          </p:nvSpPr>
          <p:spPr bwMode="auto">
            <a:xfrm flipV="1">
              <a:off x="3048" y="2256"/>
              <a:ext cx="96" cy="48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4621" name="Line 44"/>
            <p:cNvSpPr>
              <a:spLocks noChangeShapeType="1"/>
            </p:cNvSpPr>
            <p:nvPr/>
          </p:nvSpPr>
          <p:spPr bwMode="auto">
            <a:xfrm>
              <a:off x="1848" y="1872"/>
              <a:ext cx="144" cy="96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4622" name="Line 45"/>
            <p:cNvSpPr>
              <a:spLocks noChangeShapeType="1"/>
            </p:cNvSpPr>
            <p:nvPr/>
          </p:nvSpPr>
          <p:spPr bwMode="auto">
            <a:xfrm>
              <a:off x="1656" y="1872"/>
              <a:ext cx="144" cy="96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4623" name="Line 46"/>
            <p:cNvSpPr>
              <a:spLocks noChangeShapeType="1"/>
            </p:cNvSpPr>
            <p:nvPr/>
          </p:nvSpPr>
          <p:spPr bwMode="auto">
            <a:xfrm>
              <a:off x="1992" y="1728"/>
              <a:ext cx="48" cy="48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4624" name="Line 47"/>
            <p:cNvSpPr>
              <a:spLocks noChangeShapeType="1"/>
            </p:cNvSpPr>
            <p:nvPr/>
          </p:nvSpPr>
          <p:spPr bwMode="auto">
            <a:xfrm>
              <a:off x="1608" y="2112"/>
              <a:ext cx="96" cy="48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4625" name="Line 48"/>
            <p:cNvSpPr>
              <a:spLocks noChangeShapeType="1"/>
            </p:cNvSpPr>
            <p:nvPr/>
          </p:nvSpPr>
          <p:spPr bwMode="auto">
            <a:xfrm>
              <a:off x="2280" y="1584"/>
              <a:ext cx="144" cy="96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4626" name="Line 49"/>
            <p:cNvSpPr>
              <a:spLocks noChangeShapeType="1"/>
            </p:cNvSpPr>
            <p:nvPr/>
          </p:nvSpPr>
          <p:spPr bwMode="auto">
            <a:xfrm>
              <a:off x="2184" y="1680"/>
              <a:ext cx="144" cy="96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4627" name="Line 50"/>
            <p:cNvSpPr>
              <a:spLocks noChangeShapeType="1"/>
            </p:cNvSpPr>
            <p:nvPr/>
          </p:nvSpPr>
          <p:spPr bwMode="auto">
            <a:xfrm>
              <a:off x="2472" y="1536"/>
              <a:ext cx="96" cy="48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4628" name="Freeform 51"/>
            <p:cNvSpPr>
              <a:spLocks/>
            </p:cNvSpPr>
            <p:nvPr/>
          </p:nvSpPr>
          <p:spPr bwMode="auto">
            <a:xfrm>
              <a:off x="4380" y="1200"/>
              <a:ext cx="61" cy="97"/>
            </a:xfrm>
            <a:custGeom>
              <a:avLst/>
              <a:gdLst>
                <a:gd name="T0" fmla="*/ 60 w 61"/>
                <a:gd name="T1" fmla="*/ 0 h 97"/>
                <a:gd name="T2" fmla="*/ 36 w 61"/>
                <a:gd name="T3" fmla="*/ 12 h 97"/>
                <a:gd name="T4" fmla="*/ 12 w 61"/>
                <a:gd name="T5" fmla="*/ 24 h 97"/>
                <a:gd name="T6" fmla="*/ 12 w 61"/>
                <a:gd name="T7" fmla="*/ 48 h 97"/>
                <a:gd name="T8" fmla="*/ 0 w 61"/>
                <a:gd name="T9" fmla="*/ 72 h 97"/>
                <a:gd name="T10" fmla="*/ 0 w 61"/>
                <a:gd name="T11" fmla="*/ 96 h 9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1"/>
                <a:gd name="T19" fmla="*/ 0 h 97"/>
                <a:gd name="T20" fmla="*/ 61 w 61"/>
                <a:gd name="T21" fmla="*/ 97 h 9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1" h="97">
                  <a:moveTo>
                    <a:pt x="60" y="0"/>
                  </a:moveTo>
                  <a:lnTo>
                    <a:pt x="36" y="12"/>
                  </a:lnTo>
                  <a:lnTo>
                    <a:pt x="12" y="24"/>
                  </a:lnTo>
                  <a:lnTo>
                    <a:pt x="12" y="48"/>
                  </a:lnTo>
                  <a:lnTo>
                    <a:pt x="0" y="72"/>
                  </a:lnTo>
                  <a:lnTo>
                    <a:pt x="0" y="96"/>
                  </a:lnTo>
                </a:path>
              </a:pathLst>
            </a:custGeom>
            <a:noFill/>
            <a:ln w="12700" cap="rnd">
              <a:solidFill>
                <a:srgbClr val="F39FD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4629" name="Freeform 52"/>
            <p:cNvSpPr>
              <a:spLocks/>
            </p:cNvSpPr>
            <p:nvPr/>
          </p:nvSpPr>
          <p:spPr bwMode="auto">
            <a:xfrm>
              <a:off x="4536" y="1104"/>
              <a:ext cx="97" cy="49"/>
            </a:xfrm>
            <a:custGeom>
              <a:avLst/>
              <a:gdLst>
                <a:gd name="T0" fmla="*/ 96 w 97"/>
                <a:gd name="T1" fmla="*/ 0 h 49"/>
                <a:gd name="T2" fmla="*/ 72 w 97"/>
                <a:gd name="T3" fmla="*/ 0 h 49"/>
                <a:gd name="T4" fmla="*/ 48 w 97"/>
                <a:gd name="T5" fmla="*/ 0 h 49"/>
                <a:gd name="T6" fmla="*/ 24 w 97"/>
                <a:gd name="T7" fmla="*/ 12 h 49"/>
                <a:gd name="T8" fmla="*/ 0 w 97"/>
                <a:gd name="T9" fmla="*/ 24 h 49"/>
                <a:gd name="T10" fmla="*/ 0 w 97"/>
                <a:gd name="T11" fmla="*/ 48 h 4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7"/>
                <a:gd name="T19" fmla="*/ 0 h 49"/>
                <a:gd name="T20" fmla="*/ 97 w 97"/>
                <a:gd name="T21" fmla="*/ 49 h 4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7" h="49">
                  <a:moveTo>
                    <a:pt x="96" y="0"/>
                  </a:moveTo>
                  <a:lnTo>
                    <a:pt x="72" y="0"/>
                  </a:lnTo>
                  <a:lnTo>
                    <a:pt x="48" y="0"/>
                  </a:lnTo>
                  <a:lnTo>
                    <a:pt x="24" y="12"/>
                  </a:lnTo>
                  <a:lnTo>
                    <a:pt x="0" y="24"/>
                  </a:lnTo>
                  <a:lnTo>
                    <a:pt x="0" y="48"/>
                  </a:lnTo>
                </a:path>
              </a:pathLst>
            </a:custGeom>
            <a:noFill/>
            <a:ln w="12700" cap="rnd">
              <a:solidFill>
                <a:srgbClr val="F39FD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4630" name="Freeform 53"/>
            <p:cNvSpPr>
              <a:spLocks/>
            </p:cNvSpPr>
            <p:nvPr/>
          </p:nvSpPr>
          <p:spPr bwMode="auto">
            <a:xfrm>
              <a:off x="4404" y="1200"/>
              <a:ext cx="49" cy="109"/>
            </a:xfrm>
            <a:custGeom>
              <a:avLst/>
              <a:gdLst>
                <a:gd name="T0" fmla="*/ 36 w 49"/>
                <a:gd name="T1" fmla="*/ 0 h 109"/>
                <a:gd name="T2" fmla="*/ 48 w 49"/>
                <a:gd name="T3" fmla="*/ 24 h 109"/>
                <a:gd name="T4" fmla="*/ 24 w 49"/>
                <a:gd name="T5" fmla="*/ 36 h 109"/>
                <a:gd name="T6" fmla="*/ 12 w 49"/>
                <a:gd name="T7" fmla="*/ 60 h 109"/>
                <a:gd name="T8" fmla="*/ 12 w 49"/>
                <a:gd name="T9" fmla="*/ 84 h 109"/>
                <a:gd name="T10" fmla="*/ 0 w 49"/>
                <a:gd name="T11" fmla="*/ 108 h 10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9"/>
                <a:gd name="T19" fmla="*/ 0 h 109"/>
                <a:gd name="T20" fmla="*/ 49 w 49"/>
                <a:gd name="T21" fmla="*/ 109 h 10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9" h="109">
                  <a:moveTo>
                    <a:pt x="36" y="0"/>
                  </a:moveTo>
                  <a:lnTo>
                    <a:pt x="48" y="24"/>
                  </a:lnTo>
                  <a:lnTo>
                    <a:pt x="24" y="36"/>
                  </a:lnTo>
                  <a:lnTo>
                    <a:pt x="12" y="60"/>
                  </a:lnTo>
                  <a:lnTo>
                    <a:pt x="12" y="84"/>
                  </a:lnTo>
                  <a:lnTo>
                    <a:pt x="0" y="108"/>
                  </a:lnTo>
                </a:path>
              </a:pathLst>
            </a:custGeom>
            <a:noFill/>
            <a:ln w="12700" cap="rnd">
              <a:solidFill>
                <a:srgbClr val="F39FD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4631" name="Freeform 54"/>
            <p:cNvSpPr>
              <a:spLocks/>
            </p:cNvSpPr>
            <p:nvPr/>
          </p:nvSpPr>
          <p:spPr bwMode="auto">
            <a:xfrm>
              <a:off x="4632" y="1008"/>
              <a:ext cx="97" cy="73"/>
            </a:xfrm>
            <a:custGeom>
              <a:avLst/>
              <a:gdLst>
                <a:gd name="T0" fmla="*/ 96 w 97"/>
                <a:gd name="T1" fmla="*/ 0 h 73"/>
                <a:gd name="T2" fmla="*/ 84 w 97"/>
                <a:gd name="T3" fmla="*/ 24 h 73"/>
                <a:gd name="T4" fmla="*/ 60 w 97"/>
                <a:gd name="T5" fmla="*/ 24 h 73"/>
                <a:gd name="T6" fmla="*/ 36 w 97"/>
                <a:gd name="T7" fmla="*/ 36 h 73"/>
                <a:gd name="T8" fmla="*/ 12 w 97"/>
                <a:gd name="T9" fmla="*/ 48 h 73"/>
                <a:gd name="T10" fmla="*/ 12 w 97"/>
                <a:gd name="T11" fmla="*/ 72 h 73"/>
                <a:gd name="T12" fmla="*/ 0 w 97"/>
                <a:gd name="T13" fmla="*/ 48 h 7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7"/>
                <a:gd name="T22" fmla="*/ 0 h 73"/>
                <a:gd name="T23" fmla="*/ 97 w 97"/>
                <a:gd name="T24" fmla="*/ 73 h 7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7" h="73">
                  <a:moveTo>
                    <a:pt x="96" y="0"/>
                  </a:moveTo>
                  <a:lnTo>
                    <a:pt x="84" y="24"/>
                  </a:lnTo>
                  <a:lnTo>
                    <a:pt x="60" y="24"/>
                  </a:lnTo>
                  <a:lnTo>
                    <a:pt x="36" y="36"/>
                  </a:lnTo>
                  <a:lnTo>
                    <a:pt x="12" y="48"/>
                  </a:lnTo>
                  <a:lnTo>
                    <a:pt x="12" y="72"/>
                  </a:lnTo>
                  <a:lnTo>
                    <a:pt x="0" y="48"/>
                  </a:lnTo>
                </a:path>
              </a:pathLst>
            </a:custGeom>
            <a:noFill/>
            <a:ln w="12700" cap="rnd">
              <a:solidFill>
                <a:srgbClr val="F39FD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4632" name="Freeform 55"/>
            <p:cNvSpPr>
              <a:spLocks/>
            </p:cNvSpPr>
            <p:nvPr/>
          </p:nvSpPr>
          <p:spPr bwMode="auto">
            <a:xfrm>
              <a:off x="5232" y="1536"/>
              <a:ext cx="49" cy="205"/>
            </a:xfrm>
            <a:custGeom>
              <a:avLst/>
              <a:gdLst>
                <a:gd name="T0" fmla="*/ 24 w 49"/>
                <a:gd name="T1" fmla="*/ 0 h 205"/>
                <a:gd name="T2" fmla="*/ 24 w 49"/>
                <a:gd name="T3" fmla="*/ 24 h 205"/>
                <a:gd name="T4" fmla="*/ 36 w 49"/>
                <a:gd name="T5" fmla="*/ 48 h 205"/>
                <a:gd name="T6" fmla="*/ 48 w 49"/>
                <a:gd name="T7" fmla="*/ 72 h 205"/>
                <a:gd name="T8" fmla="*/ 48 w 49"/>
                <a:gd name="T9" fmla="*/ 96 h 205"/>
                <a:gd name="T10" fmla="*/ 48 w 49"/>
                <a:gd name="T11" fmla="*/ 120 h 205"/>
                <a:gd name="T12" fmla="*/ 48 w 49"/>
                <a:gd name="T13" fmla="*/ 144 h 205"/>
                <a:gd name="T14" fmla="*/ 36 w 49"/>
                <a:gd name="T15" fmla="*/ 168 h 205"/>
                <a:gd name="T16" fmla="*/ 12 w 49"/>
                <a:gd name="T17" fmla="*/ 180 h 205"/>
                <a:gd name="T18" fmla="*/ 0 w 49"/>
                <a:gd name="T19" fmla="*/ 204 h 20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9"/>
                <a:gd name="T31" fmla="*/ 0 h 205"/>
                <a:gd name="T32" fmla="*/ 49 w 49"/>
                <a:gd name="T33" fmla="*/ 205 h 20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9" h="205">
                  <a:moveTo>
                    <a:pt x="24" y="0"/>
                  </a:moveTo>
                  <a:lnTo>
                    <a:pt x="24" y="24"/>
                  </a:lnTo>
                  <a:lnTo>
                    <a:pt x="36" y="48"/>
                  </a:lnTo>
                  <a:lnTo>
                    <a:pt x="48" y="72"/>
                  </a:lnTo>
                  <a:lnTo>
                    <a:pt x="48" y="96"/>
                  </a:lnTo>
                  <a:lnTo>
                    <a:pt x="48" y="120"/>
                  </a:lnTo>
                  <a:lnTo>
                    <a:pt x="48" y="144"/>
                  </a:lnTo>
                  <a:lnTo>
                    <a:pt x="36" y="168"/>
                  </a:lnTo>
                  <a:lnTo>
                    <a:pt x="12" y="180"/>
                  </a:lnTo>
                  <a:lnTo>
                    <a:pt x="0" y="204"/>
                  </a:lnTo>
                </a:path>
              </a:pathLst>
            </a:custGeom>
            <a:noFill/>
            <a:ln w="12700" cap="rnd">
              <a:solidFill>
                <a:srgbClr val="F39FD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4633" name="Freeform 56"/>
            <p:cNvSpPr>
              <a:spLocks/>
            </p:cNvSpPr>
            <p:nvPr/>
          </p:nvSpPr>
          <p:spPr bwMode="auto">
            <a:xfrm>
              <a:off x="4200" y="1344"/>
              <a:ext cx="49" cy="121"/>
            </a:xfrm>
            <a:custGeom>
              <a:avLst/>
              <a:gdLst>
                <a:gd name="T0" fmla="*/ 48 w 49"/>
                <a:gd name="T1" fmla="*/ 0 h 121"/>
                <a:gd name="T2" fmla="*/ 24 w 49"/>
                <a:gd name="T3" fmla="*/ 0 h 121"/>
                <a:gd name="T4" fmla="*/ 12 w 49"/>
                <a:gd name="T5" fmla="*/ 24 h 121"/>
                <a:gd name="T6" fmla="*/ 12 w 49"/>
                <a:gd name="T7" fmla="*/ 48 h 121"/>
                <a:gd name="T8" fmla="*/ 0 w 49"/>
                <a:gd name="T9" fmla="*/ 72 h 121"/>
                <a:gd name="T10" fmla="*/ 0 w 49"/>
                <a:gd name="T11" fmla="*/ 96 h 121"/>
                <a:gd name="T12" fmla="*/ 0 w 49"/>
                <a:gd name="T13" fmla="*/ 120 h 1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9"/>
                <a:gd name="T22" fmla="*/ 0 h 121"/>
                <a:gd name="T23" fmla="*/ 49 w 49"/>
                <a:gd name="T24" fmla="*/ 121 h 12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9" h="121">
                  <a:moveTo>
                    <a:pt x="48" y="0"/>
                  </a:moveTo>
                  <a:lnTo>
                    <a:pt x="24" y="0"/>
                  </a:lnTo>
                  <a:lnTo>
                    <a:pt x="12" y="24"/>
                  </a:lnTo>
                  <a:lnTo>
                    <a:pt x="12" y="48"/>
                  </a:lnTo>
                  <a:lnTo>
                    <a:pt x="0" y="72"/>
                  </a:lnTo>
                  <a:lnTo>
                    <a:pt x="0" y="96"/>
                  </a:lnTo>
                  <a:lnTo>
                    <a:pt x="0" y="120"/>
                  </a:lnTo>
                </a:path>
              </a:pathLst>
            </a:custGeom>
            <a:noFill/>
            <a:ln w="12700" cap="rnd">
              <a:solidFill>
                <a:srgbClr val="F39FD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4634" name="Freeform 57"/>
            <p:cNvSpPr>
              <a:spLocks/>
            </p:cNvSpPr>
            <p:nvPr/>
          </p:nvSpPr>
          <p:spPr bwMode="auto">
            <a:xfrm>
              <a:off x="4260" y="1392"/>
              <a:ext cx="37" cy="133"/>
            </a:xfrm>
            <a:custGeom>
              <a:avLst/>
              <a:gdLst>
                <a:gd name="T0" fmla="*/ 36 w 37"/>
                <a:gd name="T1" fmla="*/ 0 h 133"/>
                <a:gd name="T2" fmla="*/ 12 w 37"/>
                <a:gd name="T3" fmla="*/ 12 h 133"/>
                <a:gd name="T4" fmla="*/ 12 w 37"/>
                <a:gd name="T5" fmla="*/ 36 h 133"/>
                <a:gd name="T6" fmla="*/ 12 w 37"/>
                <a:gd name="T7" fmla="*/ 60 h 133"/>
                <a:gd name="T8" fmla="*/ 12 w 37"/>
                <a:gd name="T9" fmla="*/ 84 h 133"/>
                <a:gd name="T10" fmla="*/ 0 w 37"/>
                <a:gd name="T11" fmla="*/ 108 h 133"/>
                <a:gd name="T12" fmla="*/ 0 w 37"/>
                <a:gd name="T13" fmla="*/ 132 h 1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7"/>
                <a:gd name="T22" fmla="*/ 0 h 133"/>
                <a:gd name="T23" fmla="*/ 37 w 37"/>
                <a:gd name="T24" fmla="*/ 133 h 1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7" h="133">
                  <a:moveTo>
                    <a:pt x="36" y="0"/>
                  </a:moveTo>
                  <a:lnTo>
                    <a:pt x="12" y="12"/>
                  </a:lnTo>
                  <a:lnTo>
                    <a:pt x="12" y="36"/>
                  </a:lnTo>
                  <a:lnTo>
                    <a:pt x="12" y="60"/>
                  </a:lnTo>
                  <a:lnTo>
                    <a:pt x="12" y="84"/>
                  </a:lnTo>
                  <a:lnTo>
                    <a:pt x="0" y="108"/>
                  </a:lnTo>
                  <a:lnTo>
                    <a:pt x="0" y="132"/>
                  </a:lnTo>
                </a:path>
              </a:pathLst>
            </a:custGeom>
            <a:noFill/>
            <a:ln w="12700" cap="rnd">
              <a:solidFill>
                <a:srgbClr val="F39FD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4635" name="Line 58"/>
            <p:cNvSpPr>
              <a:spLocks noChangeShapeType="1"/>
            </p:cNvSpPr>
            <p:nvPr/>
          </p:nvSpPr>
          <p:spPr bwMode="auto">
            <a:xfrm>
              <a:off x="3624" y="1680"/>
              <a:ext cx="48" cy="48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4636" name="Line 59"/>
            <p:cNvSpPr>
              <a:spLocks noChangeShapeType="1"/>
            </p:cNvSpPr>
            <p:nvPr/>
          </p:nvSpPr>
          <p:spPr bwMode="auto">
            <a:xfrm>
              <a:off x="3240" y="1584"/>
              <a:ext cx="48" cy="48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4637" name="Line 60"/>
            <p:cNvSpPr>
              <a:spLocks noChangeShapeType="1"/>
            </p:cNvSpPr>
            <p:nvPr/>
          </p:nvSpPr>
          <p:spPr bwMode="auto">
            <a:xfrm>
              <a:off x="2712" y="2928"/>
              <a:ext cx="48" cy="48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4638" name="Line 61"/>
            <p:cNvSpPr>
              <a:spLocks noChangeShapeType="1"/>
            </p:cNvSpPr>
            <p:nvPr/>
          </p:nvSpPr>
          <p:spPr bwMode="auto">
            <a:xfrm>
              <a:off x="3576" y="2784"/>
              <a:ext cx="48" cy="48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4639" name="Line 62"/>
            <p:cNvSpPr>
              <a:spLocks noChangeShapeType="1"/>
            </p:cNvSpPr>
            <p:nvPr/>
          </p:nvSpPr>
          <p:spPr bwMode="auto">
            <a:xfrm>
              <a:off x="3768" y="2592"/>
              <a:ext cx="48" cy="48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4640" name="Line 63"/>
            <p:cNvSpPr>
              <a:spLocks noChangeShapeType="1"/>
            </p:cNvSpPr>
            <p:nvPr/>
          </p:nvSpPr>
          <p:spPr bwMode="auto">
            <a:xfrm>
              <a:off x="2088" y="1824"/>
              <a:ext cx="48" cy="48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4641" name="Line 64"/>
            <p:cNvSpPr>
              <a:spLocks noChangeShapeType="1"/>
            </p:cNvSpPr>
            <p:nvPr/>
          </p:nvSpPr>
          <p:spPr bwMode="auto">
            <a:xfrm>
              <a:off x="2904" y="1536"/>
              <a:ext cx="0" cy="1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4642" name="Line 65"/>
            <p:cNvSpPr>
              <a:spLocks noChangeShapeType="1"/>
            </p:cNvSpPr>
            <p:nvPr/>
          </p:nvSpPr>
          <p:spPr bwMode="auto">
            <a:xfrm>
              <a:off x="2280" y="2016"/>
              <a:ext cx="0" cy="1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61506" name="Rectangle 68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Culture semi-quantitative</a:t>
            </a:r>
            <a:endParaRPr lang="fr-FR" smtClean="0"/>
          </a:p>
        </p:txBody>
      </p:sp>
      <p:sp>
        <p:nvSpPr>
          <p:cNvPr id="24580" name="Rectangle 69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916113"/>
            <a:ext cx="8229600" cy="4090987"/>
          </a:xfrm>
        </p:spPr>
        <p:txBody>
          <a:bodyPr/>
          <a:lstStyle/>
          <a:p>
            <a:pPr eaLnBrk="1" hangingPunct="1"/>
            <a:r>
              <a:rPr lang="fr-FR" sz="2600" b="1" dirty="0" smtClean="0">
                <a:solidFill>
                  <a:srgbClr val="FF0000"/>
                </a:solidFill>
              </a:rPr>
              <a:t>Ablation aseptique du KT</a:t>
            </a:r>
            <a:endParaRPr lang="fr-FR" sz="2600" dirty="0" smtClean="0"/>
          </a:p>
          <a:p>
            <a:pPr eaLnBrk="1" hangingPunct="1"/>
            <a:r>
              <a:rPr lang="fr-FR" sz="2600" dirty="0" smtClean="0"/>
              <a:t>Seuil: &gt; 15 UFC</a:t>
            </a:r>
          </a:p>
          <a:p>
            <a:pPr eaLnBrk="1" hangingPunct="1"/>
            <a:r>
              <a:rPr lang="fr-FR" sz="2600" dirty="0" smtClean="0"/>
              <a:t>n’explore que la portion extra </a:t>
            </a:r>
            <a:r>
              <a:rPr lang="fr-FR" sz="2600" dirty="0" err="1" smtClean="0"/>
              <a:t>luminale</a:t>
            </a:r>
            <a:r>
              <a:rPr lang="fr-FR" sz="2600" dirty="0" smtClean="0"/>
              <a:t> de cathéters </a:t>
            </a:r>
          </a:p>
          <a:p>
            <a:pPr eaLnBrk="1" hangingPunct="1"/>
            <a:r>
              <a:rPr lang="fr-FR" sz="2600" dirty="0" smtClean="0"/>
              <a:t>Se:60-100% -Sp:20-50%</a:t>
            </a:r>
          </a:p>
          <a:p>
            <a:pPr eaLnBrk="1" hangingPunct="1"/>
            <a:endParaRPr lang="fr-FR" sz="2600" dirty="0" smtClean="0"/>
          </a:p>
        </p:txBody>
      </p:sp>
    </p:spTree>
    <p:extLst>
      <p:ext uri="{BB962C8B-B14F-4D97-AF65-F5344CB8AC3E}">
        <p14:creationId xmlns:p14="http://schemas.microsoft.com/office/powerpoint/2010/main" val="30739435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1403648" y="5752410"/>
            <a:ext cx="2717795" cy="369974"/>
          </a:xfrm>
          <a:prstGeom prst="rect">
            <a:avLst/>
          </a:prstGeom>
          <a:solidFill>
            <a:srgbClr val="66FF33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tx1"/>
                </a:solidFill>
                <a:latin typeface="Arial" charset="0"/>
                <a:cs typeface="Arial" charset="0"/>
              </a:rPr>
              <a:t>Brun-Buisson, AIM, 1987</a:t>
            </a:r>
          </a:p>
        </p:txBody>
      </p:sp>
      <p:sp>
        <p:nvSpPr>
          <p:cNvPr id="62467" name="Rectangle 5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Culture quantitative</a:t>
            </a:r>
            <a:endParaRPr lang="fr-FR" smtClean="0"/>
          </a:p>
        </p:txBody>
      </p:sp>
      <p:sp>
        <p:nvSpPr>
          <p:cNvPr id="25603" name="Rectangle 6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916113"/>
            <a:ext cx="8229600" cy="4090987"/>
          </a:xfrm>
        </p:spPr>
        <p:txBody>
          <a:bodyPr/>
          <a:lstStyle/>
          <a:p>
            <a:pPr eaLnBrk="1" hangingPunct="1"/>
            <a:r>
              <a:rPr lang="fr-FR" sz="2600" b="1" smtClean="0">
                <a:solidFill>
                  <a:srgbClr val="FF0000"/>
                </a:solidFill>
              </a:rPr>
              <a:t>Ablation aseptique du KT</a:t>
            </a:r>
          </a:p>
          <a:p>
            <a:pPr eaLnBrk="1" hangingPunct="1"/>
            <a:r>
              <a:rPr lang="fr-FR" sz="2600" smtClean="0"/>
              <a:t>Section de l’extrémité distale (5-6 cm)</a:t>
            </a:r>
          </a:p>
          <a:p>
            <a:pPr eaLnBrk="1" hangingPunct="1"/>
            <a:r>
              <a:rPr lang="fr-FR" sz="2600" smtClean="0"/>
              <a:t>Ajout d’1 ml eau stérile et « vortexage »</a:t>
            </a:r>
          </a:p>
          <a:p>
            <a:pPr eaLnBrk="1" hangingPunct="1"/>
            <a:r>
              <a:rPr lang="fr-FR" sz="2600" smtClean="0"/>
              <a:t>Mise en culture de 0,1 ml sur gélose</a:t>
            </a:r>
          </a:p>
          <a:p>
            <a:pPr eaLnBrk="1" hangingPunct="1"/>
            <a:r>
              <a:rPr lang="fr-FR" sz="2600" smtClean="0"/>
              <a:t>Quantification en cfu/ml, après correction de la dilution initiale (1/10)</a:t>
            </a:r>
          </a:p>
          <a:p>
            <a:pPr eaLnBrk="1" hangingPunct="1"/>
            <a:r>
              <a:rPr lang="fr-FR" sz="2600" smtClean="0"/>
              <a:t>Seuil: 1000 UFC/ml</a:t>
            </a:r>
          </a:p>
          <a:p>
            <a:pPr lvl="1" eaLnBrk="1" hangingPunct="1"/>
            <a:r>
              <a:rPr lang="fr-FR" sz="2200" smtClean="0"/>
              <a:t>Se:88%, Sp:97%</a:t>
            </a:r>
          </a:p>
        </p:txBody>
      </p:sp>
    </p:spTree>
    <p:extLst>
      <p:ext uri="{BB962C8B-B14F-4D97-AF65-F5344CB8AC3E}">
        <p14:creationId xmlns:p14="http://schemas.microsoft.com/office/powerpoint/2010/main" val="12756188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8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mtClean="0"/>
              <a:t>Ecouvillonnage du point de ponction ou du pavillon</a:t>
            </a:r>
          </a:p>
          <a:p>
            <a:pPr lvl="1"/>
            <a:r>
              <a:rPr lang="fr-FR" smtClean="0"/>
              <a:t>Examen direct</a:t>
            </a:r>
          </a:p>
          <a:p>
            <a:pPr lvl="1"/>
            <a:r>
              <a:rPr lang="fr-FR" smtClean="0"/>
              <a:t>VPN = 97-100%.</a:t>
            </a:r>
          </a:p>
          <a:p>
            <a:pPr lvl="1"/>
            <a:r>
              <a:rPr lang="fr-FR" smtClean="0"/>
              <a:t>Utile en cas de suspicion d’infection mais pas en dépistage </a:t>
            </a:r>
          </a:p>
          <a:p>
            <a:pPr lvl="1"/>
            <a:r>
              <a:rPr lang="fr-FR" smtClean="0"/>
              <a:t>P</a:t>
            </a:r>
            <a:r>
              <a:rPr lang="en-US" smtClean="0"/>
              <a:t>ermet d'affirmer l'absence d'ILC en cas de suspicion clinique </a:t>
            </a:r>
            <a:endParaRPr lang="fr-FR" smtClean="0"/>
          </a:p>
          <a:p>
            <a:pPr lvl="2"/>
            <a:r>
              <a:rPr lang="en-US" smtClean="0"/>
              <a:t>Non rentable en systématique</a:t>
            </a:r>
            <a:r>
              <a:rPr lang="fr-FR" smtClean="0"/>
              <a:t>.</a:t>
            </a:r>
            <a:endParaRPr lang="fr-FR" dirty="0" smtClean="0"/>
          </a:p>
        </p:txBody>
      </p:sp>
      <p:sp>
        <p:nvSpPr>
          <p:cNvPr id="17410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Ecouvillonnage du point de ponction ou du pavillon</a:t>
            </a:r>
            <a:endParaRPr lang="fr-FR" dirty="0"/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6443663" y="5373688"/>
            <a:ext cx="2505075" cy="925512"/>
          </a:xfrm>
          <a:prstGeom prst="rect">
            <a:avLst/>
          </a:prstGeom>
          <a:solidFill>
            <a:srgbClr val="66FF33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en-US"/>
            </a:defPPr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fr-FR"/>
              <a:t>Guidet, Infection 1994 </a:t>
            </a:r>
          </a:p>
          <a:p>
            <a:r>
              <a:rPr lang="en-US"/>
              <a:t>Raad, CID, 1995</a:t>
            </a:r>
          </a:p>
          <a:p>
            <a:r>
              <a:rPr lang="en-US"/>
              <a:t>Mahe, Rean Urg, 1998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500483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5.7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18870</TotalTime>
  <Words>2287</Words>
  <Application>Microsoft Office PowerPoint</Application>
  <PresentationFormat>Affichage à l'écran (4:3)</PresentationFormat>
  <Paragraphs>541</Paragraphs>
  <Slides>53</Slides>
  <Notes>6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53</vt:i4>
      </vt:variant>
    </vt:vector>
  </HeadingPairs>
  <TitlesOfParts>
    <vt:vector size="54" baseType="lpstr">
      <vt:lpstr>1_Concourse</vt:lpstr>
      <vt:lpstr>Infections sur cathéter vasculaire</vt:lpstr>
      <vt:lpstr>On va parler de: </vt:lpstr>
      <vt:lpstr>Les cathéters</vt:lpstr>
      <vt:lpstr>Pathogenèse de l’infection de KT</vt:lpstr>
      <vt:lpstr>Biofilm</vt:lpstr>
      <vt:lpstr>Diagnostic (infections sur KT central)</vt:lpstr>
      <vt:lpstr>Culture semi-quantitative</vt:lpstr>
      <vt:lpstr>Culture quantitative</vt:lpstr>
      <vt:lpstr>Ecouvillonnage du point de ponction ou du pavillon</vt:lpstr>
      <vt:lpstr>Hémocultures différentielles</vt:lpstr>
      <vt:lpstr>HC différentielles Type de KT &amp; ATB préalable</vt:lpstr>
      <vt:lpstr>Diagnostic (infections sur KT central)</vt:lpstr>
      <vt:lpstr>Les définitions importantes</vt:lpstr>
      <vt:lpstr>Présentation PowerPoint</vt:lpstr>
      <vt:lpstr>Surveillance des ILC</vt:lpstr>
      <vt:lpstr>Bactériémies / KT</vt:lpstr>
      <vt:lpstr>2 réseaux de surveillance avec données sur cathéters</vt:lpstr>
      <vt:lpstr>Réa-REZO: suivi sur 1 an</vt:lpstr>
      <vt:lpstr>Exemple de courbes de suivi</vt:lpstr>
      <vt:lpstr>SPIADI 2022: 694 établissements/3 mois</vt:lpstr>
      <vt:lpstr>SPIADI 2022: réa vs autres spé</vt:lpstr>
      <vt:lpstr>Microbiologie des BLC Chiffres réseaux et chiffres locaux</vt:lpstr>
      <vt:lpstr>Conséquences</vt:lpstr>
      <vt:lpstr>Facteurs de risques</vt:lpstr>
      <vt:lpstr>Prévention des infections de CVC</vt:lpstr>
      <vt:lpstr>Mesures recommandées en France</vt:lpstr>
      <vt:lpstr>Entretien et manipulations</vt:lpstr>
      <vt:lpstr>Eponges/pansements à la chlorexhidine</vt:lpstr>
      <vt:lpstr>Chlorhexidine à 2%</vt:lpstr>
      <vt:lpstr>KT central: antisepsie pour les cathéters</vt:lpstr>
      <vt:lpstr>Antibiotiques et prévention des IC</vt:lpstr>
      <vt:lpstr>Objectif : &lt; 1 BLC/1000 JH (propias)</vt:lpstr>
      <vt:lpstr>Et les KT périph ?</vt:lpstr>
      <vt:lpstr>Traitement des infections de CVC</vt:lpstr>
      <vt:lpstr>Conduite à tenir en cas de suspicion d’infection sur KT</vt:lpstr>
      <vt:lpstr>Suspicion d’infection sur KT en réanimation</vt:lpstr>
      <vt:lpstr>Bilan d’extension ILC en réanimation</vt:lpstr>
      <vt:lpstr>ATB probabiliste ILC en réanimation</vt:lpstr>
      <vt:lpstr>Quel anti Gram + en probabiliste ?</vt:lpstr>
      <vt:lpstr>Durée de l’antibiothérapie</vt:lpstr>
      <vt:lpstr>Ce qu’il n’y a pas dans ces recos</vt:lpstr>
      <vt:lpstr>Cathéter et neutropénie</vt:lpstr>
      <vt:lpstr>Cathéter longue durée/CI</vt:lpstr>
      <vt:lpstr>Les situations devant faire enlever un KT</vt:lpstr>
      <vt:lpstr>Indications de traitement conservateur Verrou</vt:lpstr>
      <vt:lpstr>Peut on conserver un KT avec BLC ?</vt:lpstr>
      <vt:lpstr>Verrou antibiotique pratique</vt:lpstr>
      <vt:lpstr>Stratégie si verrou</vt:lpstr>
      <vt:lpstr>Durées si ablation KT d’emblée</vt:lpstr>
      <vt:lpstr>Que faire devant une culture de KT+ à l’ablation ?</vt:lpstr>
      <vt:lpstr>Présentation PowerPoint</vt:lpstr>
      <vt:lpstr>KT positif seul: ≥ 103ufc/ml</vt:lpstr>
      <vt:lpstr>Conclusion: infection de cathéter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ABT-SOT</dc:title>
  <dc:creator>Serge Alfandari</dc:creator>
  <cp:lastModifiedBy>serge alfandari</cp:lastModifiedBy>
  <cp:revision>914</cp:revision>
  <dcterms:created xsi:type="dcterms:W3CDTF">2010-11-21T17:00:31Z</dcterms:created>
  <dcterms:modified xsi:type="dcterms:W3CDTF">2024-04-11T06:12:19Z</dcterms:modified>
</cp:coreProperties>
</file>