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4"/>
  </p:notesMasterIdLst>
  <p:handoutMasterIdLst>
    <p:handoutMasterId r:id="rId75"/>
  </p:handoutMasterIdLst>
  <p:sldIdLst>
    <p:sldId id="256" r:id="rId2"/>
    <p:sldId id="257" r:id="rId3"/>
    <p:sldId id="258" r:id="rId4"/>
    <p:sldId id="259" r:id="rId5"/>
    <p:sldId id="363" r:id="rId6"/>
    <p:sldId id="348" r:id="rId7"/>
    <p:sldId id="359" r:id="rId8"/>
    <p:sldId id="264" r:id="rId9"/>
    <p:sldId id="265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387" r:id="rId18"/>
    <p:sldId id="378" r:id="rId19"/>
    <p:sldId id="379" r:id="rId20"/>
    <p:sldId id="360" r:id="rId21"/>
    <p:sldId id="332" r:id="rId22"/>
    <p:sldId id="334" r:id="rId23"/>
    <p:sldId id="333" r:id="rId24"/>
    <p:sldId id="391" r:id="rId25"/>
    <p:sldId id="392" r:id="rId26"/>
    <p:sldId id="380" r:id="rId27"/>
    <p:sldId id="390" r:id="rId28"/>
    <p:sldId id="388" r:id="rId29"/>
    <p:sldId id="350" r:id="rId30"/>
    <p:sldId id="393" r:id="rId31"/>
    <p:sldId id="284" r:id="rId32"/>
    <p:sldId id="285" r:id="rId33"/>
    <p:sldId id="286" r:id="rId34"/>
    <p:sldId id="288" r:id="rId35"/>
    <p:sldId id="289" r:id="rId36"/>
    <p:sldId id="344" r:id="rId37"/>
    <p:sldId id="290" r:id="rId38"/>
    <p:sldId id="292" r:id="rId39"/>
    <p:sldId id="335" r:id="rId40"/>
    <p:sldId id="352" r:id="rId41"/>
    <p:sldId id="353" r:id="rId42"/>
    <p:sldId id="338" r:id="rId43"/>
    <p:sldId id="339" r:id="rId44"/>
    <p:sldId id="340" r:id="rId45"/>
    <p:sldId id="341" r:id="rId46"/>
    <p:sldId id="342" r:id="rId47"/>
    <p:sldId id="343" r:id="rId48"/>
    <p:sldId id="307" r:id="rId49"/>
    <p:sldId id="308" r:id="rId50"/>
    <p:sldId id="309" r:id="rId51"/>
    <p:sldId id="310" r:id="rId52"/>
    <p:sldId id="312" r:id="rId53"/>
    <p:sldId id="313" r:id="rId54"/>
    <p:sldId id="314" r:id="rId55"/>
    <p:sldId id="316" r:id="rId56"/>
    <p:sldId id="317" r:id="rId57"/>
    <p:sldId id="318" r:id="rId58"/>
    <p:sldId id="319" r:id="rId59"/>
    <p:sldId id="321" r:id="rId60"/>
    <p:sldId id="322" r:id="rId61"/>
    <p:sldId id="323" r:id="rId62"/>
    <p:sldId id="324" r:id="rId63"/>
    <p:sldId id="325" r:id="rId64"/>
    <p:sldId id="326" r:id="rId65"/>
    <p:sldId id="345" r:id="rId66"/>
    <p:sldId id="327" r:id="rId67"/>
    <p:sldId id="357" r:id="rId68"/>
    <p:sldId id="356" r:id="rId69"/>
    <p:sldId id="355" r:id="rId70"/>
    <p:sldId id="329" r:id="rId71"/>
    <p:sldId id="358" r:id="rId72"/>
    <p:sldId id="331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00"/>
    <a:srgbClr val="FFCCCC"/>
    <a:srgbClr val="FF5050"/>
    <a:srgbClr val="CCFFCC"/>
    <a:srgbClr val="66FF33"/>
    <a:srgbClr val="0000FF"/>
    <a:srgbClr val="99FFCC"/>
    <a:srgbClr val="FF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5" autoAdjust="0"/>
    <p:restoredTop sz="97582" autoAdjust="0"/>
  </p:normalViewPr>
  <p:slideViewPr>
    <p:cSldViewPr>
      <p:cViewPr varScale="1">
        <p:scale>
          <a:sx n="84" d="100"/>
          <a:sy n="84" d="100"/>
        </p:scale>
        <p:origin x="126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9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1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5E103A-BEB3-4D3D-A4A0-D327BDE07350}" type="datetimeFigureOut">
              <a:rPr lang="fr-FR"/>
              <a:pPr>
                <a:defRPr/>
              </a:pPr>
              <a:t>30/11/2022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F9F54A-D2E5-40E4-A74D-D47BAE87C9D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8751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1FE9A21-A37A-4994-91ED-88A8D44469FF}" type="datetimeFigureOut">
              <a:rPr lang="fr-FR"/>
              <a:pPr>
                <a:defRPr/>
              </a:pPr>
              <a:t>30/11/2022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AE0B2E-15B5-4F85-A7E0-37C56EF3980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316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494" y="4344358"/>
            <a:ext cx="5487013" cy="4114587"/>
          </a:xfrm>
          <a:noFill/>
        </p:spPr>
        <p:txBody>
          <a:bodyPr lIns="84404" tIns="42201" rIns="84404" bIns="42201"/>
          <a:lstStyle/>
          <a:p>
            <a:endParaRPr lang="fr-FR" altLang="fr-FR" smtClean="0"/>
          </a:p>
        </p:txBody>
      </p:sp>
      <p:sp>
        <p:nvSpPr>
          <p:cNvPr id="63492" name="Espace réservé du numéro de diapositive 3"/>
          <p:cNvSpPr txBox="1">
            <a:spLocks noGrp="1"/>
          </p:cNvSpPr>
          <p:nvPr/>
        </p:nvSpPr>
        <p:spPr bwMode="auto">
          <a:xfrm>
            <a:off x="3885996" y="8684460"/>
            <a:ext cx="2970471" cy="45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4" tIns="42201" rIns="84404" bIns="42201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480BC81-DC0A-41CF-B1D5-74187579FC66}" type="slidenum">
              <a:rPr lang="en-GB" altLang="fr-FR" sz="1100">
                <a:latin typeface="Calibri" pitchFamily="34" charset="0"/>
              </a:rPr>
              <a:pPr algn="r" eaLnBrk="1" hangingPunct="1"/>
              <a:t>5</a:t>
            </a:fld>
            <a:endParaRPr lang="en-GB" altLang="fr-FR" sz="11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10F273-680B-4186-B023-954AB732EB70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C8AAA2F4-DD6B-4E2E-87A2-92CDC923CAFD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28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0964" name="Rectangle 1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1155700" y="693738"/>
            <a:ext cx="4548188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r>
              <a:rPr lang="fr-FR" smtClean="0"/>
              <a:t>C’est pas dans l’ECN pilly mais ca sera peut être intégré plus rapidement par les réanimateurs dans leur référentiel</a:t>
            </a:r>
          </a:p>
        </p:txBody>
      </p:sp>
      <p:sp>
        <p:nvSpPr>
          <p:cNvPr id="45059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4438A02C-DA1D-4F4B-8CB8-FACE4DE83152}" type="slidenum">
              <a:rPr lang="fr-FR" sz="1200">
                <a:latin typeface="Calibri" pitchFamily="34" charset="0"/>
              </a:rPr>
              <a:pPr algn="r" defTabSz="457200"/>
              <a:t>29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r>
              <a:rPr lang="fr-FR" smtClean="0"/>
              <a:t>pareil</a:t>
            </a:r>
          </a:p>
        </p:txBody>
      </p:sp>
      <p:sp>
        <p:nvSpPr>
          <p:cNvPr id="47107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457200"/>
            <a:fld id="{B86627DB-A17B-4EC9-9608-68F0F3EFEAE3}" type="slidenum">
              <a:rPr lang="fr-FR" sz="1200">
                <a:latin typeface="Calibri" pitchFamily="34" charset="0"/>
              </a:rPr>
              <a:pPr algn="r" defTabSz="457200"/>
              <a:t>30</a:t>
            </a:fld>
            <a:endParaRPr lang="fr-F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2898A42-D89D-401F-9330-99F6C6D8B0CA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AE069D2-92DF-4F04-BC2C-9E25CAB36E1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173CF6-DAA0-4244-8B7D-568EADD47A2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92054" rIns="92054" numCol="1" anchor="t" anchorCtr="0" compatLnSpc="1">
            <a:prstTxWarp prst="textNoShape">
              <a:avLst/>
            </a:prstTxWarp>
          </a:bodyPr>
          <a:lstStyle/>
          <a:p>
            <a:pPr defTabSz="787400"/>
            <a:endParaRPr lang="fr-FR" altLang="fr-FR" smtClean="0"/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B45D8D-27B2-4851-9D3F-B26314D95EB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752D0D-F95D-4AF5-A13C-25B589CF9DF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2B1069D1-4DF9-4F48-981B-072D7AAE39AD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37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04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48188" cy="34115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8E7072-3110-4FAB-BCAD-ACA793234A89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AC4D7871-DEB6-4E82-98A2-340CB91112BF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38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34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2327EA-CFE7-46E0-8FC7-C7BD7F506716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E4343DB7-0C93-4C38-8F58-3364AA5A1B5F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39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270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3100"/>
            <a:ext cx="46212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32" tIns="46516" rIns="93032" bIns="46516" anchor="b"/>
          <a:lstStyle/>
          <a:p>
            <a:pPr algn="r" defTabSz="930275"/>
            <a:fld id="{F37B24A3-DB10-454A-9E07-C21B7AC728EB}" type="slidenum">
              <a:rPr lang="fr-FR" sz="1200"/>
              <a:pPr algn="r" defTabSz="930275"/>
              <a:t>6</a:t>
            </a:fld>
            <a:endParaRPr lang="fr-FR" sz="120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A0F6F4E-4F70-4839-9790-D19BBD643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2" name="Text Box 1"/>
          <p:cNvSpPr txBox="1">
            <a:spLocks noChangeArrowheads="1"/>
          </p:cNvSpPr>
          <p:nvPr/>
        </p:nvSpPr>
        <p:spPr bwMode="auto">
          <a:xfrm>
            <a:off x="388620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F9152D4-B02C-452C-BE28-9CC19FA76F81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0" y="8688388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4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3884613" y="8686800"/>
            <a:ext cx="29686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0" tIns="47160" rIns="90720" bIns="47160" anchor="b"/>
          <a:lstStyle/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F323E75-10F5-4AA6-8CCC-E797559F7934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</a:rPr>
              <a:pPr algn="r" defTabSz="449263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900113" y="685800"/>
            <a:ext cx="505777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Font typeface="Times New Roman" pitchFamily="18" charset="0"/>
              <a:buNone/>
            </a:pPr>
            <a:endParaRPr lang="fr-FR" altLang="fr-FR" sz="1800">
              <a:solidFill>
                <a:schemeClr val="bg1"/>
              </a:solidFill>
              <a:ea typeface="SimSun" pitchFamily="2" charset="-122"/>
            </a:endParaRPr>
          </a:p>
        </p:txBody>
      </p:sp>
      <p:sp>
        <p:nvSpPr>
          <p:cNvPr id="17418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4988"/>
            <a:ext cx="5486400" cy="4116387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DBA0E3-57C6-4D7A-B1F1-4FCD768CC1A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4034D61-2967-47A6-8E18-06A057C1E68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40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475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2AAE8-6D03-4E10-998B-AC29C8528CF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FF815845-69AC-4768-BD62-92E7CE47EF4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41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680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69CDD6-6FF9-44B7-AA64-F6E99AAA582A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B666BEB-7CE2-4E01-B613-191FC5A1E1D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42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8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56D2B69-3B97-4944-A498-7212A66EB06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55848B8D-0DD6-4703-B69F-E265365D2A99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44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192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924D3E-0136-40E1-A479-E028D404D2CC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4C98627F-3E54-46DE-A5EE-870D1748A11C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45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39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13FB016-8CE8-4014-BBAB-C92ADFAB974E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040769F4-FD2E-4160-9BB6-5C4E734CD505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46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602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19188" y="673100"/>
            <a:ext cx="4621212" cy="3465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98233D-FFA4-40A7-92CE-585F7A698668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47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342F03D4-AAF6-445A-89EC-82C8CC394348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47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880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3738"/>
            <a:ext cx="4552950" cy="34147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pPr defTabSz="762000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41397B-89D1-4FD2-82FC-F0F81ABD18C2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5" tIns="44448" rIns="90485" bIns="44448" anchor="b"/>
          <a:lstStyle/>
          <a:p>
            <a:pPr algn="r" defTabSz="868363" eaLnBrk="0" hangingPunct="0"/>
            <a:r>
              <a:rPr lang="fr-FR" altLang="fr-FR" sz="1200">
                <a:latin typeface="Times New Roman" pitchFamily="18" charset="0"/>
              </a:rPr>
              <a:t>8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7725" y="466725"/>
            <a:ext cx="5164138" cy="38719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</p:spPr>
        <p:txBody>
          <a:bodyPr wrap="square" lIns="90485" tIns="44448" rIns="90485" bIns="44448" numCol="1" anchor="t" anchorCtr="0" compatLnSpc="1">
            <a:prstTxWarp prst="textNoShape">
              <a:avLst/>
            </a:prstTxWarp>
          </a:bodyPr>
          <a:lstStyle/>
          <a:p>
            <a:pPr defTabSz="723900"/>
            <a:endParaRPr lang="fr-FR" alt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Clr>
                <a:srgbClr val="000000"/>
              </a:buClr>
              <a:buFont typeface="Verdan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B645767-02A0-4417-AB1E-7FFFDAAC8347}" type="slidenum">
              <a:rPr lang="fr-FR" altLang="fr-FR" sz="1200">
                <a:solidFill>
                  <a:srgbClr val="000000"/>
                </a:solidFill>
                <a:latin typeface="Verdana" pitchFamily="34" charset="0"/>
                <a:ea typeface="MS Gothic" pitchFamily="49" charset="-128"/>
              </a:rPr>
              <a:pPr algn="r" defTabSz="449263">
                <a:buClr>
                  <a:srgbClr val="000000"/>
                </a:buClr>
                <a:buFont typeface="Verdana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53</a:t>
            </a:fld>
            <a:endParaRPr lang="fr-FR" altLang="fr-FR" sz="1200">
              <a:solidFill>
                <a:srgbClr val="000000"/>
              </a:solidFill>
              <a:latin typeface="Verdana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66" tIns="44439" rIns="90466" bIns="44439" anchor="b"/>
          <a:lstStyle/>
          <a:p>
            <a:pPr algn="r" defTabSz="889000" eaLnBrk="0" hangingPunct="0"/>
            <a:r>
              <a:rPr lang="fr-FR" altLang="fr-FR" sz="1200">
                <a:latin typeface="Times New Roman" pitchFamily="18" charset="0"/>
              </a:rPr>
              <a:t>2</a:t>
            </a: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10597" name="Rectangle 6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8" name="Rectangle 7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F7BFDC-8787-40BA-A6AF-F9D8BB3EDB0B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56DEC4A1-458A-4058-9BC9-04C895F1E8B6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70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69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033838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0213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 anchor="b"/>
          <a:lstStyle/>
          <a:p>
            <a:pPr algn="r" defTabSz="449263">
              <a:tabLst>
                <a:tab pos="723900" algn="l"/>
                <a:tab pos="1447800" algn="l"/>
                <a:tab pos="2171700" algn="l"/>
              </a:tabLst>
            </a:pPr>
            <a:fld id="{F04AD49A-AA7F-4DF0-BFC7-A6BDC6B86CFB}" type="slidenum">
              <a:rPr lang="fr-FR" altLang="fr-FR" sz="12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pPr algn="r" defTabSz="449263">
                <a:tabLst>
                  <a:tab pos="723900" algn="l"/>
                  <a:tab pos="1447800" algn="l"/>
                  <a:tab pos="2171700" algn="l"/>
                </a:tabLst>
              </a:pPr>
              <a:t>72</a:t>
            </a:fld>
            <a:endParaRPr lang="fr-FR" altLang="fr-FR" sz="1200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300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7975"/>
          </a:xfrm>
          <a:noFill/>
        </p:spPr>
        <p:txBody>
          <a:bodyPr wrap="none" lIns="90360" tIns="44280" rIns="90360" bIns="44280" numCol="1" anchor="ctr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840E263-12C7-4E74-8E78-384C4251038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74312D0-CB7A-4F39-9732-76CCB355699F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552E5F0-6565-49DD-9F00-226103D20FF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2B856C-4FA1-4751-8435-4D2D89A9DCD5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93738"/>
            <a:ext cx="4549775" cy="34115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noFill/>
        </p:spPr>
        <p:txBody>
          <a:bodyPr wrap="square" lIns="87291" tIns="42853" rIns="87291" bIns="42853" numCol="1" anchor="t" anchorCtr="0" compatLnSpc="1">
            <a:prstTxWarp prst="textNoShape">
              <a:avLst/>
            </a:prstTxWarp>
          </a:bodyPr>
          <a:lstStyle/>
          <a:p>
            <a:pPr defTabSz="720725"/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7003416-3621-4E9F-ADA4-C3EBBD42E903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fr-FR" sz="1200">
              <a:latin typeface="+mn-lt"/>
              <a:cs typeface="+mn-cs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2C34-F84C-4203-8021-FA920E9D911A}" type="datetimeFigureOut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4589-CD8C-4F3D-8911-2FD741F5E94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00C0-78AE-418F-BE23-60524FE720F2}" type="datetimeFigureOut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E2E58-7B6E-4B12-B1F0-32ABA8F7FCC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2BE69-F07D-4651-B176-AB6C5A76F910}" type="datetimeFigureOut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D3F6-756F-46F3-B632-E13C41FB904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C171-2F14-4277-AB90-DCAB6DA51643}" type="datetimeFigureOut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6FDC5-F1CF-451F-9D3D-B3AD0440B087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8A10-EF65-48B2-85DB-73E87E514165}" type="datetimeFigureOut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F466B-B20D-4EF4-BCBB-54AF878A282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0"/>
            <a:ext cx="8928992" cy="119675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394D-48E5-4FE0-97AE-2395A47ECA8F}" type="datetimeFigureOut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E4278-51DD-43FB-B633-3B7966F22582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102D-2128-4A06-95CF-19E9A23C6F4C}" type="datetimeFigureOut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5658F-2508-4F0B-9C1B-77EBF3E7A081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BF288-3005-4AE7-B6AE-A1A780EB17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5342" y="0"/>
            <a:ext cx="9138657" cy="12687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67544" y="1628800"/>
            <a:ext cx="8219256" cy="43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2881E0-E650-455D-A962-2350CDEDC2CD}" type="datetimeFigureOut">
              <a:rPr lang="en-US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F6DDAC-ED0A-45A8-A734-6F3A407DDE46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  <p:sldLayoutId id="214748366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b="1" kern="1200">
          <a:solidFill>
            <a:srgbClr val="0000FF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lar.org/antibiogilar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s://www.gilar.org/antibiogilar.htm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0"/>
          <p:cNvSpPr>
            <a:spLocks noGrp="1"/>
          </p:cNvSpPr>
          <p:nvPr>
            <p:ph type="ctrTitle" idx="4294967295"/>
          </p:nvPr>
        </p:nvSpPr>
        <p:spPr>
          <a:xfrm>
            <a:off x="323528" y="188640"/>
            <a:ext cx="8496300" cy="1304925"/>
          </a:xfrm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z="3000" dirty="0" smtClean="0"/>
              <a:t>Prescription </a:t>
            </a:r>
            <a:r>
              <a:rPr lang="fr-FR" altLang="fr-FR" sz="3000" dirty="0" smtClean="0"/>
              <a:t>et surveillance des antibiotiques</a:t>
            </a:r>
            <a:br>
              <a:rPr lang="fr-FR" altLang="fr-FR" sz="3000" dirty="0" smtClean="0"/>
            </a:br>
            <a:r>
              <a:rPr lang="fr-FR" altLang="fr-FR" sz="3000" dirty="0" smtClean="0"/>
              <a:t>Prévention des infections associées aux soins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3347535"/>
            <a:ext cx="2919671" cy="923330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9538">
              <a:defRPr/>
            </a:pPr>
            <a:r>
              <a:rPr lang="fr-FR" altLang="fr-FR" sz="1800" dirty="0">
                <a:solidFill>
                  <a:schemeClr val="tx1"/>
                </a:solidFill>
                <a:latin typeface="Arial" charset="0"/>
                <a:cs typeface="Arial" charset="0"/>
              </a:rPr>
              <a:t>S. </a:t>
            </a:r>
            <a:r>
              <a:rPr lang="fr-FR" altLang="fr-FR" sz="1800" dirty="0" err="1">
                <a:solidFill>
                  <a:schemeClr val="tx1"/>
                </a:solidFill>
                <a:latin typeface="Arial" charset="0"/>
                <a:cs typeface="Arial" charset="0"/>
              </a:rPr>
              <a:t>Alfandari</a:t>
            </a:r>
            <a:endParaRPr lang="fr-FR" altLang="fr-FR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09538">
              <a:defRPr/>
            </a:pPr>
            <a:r>
              <a:rPr lang="fr-FR" altLang="fr-FR" sz="1800" dirty="0">
                <a:solidFill>
                  <a:schemeClr val="tx1"/>
                </a:solidFill>
                <a:latin typeface="Arial" charset="0"/>
                <a:cs typeface="Arial" charset="0"/>
              </a:rPr>
              <a:t>CH Tourcoing</a:t>
            </a:r>
          </a:p>
          <a:p>
            <a:pPr marL="109538">
              <a:defRPr/>
            </a:pPr>
            <a:r>
              <a:rPr lang="fr-FR" altLang="fr-FR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Novembre 2022</a:t>
            </a:r>
            <a:endParaRPr lang="fr-FR" altLang="fr-FR" sz="1800" dirty="0">
              <a:solidFill>
                <a:srgbClr val="0033CC"/>
              </a:solidFill>
              <a:cs typeface="Arial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51520" y="4941168"/>
            <a:ext cx="3264553" cy="566738"/>
            <a:chOff x="114673" y="6291262"/>
            <a:chExt cx="2441103" cy="566738"/>
          </a:xfrm>
        </p:grpSpPr>
        <p:pic>
          <p:nvPicPr>
            <p:cNvPr id="7" name="Picture 2" descr="GI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63059" y="5636882"/>
            <a:ext cx="8425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Recommandations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d'antibiothérapie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du CH Tourcoing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Application ANTIBIOGILAR disponible gratuitement pour Android et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IPhone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53746"/>
            <a:ext cx="2041685" cy="453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6" name="Rectang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L’antibiothérapie curative</a:t>
            </a:r>
          </a:p>
        </p:txBody>
      </p:sp>
      <p:sp>
        <p:nvSpPr>
          <p:cNvPr id="22530" name="Rectangle 5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300" b="0" smtClean="0">
                <a:solidFill>
                  <a:srgbClr val="0000FF"/>
                </a:solidFill>
              </a:rPr>
              <a:t>Stratégie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Faut - il une antibiothérapie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Faut - il un prélèvement bactériologique préalable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 antibiotique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Monothérapie ou association?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Quand demander un avis réa ou chir ?</a:t>
            </a:r>
          </a:p>
          <a:p>
            <a:pPr>
              <a:lnSpc>
                <a:spcPct val="90000"/>
              </a:lnSpc>
            </a:pPr>
            <a:r>
              <a:rPr lang="fr-FR" altLang="fr-FR" sz="2300" b="0" smtClean="0">
                <a:solidFill>
                  <a:srgbClr val="0000FF"/>
                </a:solidFill>
              </a:rPr>
              <a:t>Technique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posologie prescrire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voie d’administration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 rythme d’administration choisir ?</a:t>
            </a:r>
          </a:p>
          <a:p>
            <a:pPr lvl="1">
              <a:lnSpc>
                <a:spcPct val="90000"/>
              </a:lnSpc>
            </a:pPr>
            <a:r>
              <a:rPr lang="fr-FR" altLang="fr-FR" sz="2100" smtClean="0"/>
              <a:t>Quelle durée de traitement ?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4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 Faut - il prescrire une antibiothérapie ?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sz="2500" dirty="0" smtClean="0">
                <a:solidFill>
                  <a:srgbClr val="0000FF"/>
                </a:solidFill>
              </a:rPr>
              <a:t>Y a il une infection ?</a:t>
            </a:r>
          </a:p>
          <a:p>
            <a:pPr lvl="1">
              <a:lnSpc>
                <a:spcPct val="90000"/>
              </a:lnSpc>
            </a:pPr>
            <a:r>
              <a:rPr lang="fr-FR" altLang="fr-FR" sz="2100" dirty="0" smtClean="0"/>
              <a:t>La fièvre ne signe pas l’infection</a:t>
            </a:r>
          </a:p>
          <a:p>
            <a:pPr lvl="2">
              <a:lnSpc>
                <a:spcPct val="90000"/>
              </a:lnSpc>
            </a:pPr>
            <a:r>
              <a:rPr lang="fr-FR" altLang="fr-FR" sz="1900" dirty="0" smtClean="0"/>
              <a:t>Métaboliques</a:t>
            </a:r>
          </a:p>
          <a:p>
            <a:pPr lvl="2">
              <a:lnSpc>
                <a:spcPct val="90000"/>
              </a:lnSpc>
            </a:pPr>
            <a:r>
              <a:rPr lang="fr-FR" altLang="fr-FR" sz="1900" dirty="0" smtClean="0"/>
              <a:t>Inflammatoires</a:t>
            </a:r>
          </a:p>
          <a:p>
            <a:pPr lvl="2">
              <a:lnSpc>
                <a:spcPct val="90000"/>
              </a:lnSpc>
            </a:pPr>
            <a:r>
              <a:rPr lang="fr-FR" altLang="fr-FR" sz="1900" dirty="0" smtClean="0"/>
              <a:t>Médicamenteuses</a:t>
            </a:r>
          </a:p>
          <a:p>
            <a:pPr lvl="2">
              <a:lnSpc>
                <a:spcPct val="90000"/>
              </a:lnSpc>
            </a:pPr>
            <a:r>
              <a:rPr lang="fr-FR" altLang="fr-FR" sz="1900" dirty="0" err="1" smtClean="0"/>
              <a:t>Thrombo-emboliques</a:t>
            </a:r>
            <a:endParaRPr lang="fr-FR" altLang="fr-FR" sz="1900" dirty="0" smtClean="0"/>
          </a:p>
          <a:p>
            <a:pPr lvl="1">
              <a:lnSpc>
                <a:spcPct val="90000"/>
              </a:lnSpc>
            </a:pPr>
            <a:r>
              <a:rPr lang="fr-FR" altLang="fr-FR" sz="2100" dirty="0" smtClean="0"/>
              <a:t>La CRP ne signe pas l’infection</a:t>
            </a:r>
          </a:p>
          <a:p>
            <a:pPr lvl="2">
              <a:lnSpc>
                <a:spcPct val="90000"/>
              </a:lnSpc>
            </a:pPr>
            <a:r>
              <a:rPr lang="fr-FR" altLang="fr-FR" sz="1900" dirty="0" smtClean="0"/>
              <a:t>Cancers, hématomes, EP, maladies inflammatoires, etc… </a:t>
            </a:r>
          </a:p>
          <a:p>
            <a:pPr>
              <a:lnSpc>
                <a:spcPct val="90000"/>
              </a:lnSpc>
            </a:pPr>
            <a:r>
              <a:rPr lang="fr-FR" altLang="fr-FR" sz="2500" dirty="0" smtClean="0">
                <a:solidFill>
                  <a:srgbClr val="0000FF"/>
                </a:solidFill>
              </a:rPr>
              <a:t>L’infection est elle bactérienne ?</a:t>
            </a:r>
          </a:p>
          <a:p>
            <a:pPr lvl="1">
              <a:lnSpc>
                <a:spcPct val="90000"/>
              </a:lnSpc>
            </a:pPr>
            <a:r>
              <a:rPr lang="fr-FR" altLang="fr-FR" sz="2100" dirty="0" smtClean="0"/>
              <a:t>Viroses+++</a:t>
            </a:r>
          </a:p>
          <a:p>
            <a:pPr lvl="1">
              <a:lnSpc>
                <a:spcPct val="90000"/>
              </a:lnSpc>
            </a:pPr>
            <a:r>
              <a:rPr lang="fr-FR" altLang="fr-FR" sz="2100" dirty="0" smtClean="0"/>
              <a:t>Infections fongiques invasives</a:t>
            </a:r>
          </a:p>
          <a:p>
            <a:pPr lvl="1">
              <a:lnSpc>
                <a:spcPct val="90000"/>
              </a:lnSpc>
            </a:pPr>
            <a:r>
              <a:rPr lang="fr-FR" altLang="fr-FR" sz="2100" dirty="0" smtClean="0"/>
              <a:t>Parasitose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6" name="Rectangle 8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z="3400" smtClean="0"/>
              <a:t>Un prélèvement positif isolé n’est pas une infection</a:t>
            </a:r>
          </a:p>
        </p:txBody>
      </p:sp>
      <p:sp>
        <p:nvSpPr>
          <p:cNvPr id="26626" name="Rectangle 9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caractéristiques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Présence de bactérie dans les urines (ou sur peau ou muqueuse)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/>
              <a:t>Sans </a:t>
            </a:r>
            <a:r>
              <a:rPr lang="fr-FR" altLang="fr-FR" sz="1600" dirty="0" smtClean="0"/>
              <a:t>signe </a:t>
            </a:r>
            <a:r>
              <a:rPr lang="fr-FR" altLang="fr-FR" sz="1600" dirty="0"/>
              <a:t>clinique </a:t>
            </a:r>
            <a:endParaRPr lang="fr-FR" altLang="fr-FR" sz="1600" dirty="0" smtClean="0"/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Ou avec signe clinique mais portant sur un autre site (par ex pneumonie)</a:t>
            </a:r>
            <a:endParaRPr lang="fr-FR" altLang="fr-FR" sz="1600" dirty="0"/>
          </a:p>
          <a:p>
            <a:pPr lvl="1">
              <a:lnSpc>
                <a:spcPct val="80000"/>
              </a:lnSpc>
            </a:pPr>
            <a:r>
              <a:rPr lang="fr-FR" altLang="fr-FR" sz="1800" dirty="0"/>
              <a:t>Fréquente chez personnes </a:t>
            </a:r>
            <a:r>
              <a:rPr lang="fr-FR" altLang="fr-FR" sz="1800" dirty="0" smtClean="0"/>
              <a:t>âgées</a:t>
            </a:r>
            <a:endParaRPr lang="fr-FR" altLang="fr-FR" sz="1800" dirty="0"/>
          </a:p>
          <a:p>
            <a:pPr lvl="2">
              <a:lnSpc>
                <a:spcPct val="80000"/>
              </a:lnSpc>
            </a:pPr>
            <a:r>
              <a:rPr lang="fr-FR" altLang="fr-FR" sz="1700" dirty="0" smtClean="0"/>
              <a:t>Plus souvent à </a:t>
            </a:r>
            <a:r>
              <a:rPr lang="fr-FR" altLang="fr-FR" sz="1700" dirty="0"/>
              <a:t>BMR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risques 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↑ prescription </a:t>
            </a:r>
            <a:r>
              <a:rPr lang="fr-FR" altLang="fr-FR" sz="1800" dirty="0"/>
              <a:t>d’ATB </a:t>
            </a:r>
            <a:r>
              <a:rPr lang="fr-FR" altLang="fr-FR" sz="1800" dirty="0" smtClean="0"/>
              <a:t>→↑consommation d’ATB →↑résistances 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>
                <a:solidFill>
                  <a:srgbClr val="0000FF"/>
                </a:solidFill>
              </a:rPr>
              <a:t>Colonisation: CAT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de dépistage systématique des BU à l’entrée ou aux urgences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de test sur des signes non liés à une infection, </a:t>
            </a:r>
            <a:r>
              <a:rPr lang="fr-FR" altLang="fr-FR" sz="1800" b="1" dirty="0" smtClean="0">
                <a:solidFill>
                  <a:srgbClr val="FF0000"/>
                </a:solidFill>
              </a:rPr>
              <a:t>pipi qui pue = pas d’ECBU</a:t>
            </a:r>
            <a:endParaRPr lang="fr-FR" altLang="fr-FR" sz="1800" dirty="0" smtClean="0"/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Pas d’ATB même si BMR, car résistant ne veut pas dire virulent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4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Situation ou une antibiothérapie n’est pas recommandée</a:t>
            </a:r>
          </a:p>
        </p:txBody>
      </p:sp>
      <p:sp>
        <p:nvSpPr>
          <p:cNvPr id="27650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4649788" y="1462088"/>
            <a:ext cx="4038600" cy="4017962"/>
          </a:xfrm>
        </p:spPr>
        <p:txBody>
          <a:bodyPr/>
          <a:lstStyle/>
          <a:p>
            <a:r>
              <a:rPr lang="fr-FR" altLang="fr-FR" sz="1900" dirty="0" smtClean="0"/>
              <a:t>ORL</a:t>
            </a:r>
          </a:p>
          <a:p>
            <a:pPr lvl="1"/>
            <a:r>
              <a:rPr lang="fr-FR" altLang="fr-FR" sz="1600" dirty="0"/>
              <a:t>Angines à TDR -</a:t>
            </a:r>
          </a:p>
          <a:p>
            <a:pPr lvl="1"/>
            <a:r>
              <a:rPr lang="fr-FR" altLang="fr-FR" sz="1500" dirty="0" smtClean="0"/>
              <a:t>Rhinopharyngite aigüe </a:t>
            </a:r>
          </a:p>
          <a:p>
            <a:pPr lvl="1"/>
            <a:r>
              <a:rPr lang="fr-FR" altLang="fr-FR" sz="1500" dirty="0" smtClean="0"/>
              <a:t>OMA congestive et </a:t>
            </a:r>
            <a:r>
              <a:rPr lang="fr-FR" altLang="fr-FR" sz="1500" dirty="0" err="1" smtClean="0"/>
              <a:t>séromuqueuse</a:t>
            </a:r>
            <a:r>
              <a:rPr lang="fr-FR" altLang="fr-FR" sz="1500" dirty="0" smtClean="0"/>
              <a:t>.</a:t>
            </a:r>
          </a:p>
          <a:p>
            <a:pPr lvl="1"/>
            <a:r>
              <a:rPr lang="fr-FR" altLang="fr-FR" sz="1500" dirty="0" smtClean="0"/>
              <a:t>Otite externe (sauf maligne)</a:t>
            </a:r>
          </a:p>
          <a:p>
            <a:pPr lvl="1"/>
            <a:r>
              <a:rPr lang="fr-FR" altLang="fr-FR" sz="1500" dirty="0" smtClean="0"/>
              <a:t>Otorrhée sur drain.</a:t>
            </a:r>
          </a:p>
          <a:p>
            <a:pPr lvl="1"/>
            <a:r>
              <a:rPr lang="fr-FR" altLang="fr-FR" sz="1500" dirty="0" smtClean="0"/>
              <a:t>En 1</a:t>
            </a:r>
            <a:r>
              <a:rPr lang="fr-FR" altLang="fr-FR" sz="1500" baseline="30000" dirty="0" smtClean="0"/>
              <a:t>ère</a:t>
            </a:r>
            <a:r>
              <a:rPr lang="fr-FR" altLang="fr-FR" sz="1500" dirty="0" smtClean="0"/>
              <a:t> intention sur:</a:t>
            </a:r>
          </a:p>
          <a:p>
            <a:pPr lvl="2"/>
            <a:r>
              <a:rPr lang="fr-FR" altLang="fr-FR" sz="1400" dirty="0" smtClean="0"/>
              <a:t>Sinusite maxillaire adulte </a:t>
            </a:r>
          </a:p>
          <a:p>
            <a:pPr lvl="2"/>
            <a:r>
              <a:rPr lang="fr-FR" altLang="fr-FR" sz="1400" dirty="0" smtClean="0"/>
              <a:t>Sinusite enfant</a:t>
            </a:r>
          </a:p>
          <a:p>
            <a:pPr lvl="2"/>
            <a:r>
              <a:rPr lang="fr-FR" altLang="fr-FR" sz="1400" dirty="0" smtClean="0"/>
              <a:t>OMA enfant &gt; 2 ans</a:t>
            </a:r>
          </a:p>
          <a:p>
            <a:r>
              <a:rPr lang="fr-FR" altLang="fr-FR" sz="2000" dirty="0"/>
              <a:t>Fièvre isolée</a:t>
            </a:r>
          </a:p>
          <a:p>
            <a:r>
              <a:rPr lang="fr-FR" altLang="fr-FR" sz="2000" dirty="0"/>
              <a:t>↗ isolée de la CRP</a:t>
            </a:r>
          </a:p>
          <a:p>
            <a:r>
              <a:rPr lang="en-GB" altLang="fr-FR" sz="2000" dirty="0"/>
              <a:t>Au </a:t>
            </a:r>
            <a:r>
              <a:rPr lang="en-GB" altLang="fr-FR" sz="2000" dirty="0" err="1"/>
              <a:t>cas</a:t>
            </a:r>
            <a:r>
              <a:rPr lang="en-GB" altLang="fr-FR" sz="2000" dirty="0"/>
              <a:t> </a:t>
            </a:r>
            <a:r>
              <a:rPr lang="en-GB" altLang="fr-FR" sz="2000" dirty="0" err="1"/>
              <a:t>ou</a:t>
            </a:r>
            <a:r>
              <a:rPr lang="en-GB" altLang="fr-FR" sz="2000" dirty="0"/>
              <a:t>……</a:t>
            </a:r>
          </a:p>
          <a:p>
            <a:pPr marL="109537" indent="0">
              <a:buNone/>
            </a:pPr>
            <a:endParaRPr lang="fr-FR" altLang="fr-FR" sz="2000" dirty="0" smtClean="0"/>
          </a:p>
        </p:txBody>
      </p:sp>
      <p:sp>
        <p:nvSpPr>
          <p:cNvPr id="27651" name="Espace réservé du contenu 1"/>
          <p:cNvSpPr>
            <a:spLocks noGrp="1"/>
          </p:cNvSpPr>
          <p:nvPr>
            <p:ph sz="half" idx="4294967295"/>
          </p:nvPr>
        </p:nvSpPr>
        <p:spPr>
          <a:xfrm>
            <a:off x="393700" y="1482725"/>
            <a:ext cx="4038600" cy="3997325"/>
          </a:xfrm>
        </p:spPr>
        <p:txBody>
          <a:bodyPr/>
          <a:lstStyle/>
          <a:p>
            <a:r>
              <a:rPr lang="fr-FR" altLang="fr-FR" sz="1900" dirty="0" smtClean="0"/>
              <a:t>Pneumo</a:t>
            </a:r>
          </a:p>
          <a:p>
            <a:pPr lvl="1"/>
            <a:r>
              <a:rPr lang="fr-FR" altLang="fr-FR" sz="1500" dirty="0" smtClean="0"/>
              <a:t>Bronchite aiguë de l’adulte sain</a:t>
            </a:r>
          </a:p>
          <a:p>
            <a:pPr lvl="1"/>
            <a:r>
              <a:rPr lang="fr-FR" altLang="fr-FR" sz="1500" dirty="0"/>
              <a:t>Exacerbation de BPCO stade 0 (et I, II ou III si pas de franche purulence verdâtre des crachats</a:t>
            </a:r>
            <a:r>
              <a:rPr lang="fr-FR" altLang="fr-FR" sz="1500" dirty="0" smtClean="0"/>
              <a:t>)</a:t>
            </a:r>
          </a:p>
          <a:p>
            <a:pPr lvl="1"/>
            <a:r>
              <a:rPr lang="fr-FR" altLang="fr-FR" sz="1600" dirty="0"/>
              <a:t>Bronchiolite nourrisson </a:t>
            </a:r>
          </a:p>
          <a:p>
            <a:pPr lvl="1"/>
            <a:r>
              <a:rPr lang="fr-FR" altLang="fr-FR" sz="1600" dirty="0"/>
              <a:t>Bronchite ou trachéobronchite  enfant </a:t>
            </a:r>
            <a:endParaRPr lang="fr-FR" altLang="fr-FR" sz="1500" dirty="0"/>
          </a:p>
          <a:p>
            <a:r>
              <a:rPr lang="fr-FR" altLang="fr-FR" sz="1900" dirty="0" smtClean="0"/>
              <a:t>Urinaire</a:t>
            </a:r>
          </a:p>
          <a:p>
            <a:pPr lvl="1"/>
            <a:r>
              <a:rPr lang="fr-FR" altLang="fr-FR" sz="1500" dirty="0" smtClean="0"/>
              <a:t>Bactériurie asymptomatique (sauf grossesse) y compris sur sonde</a:t>
            </a:r>
          </a:p>
          <a:p>
            <a:r>
              <a:rPr lang="fr-FR" altLang="fr-FR" sz="2000" dirty="0"/>
              <a:t>Cutané</a:t>
            </a:r>
          </a:p>
          <a:p>
            <a:pPr lvl="1"/>
            <a:r>
              <a:rPr lang="fr-FR" altLang="fr-FR" sz="1600" dirty="0"/>
              <a:t>Furoncle</a:t>
            </a:r>
          </a:p>
          <a:p>
            <a:pPr lvl="1"/>
            <a:r>
              <a:rPr lang="fr-FR" altLang="fr-FR" sz="1600" dirty="0" err="1"/>
              <a:t>Veinite</a:t>
            </a:r>
            <a:r>
              <a:rPr lang="fr-FR" altLang="fr-FR" sz="1600" dirty="0"/>
              <a:t> si</a:t>
            </a:r>
            <a:r>
              <a:rPr lang="fr-FR" altLang="fr-FR" sz="1500" dirty="0"/>
              <a:t>mple</a:t>
            </a:r>
          </a:p>
          <a:p>
            <a:pPr lvl="1"/>
            <a:r>
              <a:rPr lang="fr-FR" altLang="fr-FR" sz="1500" dirty="0"/>
              <a:t>Abcès de paroi</a:t>
            </a:r>
          </a:p>
          <a:p>
            <a:pPr lvl="1"/>
            <a:r>
              <a:rPr lang="fr-FR" altLang="fr-FR" sz="1500" dirty="0"/>
              <a:t>Morsure  de tiques</a:t>
            </a:r>
          </a:p>
          <a:p>
            <a:pPr lvl="1"/>
            <a:r>
              <a:rPr lang="en-GB" altLang="fr-FR" sz="1500" dirty="0" err="1"/>
              <a:t>Plaies</a:t>
            </a:r>
            <a:r>
              <a:rPr lang="en-GB" altLang="fr-FR" sz="1500" dirty="0"/>
              <a:t> et </a:t>
            </a:r>
            <a:r>
              <a:rPr lang="en-GB" altLang="fr-FR" sz="1500" dirty="0" err="1" smtClean="0"/>
              <a:t>escarres</a:t>
            </a:r>
            <a:endParaRPr lang="fr-FR" altLang="fr-FR" sz="1600" dirty="0"/>
          </a:p>
          <a:p>
            <a:endParaRPr lang="fr-FR" altLang="fr-FR" sz="1900" dirty="0" smtClean="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altLang="fr-FR" smtClean="0"/>
              <a:t>Faut - il faire un prélèvement bactériologique préalable ?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 lIns="92075" tIns="46038" rIns="92075" bIns="46038"/>
          <a:lstStyle/>
          <a:p>
            <a:r>
              <a:rPr lang="fr-FR" altLang="fr-FR" sz="2300" dirty="0" smtClean="0"/>
              <a:t>Non, pas le temps</a:t>
            </a:r>
          </a:p>
          <a:p>
            <a:pPr lvl="1"/>
            <a:r>
              <a:rPr lang="fr-FR" altLang="fr-FR" sz="2200" dirty="0" smtClean="0"/>
              <a:t>Purpura </a:t>
            </a:r>
            <a:r>
              <a:rPr lang="fr-FR" altLang="fr-FR" sz="2200" dirty="0" err="1" smtClean="0"/>
              <a:t>fulminans</a:t>
            </a:r>
            <a:endParaRPr lang="fr-FR" altLang="fr-FR" sz="2200" dirty="0" smtClean="0"/>
          </a:p>
          <a:p>
            <a:r>
              <a:rPr lang="fr-FR" altLang="fr-FR" sz="2300" dirty="0" smtClean="0"/>
              <a:t>Oui, mais vite !</a:t>
            </a:r>
          </a:p>
          <a:p>
            <a:pPr lvl="1"/>
            <a:r>
              <a:rPr lang="fr-FR" altLang="fr-FR" sz="2200" dirty="0" smtClean="0"/>
              <a:t>Sepsis (ex) grave</a:t>
            </a:r>
          </a:p>
          <a:p>
            <a:r>
              <a:rPr lang="fr-FR" altLang="fr-FR" sz="2300" dirty="0" smtClean="0"/>
              <a:t>Oui, toujours</a:t>
            </a:r>
          </a:p>
          <a:p>
            <a:pPr lvl="1"/>
            <a:r>
              <a:rPr lang="fr-FR" altLang="fr-FR" sz="2200" dirty="0" smtClean="0"/>
              <a:t>Endocardite </a:t>
            </a:r>
            <a:r>
              <a:rPr lang="fr-FR" altLang="fr-FR" sz="2200" dirty="0" err="1" smtClean="0"/>
              <a:t>d’osler</a:t>
            </a:r>
            <a:endParaRPr lang="fr-FR" altLang="fr-FR" sz="2200" dirty="0" smtClean="0"/>
          </a:p>
          <a:p>
            <a:r>
              <a:rPr lang="fr-FR" altLang="fr-FR" sz="2300" dirty="0" smtClean="0"/>
              <a:t>Oui mais de bonne qualité</a:t>
            </a:r>
          </a:p>
          <a:p>
            <a:pPr lvl="1"/>
            <a:r>
              <a:rPr lang="fr-FR" altLang="fr-FR" sz="2200" dirty="0" smtClean="0"/>
              <a:t>Biopsie osseuse pour les infections ostéo-articulaire</a:t>
            </a:r>
          </a:p>
          <a:p>
            <a:pPr lvl="1"/>
            <a:r>
              <a:rPr lang="fr-FR" altLang="fr-FR" sz="2200" dirty="0" smtClean="0"/>
              <a:t>Se méfier des écouvillons (flore cutanée) drains et </a:t>
            </a:r>
            <a:r>
              <a:rPr lang="fr-FR" altLang="fr-FR" sz="2200" dirty="0" err="1" smtClean="0"/>
              <a:t>redons</a:t>
            </a:r>
            <a:endParaRPr lang="fr-FR" altLang="fr-FR" sz="2200" dirty="0" smtClean="0"/>
          </a:p>
          <a:p>
            <a:pPr>
              <a:buClr>
                <a:schemeClr val="hlink"/>
              </a:buClr>
              <a:buFont typeface="Wingdings" pitchFamily="2" charset="2"/>
              <a:buChar char="¡"/>
            </a:pPr>
            <a:endParaRPr lang="fr-FR" altLang="fr-FR" sz="2000" dirty="0" smtClean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4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 Quel antibiotique choisir ?</a:t>
            </a:r>
          </a:p>
        </p:txBody>
      </p:sp>
      <p:sp>
        <p:nvSpPr>
          <p:cNvPr id="317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4017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Choix dépendant de 4 critères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Foyer infectieux: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diagnostic précis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pharmacocinétique ATB utilisé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Germe 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Epidémiologie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Spectre ATB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Terrain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N-né, 4ème âge, grossesse, immunodépression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Comorbidités importantes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Allergies/Interférences médicamenteuses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Sévérité clinique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Choc septique/sepsis (ex) grave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Traitement probabiliste: </a:t>
            </a:r>
            <a:r>
              <a:rPr lang="fr-FR" altLang="fr-FR" sz="2100" dirty="0" smtClean="0">
                <a:solidFill>
                  <a:schemeClr val="accent2"/>
                </a:solidFill>
              </a:rPr>
              <a:t>c’est le pari bactériologique</a:t>
            </a:r>
          </a:p>
          <a:p>
            <a:pPr>
              <a:lnSpc>
                <a:spcPct val="80000"/>
              </a:lnSpc>
            </a:pPr>
            <a:r>
              <a:rPr lang="fr-FR" altLang="fr-FR" sz="2100" dirty="0" smtClean="0">
                <a:solidFill>
                  <a:srgbClr val="0000FF"/>
                </a:solidFill>
              </a:rPr>
              <a:t>Traitement documenté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Le prélèvement est il correct ?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Le germe isolé est il responsable de la symptomatologie ?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4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Orientation selon site/bactérie</a:t>
            </a:r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000" dirty="0" smtClean="0"/>
              <a:t>Identification bactérienne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Immédiate : </a:t>
            </a:r>
          </a:p>
          <a:p>
            <a:pPr lvl="3">
              <a:lnSpc>
                <a:spcPct val="80000"/>
              </a:lnSpc>
            </a:pPr>
            <a:r>
              <a:rPr lang="fr-FR" altLang="fr-FR" sz="1600" dirty="0" smtClean="0"/>
              <a:t>Examen direct LCS, crachats, urines…</a:t>
            </a:r>
          </a:p>
          <a:p>
            <a:pPr lvl="3">
              <a:lnSpc>
                <a:spcPct val="80000"/>
              </a:lnSpc>
            </a:pPr>
            <a:r>
              <a:rPr lang="fr-FR" altLang="fr-FR" sz="1600" dirty="0" smtClean="0"/>
              <a:t>Nouvelles techniques: Antigènes solubles, IF, PCR…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Retardés : cultures</a:t>
            </a:r>
          </a:p>
          <a:p>
            <a:pPr>
              <a:lnSpc>
                <a:spcPct val="80000"/>
              </a:lnSpc>
            </a:pPr>
            <a:r>
              <a:rPr lang="fr-FR" altLang="fr-FR" sz="2000" dirty="0" smtClean="0"/>
              <a:t>Epidémiologie des infections fréquentes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Bactéries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Urines:		</a:t>
            </a:r>
            <a:r>
              <a:rPr lang="fr-FR" altLang="fr-FR" sz="1800" i="1" dirty="0" smtClean="0"/>
              <a:t>E. coli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Poumon:		Pneumocoque / virus / /// </a:t>
            </a:r>
            <a:r>
              <a:rPr lang="fr-FR" altLang="fr-FR" sz="1800" dirty="0" err="1" smtClean="0"/>
              <a:t>Légionelle</a:t>
            </a:r>
            <a:endParaRPr lang="fr-FR" altLang="fr-FR" sz="1800" dirty="0" smtClean="0"/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LCS:		Méningocoque / Pneumocoque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Infection /matériel:	Staphylocoque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Sensibilité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Pneumocoque et pénicilline</a:t>
            </a:r>
          </a:p>
          <a:p>
            <a:pPr lvl="2">
              <a:lnSpc>
                <a:spcPct val="80000"/>
              </a:lnSpc>
            </a:pPr>
            <a:r>
              <a:rPr lang="fr-FR" altLang="fr-FR" sz="1800" i="1" dirty="0" smtClean="0"/>
              <a:t>E. coli </a:t>
            </a:r>
            <a:r>
              <a:rPr lang="fr-FR" altLang="fr-FR" sz="1800" dirty="0" smtClean="0"/>
              <a:t>et </a:t>
            </a:r>
            <a:r>
              <a:rPr lang="fr-FR" altLang="fr-FR" sz="1800" dirty="0" err="1" smtClean="0"/>
              <a:t>fluoroquinolones</a:t>
            </a:r>
            <a:r>
              <a:rPr lang="fr-FR" altLang="fr-FR" sz="1800" dirty="0" smtClean="0"/>
              <a:t>/C3G</a:t>
            </a:r>
          </a:p>
          <a:p>
            <a:pPr lvl="2">
              <a:lnSpc>
                <a:spcPct val="80000"/>
              </a:lnSpc>
            </a:pPr>
            <a:r>
              <a:rPr lang="fr-FR" altLang="fr-FR" sz="1800" dirty="0" smtClean="0"/>
              <a:t>Staphylocoque et </a:t>
            </a:r>
            <a:r>
              <a:rPr lang="fr-FR" altLang="fr-FR" sz="1800" dirty="0" err="1" smtClean="0"/>
              <a:t>méticilline</a:t>
            </a:r>
            <a:r>
              <a:rPr lang="fr-FR" altLang="fr-FR" sz="1800" dirty="0" smtClean="0"/>
              <a:t> résistance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/>
          </p:cNvSpPr>
          <p:nvPr>
            <p:ph type="title"/>
          </p:nvPr>
        </p:nvSpPr>
        <p:spPr>
          <a:xfrm>
            <a:off x="-36512" y="0"/>
            <a:ext cx="9180512" cy="1196752"/>
          </a:xfrm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Hémocultures CHT 2022 (au 30/10)</a:t>
            </a:r>
          </a:p>
        </p:txBody>
      </p:sp>
      <p:sp>
        <p:nvSpPr>
          <p:cNvPr id="35842" name="Text Box 77"/>
          <p:cNvSpPr txBox="1">
            <a:spLocks noChangeArrowheads="1"/>
          </p:cNvSpPr>
          <p:nvPr/>
        </p:nvSpPr>
        <p:spPr bwMode="auto">
          <a:xfrm>
            <a:off x="67469" y="1516868"/>
            <a:ext cx="8964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Ensemble hôpital				Réa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7"/>
            <a:ext cx="5442821" cy="424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63" y="1886105"/>
            <a:ext cx="37433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2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Serge Alfandari (Tourcoing)</a:t>
            </a:r>
            <a:endParaRPr lang="fr-FR" dirty="0" smtClean="0"/>
          </a:p>
        </p:txBody>
      </p:sp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663" y="2133601"/>
            <a:ext cx="5889649" cy="243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9"/>
          <p:cNvSpPr txBox="1">
            <a:spLocks noChangeArrowheads="1"/>
          </p:cNvSpPr>
          <p:nvPr/>
        </p:nvSpPr>
        <p:spPr bwMode="auto">
          <a:xfrm rot="-370480">
            <a:off x="869950" y="598955"/>
            <a:ext cx="79676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6000" dirty="0" smtClean="0">
                <a:solidFill>
                  <a:srgbClr val="FFFF00"/>
                </a:solidFill>
                <a:latin typeface="AR DARLING"/>
              </a:rPr>
              <a:t>La lecture de l’Antibiogramme</a:t>
            </a:r>
            <a:endParaRPr lang="fr-FR" altLang="fr-FR" sz="6000" dirty="0">
              <a:solidFill>
                <a:srgbClr val="FFFF00"/>
              </a:solidFill>
              <a:latin typeface="AR DARLING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71800" y="494116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6 diapos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7204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L’antibiogramme c’est quoi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Déterminer </a:t>
            </a:r>
          </a:p>
          <a:p>
            <a:pPr lvl="1"/>
            <a:r>
              <a:rPr lang="fr-FR" dirty="0" smtClean="0"/>
              <a:t>La sensibilité</a:t>
            </a:r>
          </a:p>
          <a:p>
            <a:pPr lvl="2"/>
            <a:r>
              <a:rPr lang="fr-FR" b="1" dirty="0" smtClean="0">
                <a:solidFill>
                  <a:srgbClr val="33CC33"/>
                </a:solidFill>
              </a:rPr>
              <a:t>S: sensible à posologie standard</a:t>
            </a:r>
          </a:p>
          <a:p>
            <a:pPr lvl="2"/>
            <a:r>
              <a:rPr lang="fr-FR" b="1" dirty="0" smtClean="0">
                <a:solidFill>
                  <a:srgbClr val="33CC33"/>
                </a:solidFill>
              </a:rPr>
              <a:t>I: sensible à forte posologie</a:t>
            </a:r>
          </a:p>
          <a:p>
            <a:pPr lvl="2"/>
            <a:r>
              <a:rPr lang="fr-FR" b="1" dirty="0" smtClean="0">
                <a:solidFill>
                  <a:srgbClr val="FF0000"/>
                </a:solidFill>
              </a:rPr>
              <a:t>R: résistant</a:t>
            </a:r>
          </a:p>
          <a:p>
            <a:pPr lvl="1"/>
            <a:r>
              <a:rPr lang="fr-FR" dirty="0" smtClean="0"/>
              <a:t>In vitro</a:t>
            </a:r>
          </a:p>
          <a:p>
            <a:pPr lvl="1"/>
            <a:r>
              <a:rPr lang="fr-FR" dirty="0" smtClean="0"/>
              <a:t>D’un inoculum calibré de bactéries</a:t>
            </a:r>
          </a:p>
          <a:p>
            <a:pPr lvl="1"/>
            <a:r>
              <a:rPr lang="fr-FR" dirty="0" smtClean="0"/>
              <a:t>A des antibiotiques</a:t>
            </a:r>
          </a:p>
          <a:p>
            <a:r>
              <a:rPr lang="fr-FR" dirty="0" smtClean="0"/>
              <a:t>Ca estime une probabilité de succès clinique</a:t>
            </a:r>
          </a:p>
          <a:p>
            <a:r>
              <a:rPr lang="fr-FR" dirty="0" smtClean="0"/>
              <a:t>Ca ne veut pas dire que quand s’est</a:t>
            </a:r>
            <a:r>
              <a:rPr lang="fr-FR" sz="4100" dirty="0" smtClean="0">
                <a:solidFill>
                  <a:srgbClr val="00B050"/>
                </a:solidFill>
              </a:rPr>
              <a:t> </a:t>
            </a:r>
            <a:r>
              <a:rPr lang="fr-FR" sz="4100" b="1" dirty="0" smtClean="0">
                <a:solidFill>
                  <a:srgbClr val="00B050"/>
                </a:solidFill>
              </a:rPr>
              <a:t>S</a:t>
            </a:r>
            <a:r>
              <a:rPr lang="fr-FR" sz="4100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ca va forcément marcher</a:t>
            </a:r>
          </a:p>
          <a:p>
            <a:r>
              <a:rPr lang="fr-FR" dirty="0" smtClean="0"/>
              <a:t>Il faut tenir compte</a:t>
            </a:r>
          </a:p>
          <a:p>
            <a:pPr lvl="1"/>
            <a:r>
              <a:rPr lang="fr-FR" dirty="0"/>
              <a:t>De la concentration sur le site infecté</a:t>
            </a:r>
          </a:p>
          <a:p>
            <a:pPr lvl="1"/>
            <a:r>
              <a:rPr lang="fr-FR" dirty="0" smtClean="0"/>
              <a:t>De l’absorption (pour le PO)</a:t>
            </a:r>
          </a:p>
          <a:p>
            <a:pPr lvl="1"/>
            <a:r>
              <a:rPr lang="fr-FR" dirty="0" smtClean="0"/>
              <a:t>De la taille de l’inoculum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92280" y="60071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1/6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572000" y="2492896"/>
            <a:ext cx="41044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ne veut </a:t>
            </a:r>
            <a:r>
              <a:rPr lang="fr-F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plus dire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« intermédiaire »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Panneau de signalisation de danger en France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56793" y="1428026"/>
            <a:ext cx="1132250" cy="99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61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pic>
        <p:nvPicPr>
          <p:cNvPr id="13315" name="Picture 2" descr="http://www.allboatsavenue.com/blog-bateaux/wp-content/uploads/2011/07/pour-les-nu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989138"/>
            <a:ext cx="61626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rganigramme : Processus 7"/>
          <p:cNvSpPr/>
          <p:nvPr/>
        </p:nvSpPr>
        <p:spPr>
          <a:xfrm>
            <a:off x="1116013" y="1628775"/>
            <a:ext cx="6335712" cy="7921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9" name="Organigramme : Processus 8"/>
          <p:cNvSpPr/>
          <p:nvPr/>
        </p:nvSpPr>
        <p:spPr>
          <a:xfrm>
            <a:off x="1042988" y="1628775"/>
            <a:ext cx="1944687" cy="1719263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13318" name="ZoneTexte 9"/>
          <p:cNvSpPr txBox="1">
            <a:spLocks noChangeArrowheads="1"/>
          </p:cNvSpPr>
          <p:nvPr/>
        </p:nvSpPr>
        <p:spPr bwMode="auto">
          <a:xfrm rot="-370480">
            <a:off x="869950" y="906463"/>
            <a:ext cx="79676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8000">
                <a:solidFill>
                  <a:srgbClr val="FFFF00"/>
                </a:solidFill>
                <a:latin typeface="AR DARLING"/>
              </a:rPr>
              <a:t>L’Antibiothérapie</a:t>
            </a:r>
          </a:p>
        </p:txBody>
      </p:sp>
      <p:sp>
        <p:nvSpPr>
          <p:cNvPr id="13319" name="AutoShape 15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13320" name="AutoShape 17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13321" name="AutoShape 19" descr="data:image/jpeg;base64,/9j/4AAQSkZJRgABAQAAAQABAAD/2wCEAAkGBhQSEBQUEhQVFRQUFxQYFBQUFRcXFBQUFRUXFBQUFxQXHCYfFxkkGhYUHy8gIycpLCwsFR4xNTAqNSYrLCkBCQoKDgwOFw8PGi8kHyQsKikpKSw0Kiw1LCosLSkpLi0sKiosLywqKSksLCwsLCwpMC8qLCk1KSwsLiksLC0vMP/AABEIAOEA4QMBIgACEQEDEQH/xAAbAAEAAgMBAQAAAAAAAAAAAAAAAQIDBAUGB//EAEEQAAIBAgIFCQUHAgUFAQAAAAABAgMRITEEBhJRcQUTIjJBYXKxwTSBkaHRFCRCUpKy8BbxVGLC0uEzU4KTohX/xAAaAQEAAwEBAQAAAAAAAAAAAAAAAQIGBAMF/8QALBEAAgEDAgMHBAMAAAAAAAAAAAECAxESITFBUbEiMmFxgdHwEzORwQQj8f/aAAwDAQACEQMRAD8A+4gAAAAAAAA+W6wtLTazautt+SNKvoc0lJxtGdtnFY3WBt6y+2VvH6I6i0aNSlSUpW2VF4NZpdtzVqp9OnB+C6GXlDOc14vqcB8n1FJQcWpSyTtj/MTFWouEnGSs1mj1dXR4SqxqbWMU7K6tjf6nnuWHevP3eSLUqzqO3gVqUlBX8TTsCSTpOcrYFkgAVSLWFiWALCwJAO7q11Z8Y+TOycbVt9GffKPkzsba3o+P/I+4z6lD7aLbRy9Yq9qS8X+lnS21vX98jj6y/wDSXif7WRQX9iJq9xn0Ol1VwRYpS6q4LyLnw3ufcQABBIAAAAAAAAAAAAAAB8t1m9sreL/SjHydyPKqr4Rjvavfgi+sz++VvF6I6FajN6PTjSWajezs7Wu8eLNUpuNKCWl0tfQzDgpVJt8G+pq6Tq00rwltNdjVm+ByNk7nJOiVqdRbSey77XSTWWDtfec7laNq87b7/FJl6U3k4t343POpBY5JW8DUAJOk8BcAAAAAAEgA3OT9IksIwjJpqSv+FrC97pLPtNyGnVVtWoxwbvg+tbpduOG452hqLb25OMbZJPpu91F2Tsr43t2G59si505Skr028IxlaSwcVC+XZHHdfE5KkE5d2/5OmnNqPe6Ey5UnaN6cbSts52ezgu3sua3KOmyknGUFFptyte97dvxMNSadKEe1bd//ACtbyY0+opTm1k8v0pF4UoqSduZWVSTVr8j61S6q4LyLlKXVXBeRcyT3NUgACCQAAAAAAAAAAAAAAD5XrL7XW8foiaHKtayUcVFJYQvguA1k9rreP0R046Q6NGnswcrpN2vuTbdlniaq6VKCtfRdDMWbqT1tq+pzVy5Wyur7tn0NTTXJ1Ht4Sdr/AA+h6OuqdN85sNzklgotv/jied0ys5VJSktlt5bsC1GSk7xjYrVTirN3MFgAdRzAEkACwBIAAAAFgSiAEiWsHwYIlk+DBJ9fpdVcF5FitLqrgvIsYt7mwQABBIAAAAAAAAAAAAAAB8s1l9rreN+SM1HWFxilsLBJZvGytuMGsvtlbx+iNjROQk4qVSdk0nZbnjjJ5Gr/AK/pQz5LoZh5/UnhzfUt/UkvyL4v6HN02s51JSas3bDdgegoczCE5U0nsJ3axe+20zz2l6TzlSUrW2nl7rZihjk8Y2K1csVlK5hAuDrOYkEEgAAAAAAAkgsiCQyssnwZZESyfBgH1+l1VwXkWK0uquC8ixi3ubBAAEEgAAAAAAAAAAAAAAHyzWRffK/j9EZND5elFKM4qSSthg7L5Mx6y+2VvH6Ixf8A5clR5x5YYduy/wARrYqDpQU+S6GWk5KpNx5s7dDSaNSMoxajt5rCL3cLnn9M0fYqSinezzfA61bVxOPQk77pWs/esji1ItNp5rB33orQUbvF+grZWWSKgWJOs5iCQAAAAAAAAWIRJBJJWeT4MkrPJ8AD7BS6q4LyLFaXVXBeRYxb3NggACCQAAAAAAAAAAAAAAD5XrL7XX8b8kb/AC4pOlBwvsdtt1ls37szR1k9sreP0Rbk/lt047MltRWVs13d6NUoydOnKOtktPQzDklOcXxb6mzounTrVqbUbKCalZuzj3mjyy1z87d1+Nlc3q+seFoQs98rWXuWZxZSu23m8Wy1KDyyatpaxSpJY2TvxAAOo5wAAAACACSAASLkEgkkrPJ8GWuVk8HwYB9fpdVcF5FylLqrgvIuYt7mwQABBIAAAAAAAAAAAAAAB8t1k9rreP0R4jTaGk6XKXNz5qgm4xd2nPZdnLo4tXTse21j9sreP0R5DReX6dFuhWbhKm2lJpuMo3bjK6ywNPLF06am7K3lwWlzNdpVJuCu7/tmjT1d0ui9qlWUms4tytLutLB/I9LyfpXO04ztZtYx/LJO0l7mmc6vrbo8VdT23ujF3fxSRu8lRlzSc1sym5Tcfy7cnK3GzRegqcZ403dW14lKznKN6is/wbgBKOw5QAQASCCQASAQALA3KfKFnTez1E0+lnddmGBWTa2Vy8UnuzUsVmsHwZuaNp+zKLtfZ2+219t33GvWq3hGNuqpe+7ciFKV9vmosrbn1ul1VwXkXKUuquC8i5jnua5AAEEgAAAAAAAAAAAAAAHyzWT2yt4/RHC03kulpCW3FS3STs1vtJHd1j9sreP0R4R6saRJuSruClKTUNqa2U5NpYO39zU5NUoLHK6X6MzZfUm8sdX+zr6HqzQpSUowvJZObcrd6TwOnGSeTvn8U7M8r/Smk/4p/qqfU7/I2jSp0IQm7yjtJvf0njjvz95ag2njhiilZK188mboAOs5gbHPR5pK3SUr3ssuOb4GuCrVyU7G1RrQSp3i21OTngrOLtZfL5lvtMNrLo87tWsupjh/waYsVwRbNm3HSIbNNWxi57WCxT6vEmnpMVzWGMb7XRWN1/8AWOOORqWA+mvnr7k5v56exu0NJglSusYyvN2zztxtgRTrw2aaau4zcpuy6UexX93zNMkh0189fcKb+ensbcNIgrLZulUcm2lfYwtHzw4GvXmnTilmlLawzu21j24WKESyfBkqCQyZ9fpdVcF5FitLqrgvIsY57mtQABBIAAAAAAAAAAAAAAB8s1k9sreP0R4/Stbowqygqc5Qg7TqRyTWeFsUuPYex1i9sreP0R4LRdb6dFc26cm4yntNONpPbbbx9TTSq4U6fax03tfgjNqnlUn2b6+XM2OUdZ6kaklRo85CHWmlJpu13ZxwWZ39D0pVKcZxymk17+w8ryfrnSp04wVOeF8nG2Mm9/eeg5BqKWjwklZS25Jbk5yaWBP8atnPvXur25Fa9LCPdtwvzOgADvOMAAgAkgkEmzo2jRlG7bXW7Ul0Y7VsVmzNS5Pi5STckouOOF0nFybfBLsNehWqRXRbs32JNN2s+zcZFVqq8ul0ni9nNrDdufzPGSlrZnrFx0ujJR5N2p7MdqTag4pWTblZ5vBWMdTRYqTV5WUZN5XvGTi1fLNEc9UjLa6Sdkr23ZdmBT7RPavd3tZYLJu+VrEJTvuS3DkZfssW0k5Y7d72v0FfB5YjlPQOaWN09za7YKSyyzMctIm2njdXtgu3B4WK6ZpM59dt8V3WXZuwJSnktdCG42emp9ZpdVcF5FilLqrgvIuZF7mrQABBIAAAAAAAAAAAAAAB8t1j9sreP0Rx6Gjw2Vsxi1jZ2Tvi74233OxrG/vlbx+iPBvVCrJuXPuO05PZ6XRvJtLCVjUqUowhjG+n6RmHGMpzylbX3PUfZo/kX6V9CNHjFRtC2zeWWV7u/wA7nmFqXV/xL+E/9x6DkjRXToQhLFxum9/SePvz95elOcpdqFjzqQio9mVzcAB0ngACYxu/52YgkgF+bX5l8/oTzf8AmXz+hFxYU68o9WTXB78/T4GT7dU/PL4swyj3p8LmeGjRaT5yKwyd7p7stxWWO7RZZbJlZaXNqznJrdd23leflvfxJrUVHKUZeG/qiqj3r5/QLG2iDvxJ5+W9/HdkUq1G07tvB58C/N/5l8/oVdLc1k9+7gToNT65S6q4LyLlKXVXBeRcxr3NcgACCQAAAAAAAAAAAAAAD5ZrH7ZW8fojzvJNVKmnKo5Se1fbqJ2tKSSs8sLHo9YvbK3j9EeD0fU+nVjzjnNObk2ko268sro095qNPBX08uRmWouU8nbX3PT/AGmP5o/qj9Ro9dTjtRyd7e5teh53+gqX/cn8IfQ7nJWic1RhT/JdLhtO3yse1OdVytONl+TyqRppdmV3+DbAB0ngC9LP3S/ayheln7pftZD2JW5ZbFl1r9uVrloU4vJTeWX84mA2aSTyT7+lbHfYpLQtHUcyvyzsRXpbKykuNsi6pZ9F/r+feUrwssu3PauVT1+e5ZrQwmx9nw6s8vdfea5kp1LPG7XFovK/ArG3EyRop26Mvl/NxFSmlbotZ58GZNi34Xbx7+BWrGzWFs/xX7Mjyvr89z0sfVKPVXBeRcpR6q4LyLmSe5qlsAAQSAAAAAAAAAAAAAAAfLNZF98reP0R5nQtN0eC6F4Xzjao0mm+yzWd8Uem1j9sreP0R5XlfWCGix2I4zt0YJ4R3OT7F3Zs1OShThNtKy4+S2Mw4uVSUUm7v3NyfLlCNtqpGN8tpSjfhdG1o+kRnFShJSi8mndPsPLcmcgVNInz2lt2eMYPBtdl1+GPdmz1kIJJJJJLBJYJLuPShOpPtSVlw5lK0IQ0i7vjyLAA6TnBeln7pftZQvSz90v2sh7Ercpcy0I54J+J2+BFGWNna29q5mU7dtPLcUk+BaKJ2bfhhjl0rsrpCVlhBeF3ZdVe+H6THXatnF49is+3t/mZRXv/AKWexhRkpNZWTvvujHcJnq0URtqKXZD9V92BjqrLq5Pq8CvPd0fgHUv2JZ5LuPPFl7o+sUequC8i5Sj1VwXkXMg9zWLYAAgkAAAAAAAAAAAAAAA+Wax+2VvH6I8RyXq3KM3VmoTk25RU5SWzi8Wtl3l3nttZPbK3j9EcvSNLhTjtTlGK3ydv7mqVKE4QlLgl0RmJVJRnNR4t9TC51/yUv/ZL/YZNAcnTW31ulf8AU7W7rWOHpmucL7NCEqkuzBpfDrM6/I9aU6EJT6zTcu57Tuvdl7i1OrCc7RlfT04FJ05RheSsbgBJ1HOC9LP3S/ayhaErP4/NWIexKKgveO6XxX0F47pfFfQi4sQovcyY028k/gZIV7YJz90l9Cy0nvn+pfQi8uRayMOw9zJcHufwMy0rvn+pfQLScc5/qX0IvLkLIwEw+vkyzlF9kvivoQ5Jdjyfat3AkI+tUequC8i5Sl1VwXkXMa9zXIAAgkAAAAAAAAAAAAAAA+V6yv75W8fojxlfVVc45yc60X+FztNe99Zd10ex1mX3yt4/RGhc1UaUalOGS2S6GYlUlTqSx5vqczkbm4SqRhFU3tLZg1sz2diCyeLW1tbzpUXG3RtbHLi7/O5WvQjNWnFSXesuG58Cui6OqcFCN7Rva+ebefvPanFw00seM2pa8TOCLk3PU87Egi5NwCQRckAWJRCJABJFxcgkkiWT4MkrN4PgwSfX6XVXBeRYrS6q4LyLGMZrkAAQSAAAAAAAAAAAAAAAfK9Z/bK3j9EcwA1tH7cfJdDK1vuS82SSgD2PIn+eQiQAAySASCUWIAILD+eQBCJZBIA4jgQvUSyfv8iAVZK3PsNLqrgiwBj2a1AAEEgAAAAA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pic>
        <p:nvPicPr>
          <p:cNvPr id="13323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4292600"/>
            <a:ext cx="24479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73" y="4077072"/>
            <a:ext cx="2016223" cy="27809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0" y="7938"/>
            <a:ext cx="5941082" cy="10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Résistance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 résistance est soit naturelle soit acquise</a:t>
            </a:r>
          </a:p>
          <a:p>
            <a:r>
              <a:rPr lang="fr-FR" smtClean="0"/>
              <a:t>4 grands mécanismes de résistance</a:t>
            </a:r>
          </a:p>
          <a:p>
            <a:pPr lvl="1"/>
            <a:r>
              <a:rPr lang="fr-FR" smtClean="0"/>
              <a:t>Enzymatique</a:t>
            </a:r>
          </a:p>
          <a:p>
            <a:pPr lvl="1"/>
            <a:r>
              <a:rPr lang="fr-FR" smtClean="0"/>
              <a:t>Modification de la cible</a:t>
            </a:r>
          </a:p>
          <a:p>
            <a:pPr lvl="1"/>
            <a:r>
              <a:rPr lang="fr-FR" smtClean="0"/>
              <a:t>Imperméabilité</a:t>
            </a:r>
          </a:p>
          <a:p>
            <a:pPr lvl="1"/>
            <a:r>
              <a:rPr lang="fr-FR" smtClean="0"/>
              <a:t>Efflux</a:t>
            </a:r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092280" y="60071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2/6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072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Caractéristique d’une espèce, d’un genre ou d’un groupe</a:t>
            </a:r>
          </a:p>
          <a:p>
            <a:r>
              <a:rPr lang="fr-FR" dirty="0" smtClean="0"/>
              <a:t>BGN</a:t>
            </a:r>
          </a:p>
          <a:p>
            <a:pPr lvl="1"/>
            <a:r>
              <a:rPr lang="fr-FR" dirty="0" smtClean="0"/>
              <a:t>Tous les Gram négatif = R vancomycine</a:t>
            </a:r>
          </a:p>
          <a:p>
            <a:pPr lvl="1"/>
            <a:r>
              <a:rPr lang="fr-FR" dirty="0" err="1" smtClean="0"/>
              <a:t>Klebsielles</a:t>
            </a:r>
            <a:r>
              <a:rPr lang="fr-FR" dirty="0" smtClean="0"/>
              <a:t> = R </a:t>
            </a:r>
            <a:r>
              <a:rPr lang="fr-FR" dirty="0" err="1" smtClean="0"/>
              <a:t>amox</a:t>
            </a:r>
            <a:endParaRPr lang="fr-FR" dirty="0" smtClean="0"/>
          </a:p>
          <a:p>
            <a:pPr lvl="1"/>
            <a:r>
              <a:rPr lang="fr-FR" dirty="0" err="1" smtClean="0"/>
              <a:t>Enterobacter</a:t>
            </a:r>
            <a:r>
              <a:rPr lang="fr-FR" dirty="0" smtClean="0"/>
              <a:t> = R </a:t>
            </a:r>
            <a:r>
              <a:rPr lang="fr-FR" dirty="0" err="1" smtClean="0"/>
              <a:t>augmentin</a:t>
            </a:r>
            <a:endParaRPr lang="fr-FR" dirty="0" smtClean="0"/>
          </a:p>
          <a:p>
            <a:pPr lvl="1"/>
            <a:r>
              <a:rPr lang="fr-FR" dirty="0" smtClean="0"/>
              <a:t>Pseudomonas/</a:t>
            </a:r>
            <a:r>
              <a:rPr lang="fr-FR" dirty="0" err="1" smtClean="0"/>
              <a:t>acineto</a:t>
            </a:r>
            <a:r>
              <a:rPr lang="fr-FR" dirty="0" smtClean="0"/>
              <a:t> = R </a:t>
            </a:r>
            <a:r>
              <a:rPr lang="fr-FR" dirty="0" err="1" smtClean="0"/>
              <a:t>céfotaxime</a:t>
            </a:r>
            <a:r>
              <a:rPr lang="fr-FR" dirty="0" smtClean="0"/>
              <a:t>/</a:t>
            </a:r>
            <a:r>
              <a:rPr lang="fr-FR" dirty="0" err="1" smtClean="0"/>
              <a:t>ceftriaxone</a:t>
            </a:r>
            <a:endParaRPr lang="fr-FR" dirty="0" smtClean="0"/>
          </a:p>
          <a:p>
            <a:pPr lvl="1"/>
            <a:r>
              <a:rPr lang="fr-FR" dirty="0" smtClean="0"/>
              <a:t>Proteus, </a:t>
            </a:r>
            <a:r>
              <a:rPr lang="fr-FR" dirty="0" err="1" smtClean="0"/>
              <a:t>morganella</a:t>
            </a:r>
            <a:r>
              <a:rPr lang="fr-FR" dirty="0" smtClean="0"/>
              <a:t>, </a:t>
            </a:r>
            <a:r>
              <a:rPr lang="fr-FR" dirty="0" err="1" smtClean="0"/>
              <a:t>serratia</a:t>
            </a:r>
            <a:r>
              <a:rPr lang="fr-FR" dirty="0" smtClean="0"/>
              <a:t> = R colistine</a:t>
            </a:r>
          </a:p>
          <a:p>
            <a:r>
              <a:rPr lang="fr-FR" dirty="0" smtClean="0"/>
              <a:t>Gram plus</a:t>
            </a:r>
          </a:p>
          <a:p>
            <a:pPr lvl="1"/>
            <a:r>
              <a:rPr lang="fr-FR" dirty="0" smtClean="0"/>
              <a:t>Tous les Gram + = R colistine</a:t>
            </a:r>
            <a:endParaRPr lang="fr-FR" dirty="0"/>
          </a:p>
          <a:p>
            <a:pPr lvl="1"/>
            <a:r>
              <a:rPr lang="fr-FR" dirty="0" smtClean="0"/>
              <a:t>Entérocoques = R C3G</a:t>
            </a:r>
          </a:p>
          <a:p>
            <a:pPr lvl="1"/>
            <a:r>
              <a:rPr lang="fr-FR" dirty="0" smtClean="0"/>
              <a:t>Résistance aux aminosides</a:t>
            </a:r>
          </a:p>
          <a:p>
            <a:pPr lvl="2"/>
            <a:r>
              <a:rPr lang="fr-FR" dirty="0" smtClean="0"/>
              <a:t>Bas niveau: la </a:t>
            </a:r>
            <a:r>
              <a:rPr lang="fr-FR" dirty="0" err="1" smtClean="0"/>
              <a:t>genta</a:t>
            </a:r>
            <a:r>
              <a:rPr lang="fr-FR" dirty="0" smtClean="0"/>
              <a:t> est synergique avec une </a:t>
            </a:r>
            <a:r>
              <a:rPr lang="fr-FR" dirty="0" err="1" smtClean="0"/>
              <a:t>péni</a:t>
            </a:r>
            <a:endParaRPr lang="fr-FR" dirty="0" smtClean="0"/>
          </a:p>
          <a:p>
            <a:pPr lvl="2"/>
            <a:r>
              <a:rPr lang="fr-FR" dirty="0" smtClean="0"/>
              <a:t>Haut niveau: ne marche pas du tout</a:t>
            </a:r>
          </a:p>
          <a:p>
            <a:r>
              <a:rPr lang="fr-FR" dirty="0" smtClean="0"/>
              <a:t>Anaérobies = R aminosides</a:t>
            </a:r>
          </a:p>
        </p:txBody>
      </p:sp>
      <p:sp>
        <p:nvSpPr>
          <p:cNvPr id="381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résistances naturelles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92280" y="60071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3/6</a:t>
            </a: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100" smtClean="0">
                <a:solidFill>
                  <a:srgbClr val="0000FF"/>
                </a:solidFill>
              </a:rPr>
              <a:t>Case: Céphalosporinase inductible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Chromosomique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Ne sort que si le patient est sous C3G =&gt; la seule qui marche: </a:t>
            </a:r>
            <a:r>
              <a:rPr lang="fr-FR" altLang="fr-FR" sz="1900" smtClean="0"/>
              <a:t>cefepime</a:t>
            </a:r>
            <a:endParaRPr lang="fr-FR" altLang="fr-FR" sz="1800" smtClean="0"/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Frequent chez klebsielle ou enterobacter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Niveau d’expression variable</a:t>
            </a:r>
          </a:p>
          <a:p>
            <a:pPr>
              <a:lnSpc>
                <a:spcPct val="80000"/>
              </a:lnSpc>
            </a:pPr>
            <a:r>
              <a:rPr lang="fr-FR" altLang="fr-FR" sz="2100" smtClean="0">
                <a:solidFill>
                  <a:srgbClr val="0000FF"/>
                </a:solidFill>
              </a:rPr>
              <a:t>BLSE: Beta-lactamases à spectre étendu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Plasmidiques: très transmissible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Inactivent toutes beta-lactamines sauf carbapénèmes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Expression variable: souvent S tazo, parfois S cefepime, ceftazidime</a:t>
            </a:r>
          </a:p>
          <a:p>
            <a:pPr>
              <a:lnSpc>
                <a:spcPct val="80000"/>
              </a:lnSpc>
            </a:pPr>
            <a:r>
              <a:rPr lang="fr-FR" altLang="fr-FR" sz="2100" smtClean="0">
                <a:solidFill>
                  <a:srgbClr val="0000FF"/>
                </a:solidFill>
              </a:rPr>
              <a:t>EPC: entérobactérie productrice de carbapénémase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Plasmidiques: très transmissible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Inactivent carbapénèmes</a:t>
            </a:r>
          </a:p>
          <a:p>
            <a:pPr lvl="1">
              <a:lnSpc>
                <a:spcPct val="80000"/>
              </a:lnSpc>
            </a:pPr>
            <a:r>
              <a:rPr lang="fr-FR" altLang="fr-FR" sz="1800" smtClean="0"/>
              <a:t>Souvent associé à BLSE</a:t>
            </a:r>
          </a:p>
          <a:p>
            <a:pPr lvl="2">
              <a:lnSpc>
                <a:spcPct val="80000"/>
              </a:lnSpc>
            </a:pPr>
            <a:r>
              <a:rPr lang="fr-FR" altLang="fr-FR" sz="1600" smtClean="0"/>
              <a:t>Toutes bêta-lactamines R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Les résistances des BGN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092280" y="60071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4/6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r>
              <a:rPr lang="fr-FR" sz="3200" dirty="0" smtClean="0"/>
              <a:t>Pourquoi le labo ne teste pas toutes les molécules ?</a:t>
            </a:r>
            <a:br>
              <a:rPr lang="fr-FR" sz="3200" dirty="0" smtClean="0"/>
            </a:br>
            <a:r>
              <a:rPr lang="fr-FR" sz="3200" dirty="0" smtClean="0"/>
              <a:t>Il pense que vous êtes super forts en </a:t>
            </a:r>
            <a:r>
              <a:rPr lang="fr-FR" sz="3200" dirty="0" err="1" smtClean="0"/>
              <a:t>bactério</a:t>
            </a:r>
            <a:r>
              <a:rPr lang="fr-FR" sz="3200" dirty="0" smtClean="0"/>
              <a:t> !</a:t>
            </a:r>
          </a:p>
        </p:txBody>
      </p:sp>
      <p:sp>
        <p:nvSpPr>
          <p:cNvPr id="37894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000" dirty="0" smtClean="0"/>
              <a:t>Résistances naturelles</a:t>
            </a:r>
          </a:p>
          <a:p>
            <a:pPr lvl="1">
              <a:lnSpc>
                <a:spcPct val="90000"/>
              </a:lnSpc>
            </a:pPr>
            <a:r>
              <a:rPr lang="fr-FR" sz="1600" dirty="0" smtClean="0"/>
              <a:t>Normalement pas notées car supposées connues</a:t>
            </a:r>
          </a:p>
          <a:p>
            <a:pPr>
              <a:lnSpc>
                <a:spcPct val="90000"/>
              </a:lnSpc>
            </a:pPr>
            <a:r>
              <a:rPr lang="fr-FR" sz="2000" dirty="0" smtClean="0"/>
              <a:t>Sensibilité/résistances en cascade</a:t>
            </a:r>
          </a:p>
          <a:p>
            <a:pPr lvl="1">
              <a:lnSpc>
                <a:spcPct val="90000"/>
              </a:lnSpc>
            </a:pPr>
            <a:r>
              <a:rPr lang="fr-FR" sz="1800" dirty="0" err="1" smtClean="0"/>
              <a:t>Staph</a:t>
            </a:r>
            <a:r>
              <a:rPr lang="fr-FR" sz="1800" dirty="0" smtClean="0"/>
              <a:t>: </a:t>
            </a:r>
          </a:p>
          <a:p>
            <a:pPr lvl="2">
              <a:lnSpc>
                <a:spcPct val="90000"/>
              </a:lnSpc>
            </a:pPr>
            <a:r>
              <a:rPr lang="fr-FR" sz="1700" dirty="0" smtClean="0"/>
              <a:t>Si </a:t>
            </a:r>
            <a:r>
              <a:rPr lang="fr-FR" sz="1700" dirty="0" err="1" smtClean="0"/>
              <a:t>oxa</a:t>
            </a:r>
            <a:r>
              <a:rPr lang="fr-FR" sz="1700" dirty="0" smtClean="0"/>
              <a:t>-R = R à toutes bêta-</a:t>
            </a:r>
            <a:r>
              <a:rPr lang="fr-FR" sz="1700" dirty="0" err="1" smtClean="0"/>
              <a:t>lactamines</a:t>
            </a:r>
            <a:r>
              <a:rPr lang="fr-FR" sz="1700" dirty="0" smtClean="0"/>
              <a:t> (sauf, peut être, </a:t>
            </a:r>
            <a:r>
              <a:rPr lang="fr-FR" sz="1700" dirty="0" err="1" smtClean="0"/>
              <a:t>ceftaroline</a:t>
            </a:r>
            <a:r>
              <a:rPr lang="fr-FR" sz="1700" dirty="0" smtClean="0"/>
              <a:t> ou </a:t>
            </a:r>
            <a:r>
              <a:rPr lang="fr-FR" sz="1700" dirty="0" err="1" smtClean="0"/>
              <a:t>ceftobiprole</a:t>
            </a:r>
            <a:r>
              <a:rPr lang="fr-FR" sz="17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fr-FR" sz="1700" dirty="0" smtClean="0"/>
              <a:t>Si </a:t>
            </a:r>
            <a:r>
              <a:rPr lang="fr-FR" sz="1700" dirty="0" err="1" smtClean="0"/>
              <a:t>péni</a:t>
            </a:r>
            <a:r>
              <a:rPr lang="fr-FR" sz="1700" dirty="0" smtClean="0"/>
              <a:t> R et </a:t>
            </a:r>
            <a:r>
              <a:rPr lang="fr-FR" sz="1700" dirty="0" err="1" smtClean="0"/>
              <a:t>oxa</a:t>
            </a:r>
            <a:r>
              <a:rPr lang="fr-FR" sz="1700" dirty="0" smtClean="0"/>
              <a:t>-S = S à toutes BL (sauf </a:t>
            </a:r>
            <a:r>
              <a:rPr lang="fr-FR" sz="1700" dirty="0" err="1" smtClean="0"/>
              <a:t>péni</a:t>
            </a:r>
            <a:r>
              <a:rPr lang="fr-FR" sz="1700" dirty="0" smtClean="0"/>
              <a:t> G/</a:t>
            </a:r>
            <a:r>
              <a:rPr lang="fr-FR" sz="1700" dirty="0" err="1" smtClean="0"/>
              <a:t>amox</a:t>
            </a:r>
            <a:r>
              <a:rPr lang="fr-FR" sz="17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Entérobactéries: </a:t>
            </a:r>
          </a:p>
          <a:p>
            <a:pPr lvl="2">
              <a:lnSpc>
                <a:spcPct val="90000"/>
              </a:lnSpc>
            </a:pPr>
            <a:r>
              <a:rPr lang="fr-FR" sz="1700" dirty="0" smtClean="0"/>
              <a:t>Si </a:t>
            </a:r>
            <a:r>
              <a:rPr lang="fr-FR" sz="1700" dirty="0" err="1" smtClean="0"/>
              <a:t>tazo</a:t>
            </a:r>
            <a:r>
              <a:rPr lang="fr-FR" sz="1700" dirty="0" smtClean="0"/>
              <a:t>-R = R aussi à </a:t>
            </a:r>
            <a:r>
              <a:rPr lang="fr-FR" sz="1700" dirty="0" err="1" smtClean="0"/>
              <a:t>augmentin</a:t>
            </a:r>
            <a:endParaRPr lang="fr-FR" sz="1700" dirty="0" smtClean="0"/>
          </a:p>
          <a:p>
            <a:pPr lvl="2">
              <a:lnSpc>
                <a:spcPct val="90000"/>
              </a:lnSpc>
            </a:pPr>
            <a:r>
              <a:rPr lang="fr-FR" sz="1700" dirty="0" smtClean="0"/>
              <a:t>Si céfépime-R = R aussi </a:t>
            </a:r>
            <a:r>
              <a:rPr lang="fr-FR" sz="1700" dirty="0"/>
              <a:t>à </a:t>
            </a:r>
            <a:r>
              <a:rPr lang="fr-FR" sz="1700" dirty="0" err="1" smtClean="0"/>
              <a:t>céfotaxime</a:t>
            </a:r>
            <a:r>
              <a:rPr lang="fr-FR" sz="1700" dirty="0" smtClean="0"/>
              <a:t>/</a:t>
            </a:r>
            <a:r>
              <a:rPr lang="fr-FR" sz="1700" dirty="0" err="1" smtClean="0"/>
              <a:t>ceftriaxone</a:t>
            </a:r>
            <a:endParaRPr lang="fr-FR" sz="1700" dirty="0" smtClean="0"/>
          </a:p>
          <a:p>
            <a:pPr lvl="1">
              <a:lnSpc>
                <a:spcPct val="90000"/>
              </a:lnSpc>
            </a:pPr>
            <a:r>
              <a:rPr lang="fr-FR" sz="1900" dirty="0" smtClean="0"/>
              <a:t>Pseudomonas: </a:t>
            </a:r>
            <a:r>
              <a:rPr lang="fr-FR" sz="1800" dirty="0" err="1" smtClean="0"/>
              <a:t>céfotaxime</a:t>
            </a:r>
            <a:r>
              <a:rPr lang="fr-FR" sz="1800" dirty="0" smtClean="0"/>
              <a:t>/</a:t>
            </a:r>
            <a:r>
              <a:rPr lang="fr-FR" sz="1800" dirty="0" err="1" smtClean="0"/>
              <a:t>ceftriaxone</a:t>
            </a:r>
            <a:r>
              <a:rPr lang="fr-FR" sz="1800" dirty="0" smtClean="0"/>
              <a:t> jamais testés car toujours R</a:t>
            </a:r>
            <a:endParaRPr lang="fr-FR" sz="1900" dirty="0" smtClean="0"/>
          </a:p>
          <a:p>
            <a:pPr>
              <a:lnSpc>
                <a:spcPct val="90000"/>
              </a:lnSpc>
            </a:pPr>
            <a:r>
              <a:rPr lang="fr-FR" sz="2000" dirty="0" smtClean="0"/>
              <a:t>Les CMI</a:t>
            </a:r>
          </a:p>
          <a:p>
            <a:pPr lvl="1">
              <a:lnSpc>
                <a:spcPct val="90000"/>
              </a:lnSpc>
            </a:pPr>
            <a:r>
              <a:rPr lang="fr-FR" sz="1800" dirty="0" smtClean="0"/>
              <a:t>Même si vous ne connaissez  pas les valeurs normales</a:t>
            </a:r>
          </a:p>
          <a:p>
            <a:pPr lvl="2">
              <a:lnSpc>
                <a:spcPct val="90000"/>
              </a:lnSpc>
            </a:pPr>
            <a:r>
              <a:rPr lang="fr-FR" sz="1700" dirty="0" smtClean="0"/>
              <a:t>Si noté « ≤ n » =&gt; </a:t>
            </a:r>
          </a:p>
          <a:p>
            <a:pPr lvl="3">
              <a:lnSpc>
                <a:spcPct val="90000"/>
              </a:lnSpc>
            </a:pPr>
            <a:r>
              <a:rPr lang="fr-FR" sz="1500" dirty="0" smtClean="0"/>
              <a:t>bactérie très sensible  à cet ATB</a:t>
            </a:r>
          </a:p>
          <a:p>
            <a:pPr lvl="2">
              <a:lnSpc>
                <a:spcPct val="90000"/>
              </a:lnSpc>
            </a:pPr>
            <a:r>
              <a:rPr lang="fr-FR" sz="1700" dirty="0" smtClean="0"/>
              <a:t>Si noté « &gt; n » =&gt; </a:t>
            </a:r>
          </a:p>
          <a:p>
            <a:pPr lvl="3">
              <a:lnSpc>
                <a:spcPct val="90000"/>
              </a:lnSpc>
            </a:pPr>
            <a:r>
              <a:rPr lang="fr-FR" sz="1500" dirty="0" smtClean="0"/>
              <a:t>bactérie résistante  à cet ATB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92280" y="60071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5/6</a:t>
            </a:r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357188"/>
            <a:ext cx="507682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135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" y="717376"/>
            <a:ext cx="47434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5" y="0"/>
            <a:ext cx="37623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479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308304" y="3585210"/>
            <a:ext cx="1656184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6FF33"/>
                </a:solidFill>
              </a:rPr>
              <a:t>Forcement 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Forcement R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179512" y="1376772"/>
            <a:ext cx="6717222" cy="4464496"/>
            <a:chOff x="251520" y="620688"/>
            <a:chExt cx="6717222" cy="4464496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20688"/>
              <a:ext cx="6717222" cy="4464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Ellipse 2"/>
            <p:cNvSpPr/>
            <p:nvPr/>
          </p:nvSpPr>
          <p:spPr>
            <a:xfrm>
              <a:off x="6516216" y="2420888"/>
              <a:ext cx="360040" cy="864096"/>
            </a:xfrm>
            <a:prstGeom prst="ellipse">
              <a:avLst/>
            </a:prstGeom>
            <a:noFill/>
            <a:ln cmpd="sng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66FF33"/>
                  </a:solidFill>
                </a:ln>
                <a:noFill/>
              </a:endParaRPr>
            </a:p>
          </p:txBody>
        </p:sp>
        <p:sp>
          <p:nvSpPr>
            <p:cNvPr id="4" name="Ellipse 3"/>
            <p:cNvSpPr/>
            <p:nvPr/>
          </p:nvSpPr>
          <p:spPr>
            <a:xfrm>
              <a:off x="6516216" y="3284984"/>
              <a:ext cx="360040" cy="648072"/>
            </a:xfrm>
            <a:prstGeom prst="ellipse">
              <a:avLst/>
            </a:prstGeom>
            <a:noFill/>
            <a:ln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66FF33"/>
                  </a:solidFill>
                </a:ln>
                <a:noFill/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6561644" y="3933056"/>
              <a:ext cx="314612" cy="304800"/>
            </a:xfrm>
            <a:prstGeom prst="ellipse">
              <a:avLst/>
            </a:prstGeom>
            <a:noFill/>
            <a:ln cmpd="sng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66FF33"/>
                  </a:solidFill>
                </a:ln>
                <a:noFill/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6561644" y="4204320"/>
              <a:ext cx="314612" cy="304800"/>
            </a:xfrm>
            <a:prstGeom prst="ellipse">
              <a:avLst/>
            </a:prstGeom>
            <a:noFill/>
            <a:ln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66FF33"/>
                  </a:solidFill>
                </a:ln>
                <a:noFill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749" y="2060848"/>
              <a:ext cx="29527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Ellipse 7"/>
            <p:cNvSpPr/>
            <p:nvPr/>
          </p:nvSpPr>
          <p:spPr>
            <a:xfrm>
              <a:off x="4473412" y="1988840"/>
              <a:ext cx="314612" cy="304800"/>
            </a:xfrm>
            <a:prstGeom prst="ellipse">
              <a:avLst/>
            </a:prstGeom>
            <a:noFill/>
            <a:ln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66FF33"/>
                  </a:solidFill>
                </a:ln>
                <a:noFill/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4427984" y="4780384"/>
              <a:ext cx="314612" cy="304800"/>
            </a:xfrm>
            <a:prstGeom prst="ellipse">
              <a:avLst/>
            </a:prstGeom>
            <a:noFill/>
            <a:ln cmpd="sng"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rgbClr val="66FF33"/>
                  </a:solidFill>
                </a:ln>
                <a:noFill/>
              </a:endParaRPr>
            </a:p>
          </p:txBody>
        </p:sp>
      </p:grp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 rot="10800000" flipH="1" flipV="1">
            <a:off x="1979712" y="6100329"/>
            <a:ext cx="3528392" cy="288032"/>
          </a:xfrm>
          <a:prstGeom prst="wedgeRectCallout">
            <a:avLst>
              <a:gd name="adj1" fmla="val -75669"/>
              <a:gd name="adj2" fmla="val -644235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rgbClr val="66FF33"/>
                </a:solidFill>
                <a:latin typeface="Calibri" panose="020F0502020204030204" pitchFamily="34" charset="0"/>
              </a:rPr>
              <a:t>Céfépime pas testé car forcement S</a:t>
            </a:r>
            <a:endParaRPr lang="fr-FR" sz="1800" dirty="0">
              <a:solidFill>
                <a:srgbClr val="66FF33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Connecteur droit avec flèche 16"/>
          <p:cNvCxnSpPr>
            <a:endCxn id="3" idx="6"/>
          </p:cNvCxnSpPr>
          <p:nvPr/>
        </p:nvCxnSpPr>
        <p:spPr>
          <a:xfrm flipH="1" flipV="1">
            <a:off x="6804248" y="3609020"/>
            <a:ext cx="504056" cy="152398"/>
          </a:xfrm>
          <a:prstGeom prst="straightConnector1">
            <a:avLst/>
          </a:prstGeom>
          <a:ln w="38100" cmpd="sng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6804248" y="3761418"/>
            <a:ext cx="504056" cy="1035734"/>
          </a:xfrm>
          <a:prstGeom prst="straightConnector1">
            <a:avLst/>
          </a:prstGeom>
          <a:ln w="38100" cmpd="sng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10" idx="7"/>
          </p:cNvCxnSpPr>
          <p:nvPr/>
        </p:nvCxnSpPr>
        <p:spPr>
          <a:xfrm flipH="1">
            <a:off x="4624514" y="3761418"/>
            <a:ext cx="2683792" cy="1819687"/>
          </a:xfrm>
          <a:prstGeom prst="straightConnector1">
            <a:avLst/>
          </a:prstGeom>
          <a:ln w="38100" cmpd="sng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6804249" y="4149080"/>
            <a:ext cx="504057" cy="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4716016" y="2897324"/>
            <a:ext cx="2592290" cy="125175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endCxn id="6" idx="6"/>
          </p:cNvCxnSpPr>
          <p:nvPr/>
        </p:nvCxnSpPr>
        <p:spPr>
          <a:xfrm flipH="1">
            <a:off x="6804248" y="4149080"/>
            <a:ext cx="504058" cy="96372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7092280" y="60071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6/6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217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Serge Alfandari (Tourcoing)</a:t>
            </a:r>
            <a:endParaRPr lang="fr-FR" dirty="0" smtClean="0"/>
          </a:p>
        </p:txBody>
      </p:sp>
      <p:sp>
        <p:nvSpPr>
          <p:cNvPr id="6" name="Parallélogramme 5"/>
          <p:cNvSpPr/>
          <p:nvPr/>
        </p:nvSpPr>
        <p:spPr>
          <a:xfrm rot="10495452">
            <a:off x="150813" y="833438"/>
            <a:ext cx="9009062" cy="3500437"/>
          </a:xfrm>
          <a:prstGeom prst="parallelogram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663" y="2133601"/>
            <a:ext cx="5889649" cy="243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9"/>
          <p:cNvSpPr txBox="1">
            <a:spLocks noChangeArrowheads="1"/>
          </p:cNvSpPr>
          <p:nvPr/>
        </p:nvSpPr>
        <p:spPr bwMode="auto">
          <a:xfrm rot="-370480">
            <a:off x="869950" y="598955"/>
            <a:ext cx="79676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6000" dirty="0" smtClean="0">
                <a:solidFill>
                  <a:srgbClr val="FFFF00"/>
                </a:solidFill>
                <a:latin typeface="AR DARLING"/>
              </a:rPr>
              <a:t>La lecture de l’Antibiogramme</a:t>
            </a:r>
            <a:endParaRPr lang="fr-FR" altLang="fr-FR" sz="6000" dirty="0">
              <a:solidFill>
                <a:srgbClr val="FFFF00"/>
              </a:solidFill>
              <a:latin typeface="AR DARLING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771800" y="494116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9650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>
                <a:solidFill>
                  <a:srgbClr val="FF0000"/>
                </a:solidFill>
                <a:ea typeface="SimSun" pitchFamily="2" charset="-122"/>
              </a:rPr>
              <a:t>Indications: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>
                <a:solidFill>
                  <a:srgbClr val="000000"/>
                </a:solidFill>
                <a:ea typeface="SimSun" pitchFamily="2" charset="-122"/>
              </a:rPr>
              <a:t>Infections </a:t>
            </a:r>
            <a:r>
              <a:rPr lang="fr-FR" sz="2000" dirty="0" smtClean="0">
                <a:solidFill>
                  <a:srgbClr val="000000"/>
                </a:solidFill>
                <a:ea typeface="SimSun" pitchFamily="2" charset="-122"/>
              </a:rPr>
              <a:t>graves: </a:t>
            </a:r>
            <a:r>
              <a:rPr lang="fr-FR" sz="2000" dirty="0">
                <a:solidFill>
                  <a:srgbClr val="000000"/>
                </a:solidFill>
                <a:ea typeface="SimSun" pitchFamily="2" charset="-122"/>
              </a:rPr>
              <a:t>sepsis (ex) grave, choc septique, endocardite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>
                <a:solidFill>
                  <a:srgbClr val="000000"/>
                </a:solidFill>
                <a:ea typeface="SimSun" pitchFamily="2" charset="-122"/>
              </a:rPr>
              <a:t>Certains BGN: </a:t>
            </a:r>
            <a:r>
              <a:rPr lang="fr-FR" sz="1800" i="1" dirty="0">
                <a:solidFill>
                  <a:srgbClr val="000000"/>
                </a:solidFill>
                <a:ea typeface="SimSun" pitchFamily="2" charset="-122"/>
              </a:rPr>
              <a:t>P. </a:t>
            </a:r>
            <a:r>
              <a:rPr lang="fr-FR" sz="1800" i="1" dirty="0" err="1">
                <a:solidFill>
                  <a:srgbClr val="000000"/>
                </a:solidFill>
                <a:ea typeface="SimSun" pitchFamily="2" charset="-122"/>
              </a:rPr>
              <a:t>aeruginosa</a:t>
            </a:r>
            <a:r>
              <a:rPr lang="fr-FR" sz="1800" i="1" dirty="0">
                <a:solidFill>
                  <a:srgbClr val="000000"/>
                </a:solidFill>
                <a:ea typeface="SimSun" pitchFamily="2" charset="-122"/>
              </a:rPr>
              <a:t>,</a:t>
            </a:r>
            <a:r>
              <a:rPr lang="fr-FR" sz="1800" dirty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fr-FR" sz="1800" i="1" dirty="0" err="1">
                <a:solidFill>
                  <a:srgbClr val="000000"/>
                </a:solidFill>
                <a:ea typeface="SimSun" pitchFamily="2" charset="-122"/>
              </a:rPr>
              <a:t>Acinetobacter</a:t>
            </a:r>
            <a:r>
              <a:rPr lang="fr-FR" sz="1800" dirty="0">
                <a:solidFill>
                  <a:srgbClr val="000000"/>
                </a:solidFill>
                <a:ea typeface="SimSun" pitchFamily="2" charset="-122"/>
              </a:rPr>
              <a:t>, suspicion BLSE</a:t>
            </a:r>
          </a:p>
          <a:p>
            <a:pPr marL="1125538" lvl="2" indent="-325438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>
                <a:solidFill>
                  <a:srgbClr val="000000"/>
                </a:solidFill>
                <a:ea typeface="SimSun" pitchFamily="2" charset="-122"/>
              </a:rPr>
              <a:t>Augmenter la chance d’avoir une molécule active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>
                <a:solidFill>
                  <a:srgbClr val="000000"/>
                </a:solidFill>
                <a:ea typeface="SimSun" pitchFamily="2" charset="-122"/>
              </a:rPr>
              <a:t>Certains antibiotiques: acide </a:t>
            </a:r>
            <a:r>
              <a:rPr lang="fr-FR" sz="2000" dirty="0" err="1">
                <a:solidFill>
                  <a:srgbClr val="000000"/>
                </a:solidFill>
                <a:ea typeface="SimSun" pitchFamily="2" charset="-122"/>
              </a:rPr>
              <a:t>fusidique</a:t>
            </a:r>
            <a:r>
              <a:rPr lang="fr-FR" sz="2000" dirty="0">
                <a:solidFill>
                  <a:srgbClr val="000000"/>
                </a:solidFill>
                <a:ea typeface="SimSun" pitchFamily="2" charset="-122"/>
              </a:rPr>
              <a:t>, fosfomycine, rifampicine </a:t>
            </a:r>
          </a:p>
          <a:p>
            <a:pPr marL="1125538" lvl="2" indent="-325438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>
                <a:solidFill>
                  <a:srgbClr val="000000"/>
                </a:solidFill>
                <a:ea typeface="SimSun" pitchFamily="2" charset="-122"/>
              </a:rPr>
              <a:t>Prévention de la sélection de résistances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50"/>
              </a:spcBef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 dirty="0">
              <a:solidFill>
                <a:srgbClr val="000000"/>
              </a:solidFill>
              <a:ea typeface="SimSun" pitchFamily="2" charset="-122"/>
            </a:endParaRPr>
          </a:p>
          <a:p>
            <a:pPr marL="341313" indent="-341313" defTabSz="449263">
              <a:lnSpc>
                <a:spcPct val="90000"/>
              </a:lnSpc>
              <a:spcBef>
                <a:spcPts val="450"/>
              </a:spcBef>
              <a:buClr>
                <a:srgbClr val="CC9900"/>
              </a:buClr>
              <a:buSzPct val="6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dirty="0">
                <a:solidFill>
                  <a:srgbClr val="FF0000"/>
                </a:solidFill>
                <a:ea typeface="SimSun" pitchFamily="2" charset="-122"/>
              </a:rPr>
              <a:t>Combien de temps ?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 b="1" dirty="0">
                <a:solidFill>
                  <a:srgbClr val="0000CC"/>
                </a:solidFill>
                <a:ea typeface="SimSun" pitchFamily="2" charset="-122"/>
              </a:rPr>
              <a:t>1 (à 3 jours maximum</a:t>
            </a:r>
            <a:r>
              <a:rPr lang="fr-FR" sz="2000" b="1" dirty="0" smtClean="0">
                <a:solidFill>
                  <a:srgbClr val="0000CC"/>
                </a:solidFill>
                <a:ea typeface="SimSun" pitchFamily="2" charset="-122"/>
              </a:rPr>
              <a:t>): </a:t>
            </a:r>
          </a:p>
          <a:p>
            <a:pPr marL="906463" lvl="2" indent="-325438" defTabSz="449263">
              <a:lnSpc>
                <a:spcPct val="90000"/>
              </a:lnSpc>
              <a:spcBef>
                <a:spcPts val="550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b="1" dirty="0" smtClean="0">
                <a:solidFill>
                  <a:srgbClr val="0000CC"/>
                </a:solidFill>
                <a:ea typeface="SimSun" pitchFamily="2" charset="-122"/>
              </a:rPr>
              <a:t>Le temps d’avoir un antibiogramme et d’adapter</a:t>
            </a:r>
            <a:endParaRPr lang="fr-FR" sz="1800" b="1" dirty="0">
              <a:solidFill>
                <a:srgbClr val="0000CC"/>
              </a:solidFill>
              <a:ea typeface="SimSun" pitchFamily="2" charset="-122"/>
            </a:endParaRPr>
          </a:p>
          <a:p>
            <a:pPr marL="668338" lvl="1" indent="-325438" defTabSz="449263">
              <a:lnSpc>
                <a:spcPct val="90000"/>
              </a:lnSpc>
              <a:spcBef>
                <a:spcPts val="425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 dirty="0">
                <a:solidFill>
                  <a:srgbClr val="000000"/>
                </a:solidFill>
                <a:ea typeface="SimSun" pitchFamily="2" charset="-122"/>
              </a:rPr>
              <a:t>Rarement plus longtemps (endocardites, infections sur matériel..)</a:t>
            </a:r>
          </a:p>
          <a:p>
            <a:pPr marL="668338" lvl="1" indent="-325438" defTabSz="449263">
              <a:lnSpc>
                <a:spcPct val="90000"/>
              </a:lnSpc>
              <a:spcBef>
                <a:spcPts val="425"/>
              </a:spcBef>
              <a:buClr>
                <a:srgbClr val="3B812F"/>
              </a:buClr>
              <a:buSzPct val="60000"/>
              <a:buFont typeface="Wingdings" pitchFamily="2" charset="2"/>
              <a:buChar char="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1800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74436" name="Rectangle 3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mtClean="0"/>
              <a:t>Ce qui motive une association</a:t>
            </a:r>
          </a:p>
        </p:txBody>
      </p:sp>
    </p:spTree>
    <p:extLst>
      <p:ext uri="{BB962C8B-B14F-4D97-AF65-F5344CB8AC3E}">
        <p14:creationId xmlns:p14="http://schemas.microsoft.com/office/powerpoint/2010/main" val="41907353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re 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Nouvelles définitions du sepsis</a:t>
            </a:r>
          </a:p>
        </p:txBody>
      </p:sp>
      <p:sp>
        <p:nvSpPr>
          <p:cNvPr id="44034" name="Espace réservé du contenu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000" dirty="0" smtClean="0"/>
              <a:t>Dysfonction d’organe menaçant le pronostic vital et causé par une réponse inappropriée de l’hôte à une infection. 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Il n’y plus de distinguo sepsis/sepsis grave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Définition opérationnelle, pratique. 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Augmentation du score SOFA ≥ 2 points lié à l’infection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Quick sofa = 3 critères simplifiés, utilisables hors réanimation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Pression artérielle systolique ≤ 100 mm Hg 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Fréquence respiratoire ≥ 22/mn 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Confusion liée à l’infection</a:t>
            </a:r>
          </a:p>
          <a:p>
            <a:pPr lvl="2">
              <a:lnSpc>
                <a:spcPct val="80000"/>
              </a:lnSpc>
            </a:pPr>
            <a:r>
              <a:rPr lang="fr-FR" sz="1600" dirty="0" smtClean="0"/>
              <a:t>2 critères = risque mauvais pronostic</a:t>
            </a:r>
          </a:p>
          <a:p>
            <a:pPr>
              <a:lnSpc>
                <a:spcPct val="80000"/>
              </a:lnSpc>
            </a:pPr>
            <a:r>
              <a:rPr lang="fr-FR" sz="2000" dirty="0" smtClean="0"/>
              <a:t>Choc septique : 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Sepsis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Besoin de drogues </a:t>
            </a:r>
            <a:r>
              <a:rPr lang="fr-FR" sz="1800" dirty="0" err="1" smtClean="0"/>
              <a:t>vasopressives</a:t>
            </a:r>
            <a:r>
              <a:rPr lang="fr-FR" sz="1800" dirty="0" smtClean="0"/>
              <a:t> pour maintenir PAM ≥ 65 mm Hg </a:t>
            </a:r>
          </a:p>
          <a:p>
            <a:pPr lvl="1">
              <a:lnSpc>
                <a:spcPct val="80000"/>
              </a:lnSpc>
            </a:pPr>
            <a:r>
              <a:rPr lang="fr-FR" sz="1800" dirty="0" smtClean="0"/>
              <a:t>Lactates &gt; 2 </a:t>
            </a:r>
            <a:r>
              <a:rPr lang="fr-FR" sz="1800" dirty="0" err="1" smtClean="0"/>
              <a:t>mmol</a:t>
            </a:r>
            <a:r>
              <a:rPr lang="fr-FR" sz="1800" dirty="0" smtClean="0"/>
              <a:t>/l (18mg/dl) malgré remplissage adéquat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79975" y="6221413"/>
            <a:ext cx="2743200" cy="307975"/>
          </a:xfrm>
          <a:prstGeom prst="rect">
            <a:avLst/>
          </a:prstGeom>
          <a:gradFill rotWithShape="1">
            <a:gsLst>
              <a:gs pos="0">
                <a:srgbClr val="881A00"/>
              </a:gs>
              <a:gs pos="50000">
                <a:srgbClr val="D93400"/>
              </a:gs>
              <a:gs pos="70000">
                <a:srgbClr val="EF4400"/>
              </a:gs>
              <a:gs pos="100000">
                <a:srgbClr val="FF5D14"/>
              </a:gs>
            </a:gsLst>
            <a:lin ang="16200000"/>
          </a:gradFill>
          <a:ln w="9525" algn="ctr">
            <a:solidFill>
              <a:srgbClr val="EB641B"/>
            </a:solidFill>
            <a:miter lim="800000"/>
            <a:headEnd/>
            <a:tailEnd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defRPr/>
            </a:pPr>
            <a:r>
              <a:rPr lang="fr-FR" sz="1400" b="1" dirty="0">
                <a:solidFill>
                  <a:schemeClr val="bg1"/>
                </a:solidFill>
                <a:latin typeface="Calibri" pitchFamily="34" charset="0"/>
                <a:cs typeface="+mn-cs"/>
              </a:rPr>
              <a:t>Singer JAMA 2016;315(8):801-81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itr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Antibiothérapie curative</a:t>
            </a:r>
            <a:br>
              <a:rPr lang="fr-FR" altLang="fr-FR" smtClean="0"/>
            </a:br>
            <a:endParaRPr lang="fr-FR" altLang="fr-FR" smtClean="0"/>
          </a:p>
        </p:txBody>
      </p:sp>
      <p:sp>
        <p:nvSpPr>
          <p:cNvPr id="14338" name="Espace réservé du contenu 6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smtClean="0"/>
              <a:t>Trouver le bon équilibre</a:t>
            </a:r>
          </a:p>
          <a:p>
            <a:pPr lvl="1"/>
            <a:r>
              <a:rPr lang="fr-FR" altLang="fr-FR" smtClean="0"/>
              <a:t>Bénéfice immédiat/retardé</a:t>
            </a:r>
          </a:p>
          <a:p>
            <a:pPr lvl="1"/>
            <a:r>
              <a:rPr lang="fr-FR" altLang="fr-FR" smtClean="0"/>
              <a:t>Individuel/collectif</a:t>
            </a:r>
          </a:p>
          <a:p>
            <a:pPr lvl="2"/>
            <a:r>
              <a:rPr lang="fr-FR" altLang="fr-FR" smtClean="0"/>
              <a:t>Quand prescrire</a:t>
            </a:r>
          </a:p>
          <a:p>
            <a:pPr lvl="2"/>
            <a:r>
              <a:rPr lang="fr-FR" altLang="fr-FR" smtClean="0"/>
              <a:t>Comment prescrire</a:t>
            </a:r>
          </a:p>
          <a:p>
            <a:endParaRPr lang="fr-FR" altLang="fr-FR" smtClean="0"/>
          </a:p>
          <a:p>
            <a:pPr lvl="1"/>
            <a:endParaRPr lang="fr-FR" altLang="fr-FR" smtClean="0"/>
          </a:p>
        </p:txBody>
      </p:sp>
      <p:pic>
        <p:nvPicPr>
          <p:cNvPr id="14339" name="Picture 2" descr="C:\Users\AN\AppData\Local\Microsoft\Windows\Temporary Internet Files\Content.IE5\OX8AEB2C\MC90038358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050" y="2219325"/>
            <a:ext cx="301625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Avant</a:t>
            </a:r>
          </a:p>
          <a:p>
            <a:pPr lvl="1"/>
            <a:r>
              <a:rPr lang="fr-FR" dirty="0" smtClean="0"/>
              <a:t>SG = sepsis + dysfonction d’organe</a:t>
            </a:r>
          </a:p>
          <a:p>
            <a:pPr lvl="1"/>
            <a:r>
              <a:rPr lang="fr-FR" dirty="0" smtClean="0"/>
              <a:t>CS = besoin d’amines</a:t>
            </a:r>
          </a:p>
          <a:p>
            <a:r>
              <a:rPr lang="fr-FR" dirty="0" smtClean="0"/>
              <a:t>Maintenant </a:t>
            </a:r>
          </a:p>
          <a:p>
            <a:pPr lvl="1"/>
            <a:r>
              <a:rPr lang="fr-FR" dirty="0" smtClean="0"/>
              <a:t>Sepsis = forcément grave =↗ </a:t>
            </a:r>
            <a:r>
              <a:rPr lang="fr-FR" dirty="0"/>
              <a:t>SOFA ≥ 2 </a:t>
            </a:r>
            <a:r>
              <a:rPr lang="fr-FR" dirty="0" smtClean="0"/>
              <a:t>points, ou </a:t>
            </a:r>
            <a:r>
              <a:rPr lang="fr-FR" dirty="0" err="1" smtClean="0"/>
              <a:t>qSOFA</a:t>
            </a:r>
            <a:r>
              <a:rPr lang="fr-FR" dirty="0" smtClean="0"/>
              <a:t> ≥ 2</a:t>
            </a:r>
          </a:p>
          <a:p>
            <a:pPr lvl="1">
              <a:lnSpc>
                <a:spcPct val="80000"/>
              </a:lnSpc>
            </a:pPr>
            <a:r>
              <a:rPr lang="fr-FR" dirty="0" smtClean="0"/>
              <a:t>CS = besoin d’amines</a:t>
            </a:r>
            <a:r>
              <a:rPr lang="fr-FR" sz="2400" dirty="0"/>
              <a:t> </a:t>
            </a:r>
            <a:r>
              <a:rPr lang="fr-FR" sz="2400" dirty="0" smtClean="0"/>
              <a:t>/ PAM </a:t>
            </a:r>
            <a:r>
              <a:rPr lang="fr-FR" sz="2400" dirty="0"/>
              <a:t>≥ 65 mm Hg </a:t>
            </a:r>
            <a:r>
              <a:rPr lang="fr-FR" sz="2400" dirty="0" smtClean="0"/>
              <a:t>ET lactates </a:t>
            </a:r>
            <a:r>
              <a:rPr lang="fr-FR" sz="2400" dirty="0"/>
              <a:t>&gt; 2 </a:t>
            </a:r>
            <a:r>
              <a:rPr lang="fr-FR" sz="2400" dirty="0" err="1"/>
              <a:t>mmol</a:t>
            </a:r>
            <a:r>
              <a:rPr lang="fr-FR" sz="2400" dirty="0"/>
              <a:t>/l</a:t>
            </a:r>
            <a:endParaRPr lang="fr-FR" dirty="0" smtClean="0"/>
          </a:p>
          <a:p>
            <a:r>
              <a:rPr lang="fr-FR" dirty="0" smtClean="0"/>
              <a:t>Risque de confusion</a:t>
            </a:r>
          </a:p>
          <a:p>
            <a:pPr lvl="1"/>
            <a:r>
              <a:rPr lang="fr-FR" dirty="0" smtClean="0"/>
              <a:t>Si on parle de « vieux » sepsis pour une infection non grave, un réa va penser que le patient est plus grave qu'en réalité, et utiliser trop d‘ATB inutilement</a:t>
            </a:r>
          </a:p>
          <a:p>
            <a:pPr lvl="1"/>
            <a:r>
              <a:rPr lang="fr-FR" dirty="0" smtClean="0"/>
              <a:t>Si un réa </a:t>
            </a:r>
            <a:r>
              <a:rPr lang="fr-FR" dirty="0"/>
              <a:t>parle de </a:t>
            </a:r>
            <a:r>
              <a:rPr lang="fr-FR" dirty="0" smtClean="0"/>
              <a:t>«nouveau» sepsis, un médecin « pas à jour » risque de méconnaître la gravité du patient</a:t>
            </a:r>
          </a:p>
          <a:p>
            <a:endParaRPr lang="fr-FR" dirty="0"/>
          </a:p>
        </p:txBody>
      </p:sp>
      <p:sp>
        <p:nvSpPr>
          <p:cNvPr id="132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Ancien sepsis grave vs nouveau sepsis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4681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Chirurgie</a:t>
            </a:r>
          </a:p>
        </p:txBody>
      </p:sp>
      <p:sp>
        <p:nvSpPr>
          <p:cNvPr id="48130" name="Rectangle 5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 lvl="1"/>
            <a:r>
              <a:rPr lang="fr-FR" altLang="fr-FR" smtClean="0"/>
              <a:t>Infection abdominale (péritonite, …)</a:t>
            </a:r>
          </a:p>
          <a:p>
            <a:pPr lvl="1"/>
            <a:r>
              <a:rPr lang="fr-FR" altLang="fr-FR" smtClean="0"/>
              <a:t>Infection des tissus mous (fasciite nécrosante, gangrène gazeuse..)</a:t>
            </a:r>
          </a:p>
          <a:p>
            <a:pPr lvl="1"/>
            <a:r>
              <a:rPr lang="fr-FR" altLang="fr-FR" smtClean="0"/>
              <a:t>Corps étranger</a:t>
            </a:r>
          </a:p>
          <a:p>
            <a:pPr lvl="1"/>
            <a:r>
              <a:rPr lang="fr-FR" altLang="fr-FR" smtClean="0"/>
              <a:t>Drainage</a:t>
            </a:r>
          </a:p>
          <a:p>
            <a:endParaRPr lang="fr-FR" altLang="fr-FR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4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Posologie</a:t>
            </a:r>
          </a:p>
        </p:txBody>
      </p:sp>
      <p:sp>
        <p:nvSpPr>
          <p:cNvPr id="491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 lvl="1"/>
            <a:r>
              <a:rPr lang="fr-FR" altLang="fr-FR" sz="2200" dirty="0" smtClean="0"/>
              <a:t>Pas de sous-dosage pour petite infection !!!</a:t>
            </a:r>
          </a:p>
          <a:p>
            <a:pPr lvl="1"/>
            <a:r>
              <a:rPr lang="fr-FR" altLang="fr-FR" sz="2200" dirty="0" smtClean="0"/>
              <a:t>mg/kg de poids pour infections graves</a:t>
            </a:r>
          </a:p>
          <a:p>
            <a:pPr lvl="1"/>
            <a:r>
              <a:rPr lang="fr-FR" altLang="fr-FR" sz="2200" dirty="0" smtClean="0"/>
              <a:t>Il faut souvent des posologies plus élevées que celles du Vidal</a:t>
            </a:r>
          </a:p>
          <a:p>
            <a:pPr marL="1143000" lvl="2"/>
            <a:r>
              <a:rPr lang="fr-FR" altLang="fr-FR" sz="2000" dirty="0" smtClean="0"/>
              <a:t>Posologie Vidal: anciennes, pas remises à jour suivant évolution résistances et progrès PK/PD: suivez le livret de l’hôpital</a:t>
            </a:r>
          </a:p>
          <a:p>
            <a:pPr lvl="1"/>
            <a:r>
              <a:rPr lang="fr-FR" altLang="fr-FR" sz="2200" dirty="0" smtClean="0"/>
              <a:t>Parfois, pas d’alternative: infection sévère et bactérie peu sensible</a:t>
            </a:r>
          </a:p>
          <a:p>
            <a:pPr marL="1143000" lvl="2"/>
            <a:r>
              <a:rPr lang="fr-FR" altLang="fr-FR" sz="2000" dirty="0" smtClean="0"/>
              <a:t>Alors on monte encore les doses</a:t>
            </a:r>
          </a:p>
          <a:p>
            <a:pPr lvl="1"/>
            <a:r>
              <a:rPr lang="fr-FR" altLang="fr-FR" sz="2200" dirty="0" smtClean="0"/>
              <a:t>Chez l’insuffisant rénal</a:t>
            </a:r>
          </a:p>
          <a:p>
            <a:pPr marL="1143000" lvl="2"/>
            <a:r>
              <a:rPr lang="fr-FR" altLang="fr-FR" sz="2000" dirty="0" smtClean="0"/>
              <a:t>Adapter les doses: appli hôpital ou </a:t>
            </a:r>
            <a:r>
              <a:rPr lang="fr-FR" altLang="fr-FR" sz="2000" b="1" dirty="0" smtClean="0">
                <a:solidFill>
                  <a:srgbClr val="0000FF"/>
                </a:solidFill>
              </a:rPr>
              <a:t>www.sitegpr.com</a:t>
            </a:r>
            <a:r>
              <a:rPr lang="fr-FR" altLang="fr-FR" sz="2000" dirty="0" smtClean="0"/>
              <a:t> (accès gratuit sur inscription préalable)</a:t>
            </a:r>
            <a:endParaRPr lang="fr-FR" altLang="fr-FR" sz="1900" dirty="0" smtClean="0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fr-FR" altLang="fr-FR" dirty="0" smtClean="0"/>
              <a:t>IV: meilleure biodisponibilité/rapidité de diffusion</a:t>
            </a:r>
          </a:p>
          <a:p>
            <a:pPr lvl="2"/>
            <a:r>
              <a:rPr lang="fr-FR" altLang="fr-FR" dirty="0" smtClean="0"/>
              <a:t>Infections graves</a:t>
            </a:r>
          </a:p>
          <a:p>
            <a:pPr lvl="1"/>
            <a:r>
              <a:rPr lang="fr-FR" altLang="fr-FR" dirty="0" smtClean="0"/>
              <a:t>PO: infections peu graves</a:t>
            </a:r>
          </a:p>
          <a:p>
            <a:pPr lvl="2"/>
            <a:r>
              <a:rPr lang="fr-FR" altLang="fr-FR" dirty="0" smtClean="0"/>
              <a:t>Si pas de troubles de déglutition ou d’absorption</a:t>
            </a:r>
          </a:p>
          <a:p>
            <a:pPr lvl="1"/>
            <a:r>
              <a:rPr lang="fr-FR" altLang="fr-FR" dirty="0" smtClean="0"/>
              <a:t>IM et antibiothérapie locale à proscrire sauf rares situations </a:t>
            </a:r>
          </a:p>
          <a:p>
            <a:pPr lvl="1"/>
            <a:r>
              <a:rPr lang="fr-FR" altLang="fr-FR" dirty="0" smtClean="0"/>
              <a:t>SC: envisageable pour </a:t>
            </a:r>
            <a:r>
              <a:rPr lang="fr-FR" altLang="fr-FR" dirty="0" err="1" smtClean="0"/>
              <a:t>ceftriaxone</a:t>
            </a:r>
            <a:r>
              <a:rPr lang="fr-FR" altLang="fr-FR" dirty="0" smtClean="0"/>
              <a:t> si retour à domicile ou évite VVC</a:t>
            </a:r>
          </a:p>
          <a:p>
            <a:pPr lvl="1"/>
            <a:r>
              <a:rPr lang="fr-FR" altLang="fr-FR" dirty="0" smtClean="0"/>
              <a:t>Un bon relais oral ne peut se faire qu’à condition que:</a:t>
            </a:r>
          </a:p>
          <a:p>
            <a:pPr lvl="3"/>
            <a:r>
              <a:rPr lang="fr-FR" altLang="fr-FR" dirty="0" smtClean="0"/>
              <a:t>Il y a une molécule PO active sur le pathogène</a:t>
            </a:r>
          </a:p>
          <a:p>
            <a:pPr lvl="4"/>
            <a:r>
              <a:rPr lang="fr-FR" altLang="fr-FR" dirty="0" smtClean="0"/>
              <a:t>Et donc il faut une documentation</a:t>
            </a:r>
          </a:p>
          <a:p>
            <a:pPr lvl="3"/>
            <a:r>
              <a:rPr lang="fr-FR" altLang="fr-FR" dirty="0" smtClean="0"/>
              <a:t>Avec une bonne absorption</a:t>
            </a:r>
          </a:p>
          <a:p>
            <a:pPr lvl="3"/>
            <a:r>
              <a:rPr lang="fr-FR" altLang="fr-FR" dirty="0" smtClean="0"/>
              <a:t>Pour une infection non grave</a:t>
            </a:r>
          </a:p>
        </p:txBody>
      </p:sp>
      <p:sp>
        <p:nvSpPr>
          <p:cNvPr id="2826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Voie d’administration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7508875" y="5791200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Rectangle 4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Rythme d’administration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661" y="0"/>
            <a:ext cx="390633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1"/>
          <p:cNvSpPr txBox="1">
            <a:spLocks/>
          </p:cNvSpPr>
          <p:nvPr/>
        </p:nvSpPr>
        <p:spPr>
          <a:xfrm>
            <a:off x="-8880" y="2564904"/>
            <a:ext cx="8363272" cy="40902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b="1" kern="1200">
                <a:solidFill>
                  <a:srgbClr val="0000FF"/>
                </a:solidFill>
                <a:latin typeface="Calibri" pitchFamily="34" charset="0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fr-FR" altLang="fr-FR" b="1" dirty="0" smtClean="0">
                <a:solidFill>
                  <a:srgbClr val="0070C0"/>
                </a:solidFill>
              </a:rPr>
              <a:t>Concentration- dépendants</a:t>
            </a:r>
            <a:r>
              <a:rPr lang="fr-FR" altLang="fr-FR" dirty="0" smtClean="0"/>
              <a:t>: objectif = </a:t>
            </a:r>
            <a:r>
              <a:rPr lang="fr-FR" altLang="fr-FR" b="1" dirty="0" smtClean="0">
                <a:solidFill>
                  <a:srgbClr val="FF3300"/>
                </a:solidFill>
              </a:rPr>
              <a:t>Pic élevé</a:t>
            </a:r>
            <a:r>
              <a:rPr lang="fr-FR" altLang="fr-FR" dirty="0" smtClean="0"/>
              <a:t> 8-10x la CMI</a:t>
            </a:r>
          </a:p>
          <a:p>
            <a:pPr lvl="2"/>
            <a:r>
              <a:rPr lang="fr-FR" altLang="fr-FR" dirty="0" smtClean="0"/>
              <a:t>Une seule dose/j, mais une grosse dose</a:t>
            </a:r>
          </a:p>
          <a:p>
            <a:pPr lvl="3"/>
            <a:r>
              <a:rPr lang="fr-FR" altLang="fr-FR" dirty="0" err="1" smtClean="0"/>
              <a:t>Amiklin</a:t>
            </a:r>
            <a:r>
              <a:rPr lang="fr-FR" altLang="fr-FR" dirty="0" smtClean="0"/>
              <a:t> et Daptomycine</a:t>
            </a:r>
          </a:p>
          <a:p>
            <a:pPr lvl="1"/>
            <a:r>
              <a:rPr lang="fr-FR" altLang="fr-FR" b="1" dirty="0" smtClean="0">
                <a:solidFill>
                  <a:srgbClr val="0070C0"/>
                </a:solidFill>
              </a:rPr>
              <a:t>Temps-dépendants</a:t>
            </a:r>
            <a:r>
              <a:rPr lang="fr-FR" altLang="fr-FR" dirty="0" smtClean="0"/>
              <a:t>: objectif = le plus </a:t>
            </a:r>
            <a:r>
              <a:rPr lang="fr-FR" altLang="fr-FR" b="1" dirty="0" smtClean="0">
                <a:solidFill>
                  <a:srgbClr val="FF0000"/>
                </a:solidFill>
              </a:rPr>
              <a:t>longtemps</a:t>
            </a: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r>
              <a:rPr lang="fr-FR" altLang="fr-FR" dirty="0" smtClean="0"/>
              <a:t>possible </a:t>
            </a:r>
            <a:r>
              <a:rPr lang="fr-FR" altLang="fr-FR" b="1" dirty="0" smtClean="0">
                <a:solidFill>
                  <a:srgbClr val="FF0000"/>
                </a:solidFill>
              </a:rPr>
              <a:t>&gt; CMI</a:t>
            </a:r>
          </a:p>
          <a:p>
            <a:pPr lvl="2"/>
            <a:r>
              <a:rPr lang="fr-FR" altLang="fr-FR" dirty="0" smtClean="0"/>
              <a:t>Objectif minimal (chez un immunocompétent): 50% du temps &gt; CMI</a:t>
            </a:r>
          </a:p>
          <a:p>
            <a:pPr lvl="2"/>
            <a:r>
              <a:rPr lang="fr-FR" altLang="fr-FR" dirty="0" smtClean="0"/>
              <a:t>Chez un immunodéprimé: plutôt 100% de temps</a:t>
            </a:r>
          </a:p>
          <a:p>
            <a:pPr lvl="2"/>
            <a:r>
              <a:rPr lang="fr-FR" altLang="fr-FR" dirty="0" smtClean="0"/>
              <a:t>Malades graves de réanimation: 100% de temps à 4x la CMI</a:t>
            </a:r>
          </a:p>
          <a:p>
            <a:pPr lvl="3"/>
            <a:r>
              <a:rPr lang="fr-FR" altLang="fr-FR" dirty="0" smtClean="0"/>
              <a:t>Si on a pas de CMI, on cible le plus gros chiffre ou ça reste sensible (8 pour le </a:t>
            </a:r>
            <a:r>
              <a:rPr lang="fr-FR" altLang="fr-FR" dirty="0" err="1" smtClean="0"/>
              <a:t>pyo</a:t>
            </a:r>
            <a:r>
              <a:rPr lang="fr-FR" altLang="fr-FR" dirty="0" smtClean="0"/>
              <a:t>)</a:t>
            </a:r>
          </a:p>
          <a:p>
            <a:pPr lvl="2"/>
            <a:r>
              <a:rPr lang="fr-FR" altLang="fr-FR" dirty="0" smtClean="0"/>
              <a:t>Pour ca, il faut 3-4 -6 doses/ j ou de la perf continue</a:t>
            </a:r>
          </a:p>
          <a:p>
            <a:pPr lvl="4"/>
            <a:r>
              <a:rPr lang="fr-FR" altLang="fr-FR" dirty="0" smtClean="0"/>
              <a:t>Beta-</a:t>
            </a:r>
            <a:r>
              <a:rPr lang="fr-FR" altLang="fr-FR" dirty="0" err="1" smtClean="0"/>
              <a:t>lactamines</a:t>
            </a:r>
            <a:r>
              <a:rPr lang="fr-FR" altLang="fr-FR" dirty="0" smtClean="0"/>
              <a:t> (</a:t>
            </a:r>
            <a:r>
              <a:rPr lang="fr-FR" altLang="fr-FR" dirty="0" err="1" smtClean="0"/>
              <a:t>claf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axepim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tazo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méro</a:t>
            </a:r>
            <a:r>
              <a:rPr lang="fr-FR" altLang="fr-FR" dirty="0" smtClean="0"/>
              <a:t>…) et vancomycine</a:t>
            </a:r>
          </a:p>
          <a:p>
            <a:endParaRPr lang="fr-FR" dirty="0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300" dirty="0" smtClean="0"/>
              <a:t>Mise en route du traitement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 smtClean="0"/>
              <a:t>Délai entre diagnostic et première prise d’ATB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Péjoratif si retardé: Sepsis, choc septique</a:t>
            </a:r>
          </a:p>
          <a:p>
            <a:pPr>
              <a:lnSpc>
                <a:spcPct val="80000"/>
              </a:lnSpc>
            </a:pPr>
            <a:r>
              <a:rPr lang="fr-FR" altLang="fr-FR" sz="2300" dirty="0" smtClean="0"/>
              <a:t>Durées de traitement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 smtClean="0"/>
              <a:t>De plus en plus courtes (voir appli), par exemple: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Pneumonies (dont nosocomiales): 7j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Pyélonéphrites: 7j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 smtClean="0"/>
              <a:t>Certaines demandent des traitements longs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Infections os, </a:t>
            </a:r>
            <a:r>
              <a:rPr lang="fr-FR" altLang="fr-FR" sz="1600" dirty="0" err="1" smtClean="0"/>
              <a:t>bk</a:t>
            </a:r>
            <a:r>
              <a:rPr lang="fr-FR" altLang="fr-FR" sz="1600" dirty="0" smtClean="0"/>
              <a:t>, endocardite, infections sur matériel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Avis infectiologue impératif</a:t>
            </a:r>
          </a:p>
          <a:p>
            <a:pPr>
              <a:lnSpc>
                <a:spcPct val="80000"/>
              </a:lnSpc>
            </a:pPr>
            <a:r>
              <a:rPr lang="fr-FR" altLang="fr-FR" sz="2300" dirty="0" smtClean="0"/>
              <a:t>Pensez à:</a:t>
            </a:r>
          </a:p>
          <a:p>
            <a:pPr lvl="1">
              <a:lnSpc>
                <a:spcPct val="80000"/>
              </a:lnSpc>
            </a:pPr>
            <a:r>
              <a:rPr lang="fr-FR" altLang="fr-FR" sz="1900" dirty="0" smtClean="0"/>
              <a:t>Si administration urgente (bactériémie), ne vous contentez pas de la prescription informatisée: Dites à l’IDE que la 1</a:t>
            </a:r>
            <a:r>
              <a:rPr lang="fr-FR" altLang="fr-FR" sz="1900" baseline="30000" dirty="0" smtClean="0"/>
              <a:t>ère</a:t>
            </a:r>
            <a:r>
              <a:rPr lang="fr-FR" altLang="fr-FR" sz="1900" dirty="0" smtClean="0"/>
              <a:t> dose est urgente.</a:t>
            </a:r>
          </a:p>
          <a:p>
            <a:pPr lvl="1">
              <a:lnSpc>
                <a:spcPct val="80000"/>
              </a:lnSpc>
            </a:pPr>
            <a:r>
              <a:rPr lang="fr-FR" altLang="fr-FR" sz="1900" dirty="0" smtClean="0"/>
              <a:t>Limitez la durée des associations au minimum</a:t>
            </a:r>
            <a:endParaRPr lang="fr-FR" altLang="fr-FR" sz="1700" dirty="0" smtClean="0"/>
          </a:p>
        </p:txBody>
      </p:sp>
      <p:sp>
        <p:nvSpPr>
          <p:cNvPr id="288771" name="Rectangle 4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Le temps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dirty="0" smtClean="0"/>
              <a:t>Notez d’emblée la date de fin du traitement</a:t>
            </a:r>
          </a:p>
        </p:txBody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Risque d’oublier d’arrêter</a:t>
            </a: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Ne vous empêche pas de poursuivre si besoin</a:t>
            </a:r>
          </a:p>
        </p:txBody>
      </p:sp>
      <p:sp>
        <p:nvSpPr>
          <p:cNvPr id="67587" name="AutoShape 5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88" name="AutoShape 7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89" name="AutoShape 9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0" name="AutoShape 11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1" name="AutoShape 13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2" name="AutoShape 15" descr="Images intégrées 3"/>
          <p:cNvSpPr>
            <a:spLocks noChangeAspect="1" noChangeArrowheads="1"/>
          </p:cNvSpPr>
          <p:nvPr/>
        </p:nvSpPr>
        <p:spPr bwMode="auto">
          <a:xfrm>
            <a:off x="4424363" y="3328988"/>
            <a:ext cx="295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7593" name="AutoShape 17" descr="Images intégrées 3"/>
          <p:cNvSpPr>
            <a:spLocks noChangeAspect="1" noChangeArrowheads="1"/>
          </p:cNvSpPr>
          <p:nvPr/>
        </p:nvSpPr>
        <p:spPr bwMode="auto">
          <a:xfrm>
            <a:off x="4424363" y="3328988"/>
            <a:ext cx="2952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67594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6838"/>
            <a:ext cx="908843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Line 20"/>
          <p:cNvSpPr>
            <a:spLocks noChangeShapeType="1"/>
          </p:cNvSpPr>
          <p:nvPr/>
        </p:nvSpPr>
        <p:spPr bwMode="auto">
          <a:xfrm>
            <a:off x="2268538" y="2349500"/>
            <a:ext cx="6551612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6759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41888"/>
            <a:ext cx="89725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7" name="Line 23"/>
          <p:cNvSpPr>
            <a:spLocks noChangeShapeType="1"/>
          </p:cNvSpPr>
          <p:nvPr/>
        </p:nvSpPr>
        <p:spPr bwMode="auto">
          <a:xfrm>
            <a:off x="2123728" y="4725144"/>
            <a:ext cx="6696422" cy="172804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Savoir attendre</a:t>
            </a:r>
          </a:p>
          <a:p>
            <a:pPr lvl="1"/>
            <a:r>
              <a:rPr lang="fr-FR" altLang="fr-FR" dirty="0" smtClean="0"/>
              <a:t>L’effet sur la température, les signes cliniques (et radiologiques) n’est pas immédiat</a:t>
            </a:r>
          </a:p>
          <a:p>
            <a:r>
              <a:rPr lang="fr-FR" altLang="fr-FR" dirty="0"/>
              <a:t>Tous les jours, poser les 2 questions</a:t>
            </a:r>
          </a:p>
          <a:p>
            <a:pPr lvl="1"/>
            <a:r>
              <a:rPr lang="fr-FR" altLang="fr-FR" dirty="0"/>
              <a:t>cette antibiothérapie est - elle efficace </a:t>
            </a:r>
            <a:r>
              <a:rPr lang="fr-FR" altLang="fr-FR" dirty="0" smtClean="0"/>
              <a:t>? si </a:t>
            </a:r>
            <a:r>
              <a:rPr lang="fr-FR" altLang="fr-FR" dirty="0"/>
              <a:t>non, changement </a:t>
            </a:r>
          </a:p>
          <a:p>
            <a:pPr lvl="1"/>
            <a:r>
              <a:rPr lang="fr-FR" altLang="fr-FR" dirty="0"/>
              <a:t>cette antibiothérapie est - elle encore utile ? </a:t>
            </a:r>
            <a:r>
              <a:rPr lang="fr-FR" altLang="fr-FR" dirty="0" smtClean="0"/>
              <a:t> si </a:t>
            </a:r>
            <a:r>
              <a:rPr lang="fr-FR" altLang="fr-FR" dirty="0"/>
              <a:t>non, arrêt</a:t>
            </a:r>
          </a:p>
          <a:p>
            <a:r>
              <a:rPr lang="fr-FR" altLang="fr-FR" dirty="0" smtClean="0"/>
              <a:t>A 48-72 heures</a:t>
            </a:r>
          </a:p>
          <a:p>
            <a:pPr lvl="1"/>
            <a:r>
              <a:rPr lang="fr-FR" altLang="fr-FR" dirty="0" smtClean="0"/>
              <a:t> première idée sur l’efficacité</a:t>
            </a:r>
          </a:p>
          <a:p>
            <a:pPr lvl="1"/>
            <a:r>
              <a:rPr lang="fr-FR" altLang="fr-FR" dirty="0" smtClean="0"/>
              <a:t> retour des examens bactériologiques et antibiogrammes</a:t>
            </a:r>
          </a:p>
          <a:p>
            <a:pPr lvl="1"/>
            <a:r>
              <a:rPr lang="fr-FR" altLang="fr-FR" dirty="0" smtClean="0"/>
              <a:t> désescalade (spectre, association- monothérapie, coût)</a:t>
            </a:r>
          </a:p>
          <a:p>
            <a:r>
              <a:rPr lang="fr-FR" altLang="fr-FR" dirty="0" smtClean="0"/>
              <a:t>A J7</a:t>
            </a:r>
          </a:p>
          <a:p>
            <a:pPr lvl="1"/>
            <a:r>
              <a:rPr lang="fr-FR" altLang="fr-FR" dirty="0" smtClean="0"/>
              <a:t>Si ATB poursuivi (hors indication de traitement long: IUM, IOA, IE)</a:t>
            </a:r>
          </a:p>
          <a:p>
            <a:pPr lvl="1"/>
            <a:r>
              <a:rPr lang="fr-FR" altLang="fr-FR" dirty="0" smtClean="0"/>
              <a:t>Justification indispensable de la poursuite</a:t>
            </a:r>
          </a:p>
          <a:p>
            <a:pPr lvl="1"/>
            <a:r>
              <a:rPr lang="fr-FR" altLang="fr-FR" dirty="0" smtClean="0"/>
              <a:t>Pensez à compter depuis la mise en place du 1</a:t>
            </a:r>
            <a:r>
              <a:rPr lang="fr-FR" altLang="fr-FR" baseline="30000" dirty="0" smtClean="0"/>
              <a:t>er</a:t>
            </a:r>
            <a:r>
              <a:rPr lang="fr-FR" altLang="fr-FR" dirty="0" smtClean="0"/>
              <a:t> ATB, dont aux urgences</a:t>
            </a:r>
          </a:p>
          <a:p>
            <a:pPr lvl="1"/>
            <a:endParaRPr lang="fr-FR" altLang="fr-FR" dirty="0" smtClean="0"/>
          </a:p>
        </p:txBody>
      </p:sp>
      <p:sp>
        <p:nvSpPr>
          <p:cNvPr id="29081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Réévaluation de l’antibiothérapie prescrite</a:t>
            </a:r>
            <a:endParaRPr lang="fr-FR" altLang="fr-FR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5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Points clés</a:t>
            </a:r>
          </a:p>
        </p:txBody>
      </p:sp>
      <p:sp>
        <p:nvSpPr>
          <p:cNvPr id="62466" name="Rectangle 6"/>
          <p:cNvSpPr>
            <a:spLocks noGrp="1"/>
          </p:cNvSpPr>
          <p:nvPr>
            <p:ph type="body" idx="1"/>
          </p:nvPr>
        </p:nvSpPr>
        <p:spPr>
          <a:xfrm>
            <a:off x="457200" y="1700213"/>
            <a:ext cx="8229600" cy="4017962"/>
          </a:xfrm>
        </p:spPr>
        <p:txBody>
          <a:bodyPr/>
          <a:lstStyle/>
          <a:p>
            <a:r>
              <a:rPr lang="fr-FR" altLang="fr-FR" sz="2100" dirty="0" smtClean="0">
                <a:solidFill>
                  <a:srgbClr val="0000FF"/>
                </a:solidFill>
              </a:rPr>
              <a:t>Les antibiotiques ne sont pas des anxiolytiques</a:t>
            </a:r>
          </a:p>
          <a:p>
            <a:pPr lvl="1"/>
            <a:r>
              <a:rPr lang="fr-FR" altLang="fr-FR" sz="2000" dirty="0" smtClean="0"/>
              <a:t>Pas d’antibiotiques sans hypothèse diagnostique</a:t>
            </a:r>
          </a:p>
          <a:p>
            <a:pPr lvl="1"/>
            <a:r>
              <a:rPr lang="fr-FR" altLang="fr-FR" sz="2000" dirty="0" smtClean="0"/>
              <a:t>Ne traitez pas les colonisations</a:t>
            </a:r>
          </a:p>
          <a:p>
            <a:r>
              <a:rPr lang="fr-FR" altLang="fr-FR" sz="2100" dirty="0" smtClean="0">
                <a:solidFill>
                  <a:srgbClr val="0000FF"/>
                </a:solidFill>
              </a:rPr>
              <a:t>N’hésitez pas à demander des avis</a:t>
            </a:r>
          </a:p>
          <a:p>
            <a:r>
              <a:rPr lang="fr-FR" altLang="fr-FR" sz="2100" dirty="0" smtClean="0">
                <a:solidFill>
                  <a:srgbClr val="0000FF"/>
                </a:solidFill>
              </a:rPr>
              <a:t>Messages prioritaires</a:t>
            </a:r>
          </a:p>
          <a:p>
            <a:pPr lvl="1"/>
            <a:r>
              <a:rPr lang="fr-FR" altLang="fr-FR" sz="2000" dirty="0"/>
              <a:t>Notez toujours le motif de prescription</a:t>
            </a:r>
          </a:p>
          <a:p>
            <a:pPr lvl="1"/>
            <a:r>
              <a:rPr lang="fr-FR" altLang="fr-FR" sz="2000" dirty="0"/>
              <a:t>Notez la date de fin dès le début, et dans vos courriers de sortie/transfert</a:t>
            </a:r>
          </a:p>
          <a:p>
            <a:pPr lvl="1"/>
            <a:r>
              <a:rPr lang="fr-FR" altLang="fr-FR" sz="2000" dirty="0" smtClean="0"/>
              <a:t>Réévaluez vos antibiothérapie: </a:t>
            </a:r>
            <a:r>
              <a:rPr lang="fr-FR" altLang="fr-FR" sz="1800" dirty="0" smtClean="0"/>
              <a:t>Si </a:t>
            </a:r>
            <a:r>
              <a:rPr lang="fr-FR" altLang="fr-FR" sz="1800" dirty="0"/>
              <a:t>ATB inutile, arrêtez </a:t>
            </a:r>
            <a:r>
              <a:rPr lang="fr-FR" altLang="fr-FR" sz="1800" dirty="0" smtClean="0"/>
              <a:t>le au plus vite</a:t>
            </a:r>
          </a:p>
          <a:p>
            <a:pPr lvl="1"/>
            <a:r>
              <a:rPr lang="fr-FR" altLang="fr-FR" sz="2000" dirty="0" smtClean="0"/>
              <a:t>Pas de </a:t>
            </a:r>
            <a:r>
              <a:rPr lang="fr-FR" altLang="fr-FR" sz="2000" dirty="0" err="1" smtClean="0"/>
              <a:t>carbapénème</a:t>
            </a:r>
            <a:r>
              <a:rPr lang="fr-FR" altLang="fr-FR" sz="2000" dirty="0" smtClean="0"/>
              <a:t> en probabiliste hors exception</a:t>
            </a:r>
            <a:endParaRPr lang="fr-FR" altLang="fr-FR" sz="1800" dirty="0" smtClean="0"/>
          </a:p>
          <a:p>
            <a:pPr lvl="2"/>
            <a:r>
              <a:rPr lang="fr-FR" altLang="fr-FR" sz="1800" dirty="0" smtClean="0"/>
              <a:t>Désescalade impérative</a:t>
            </a:r>
          </a:p>
          <a:p>
            <a:pPr lvl="3"/>
            <a:r>
              <a:rPr lang="fr-FR" altLang="fr-FR" sz="1600" b="1" dirty="0" smtClean="0">
                <a:solidFill>
                  <a:srgbClr val="FF0000"/>
                </a:solidFill>
              </a:rPr>
              <a:t>si documentation montrant une alternative</a:t>
            </a:r>
          </a:p>
          <a:p>
            <a:pPr lvl="3"/>
            <a:r>
              <a:rPr lang="fr-FR" altLang="fr-FR" sz="1600" b="1" dirty="0" smtClean="0">
                <a:solidFill>
                  <a:srgbClr val="FF0000"/>
                </a:solidFill>
              </a:rPr>
              <a:t>Si pas de documentation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2813" y="277813"/>
            <a:ext cx="8231187" cy="1141412"/>
          </a:xfrm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2160" tIns="46080" rIns="92160" bIns="4608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5000" smtClean="0"/>
              <a:t>L’antibiothérapie simplifiée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589213" y="3960813"/>
            <a:ext cx="2270125" cy="908050"/>
          </a:xfrm>
        </p:spPr>
        <p:txBody>
          <a:bodyPr lIns="92160" tIns="46080" rIns="92160" bIns="46080"/>
          <a:lstStyle/>
          <a:p>
            <a:pPr marL="0" indent="0" defTabSz="449263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 sz="2300" smtClean="0"/>
              <a:t>En 8 planches</a:t>
            </a:r>
          </a:p>
          <a:p>
            <a:pPr marL="0" indent="0" defTabSz="449263"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 sz="23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Impact clinique des antibiothérapies inefficaces….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649663" y="6108700"/>
            <a:ext cx="3729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Weinstein, et al, Clin. Infect. Dis 1997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223963" y="2479675"/>
            <a:ext cx="4716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Caractère adéquat (A) ou inadéquat (I) de l’antibiothérapie des bactériémies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625725" y="2747963"/>
            <a:ext cx="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fr-FR" altLang="fr-FR" sz="1800">
              <a:latin typeface="Calibri" pitchFamily="34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6272213" y="2479675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Mortalité (%)</a:t>
            </a:r>
            <a:endParaRPr lang="fr-FR" altLang="fr-FR" sz="1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8062913" y="2479675"/>
            <a:ext cx="260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RR</a:t>
            </a:r>
            <a:endParaRPr lang="fr-FR" altLang="fr-FR" sz="180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231900" y="3290888"/>
            <a:ext cx="661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Initiale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1058863" y="3557588"/>
            <a:ext cx="100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empirique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3065463" y="3290888"/>
            <a:ext cx="54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Après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2374900" y="3557588"/>
            <a:ext cx="1703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connaissance HC+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4992688" y="3290888"/>
            <a:ext cx="54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Après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4595813" y="3557588"/>
            <a:ext cx="1155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ATBgramme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1535113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3300413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5229225" y="3925888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6" name="Rectangle 17"/>
          <p:cNvSpPr>
            <a:spLocks noChangeArrowheads="1"/>
          </p:cNvSpPr>
          <p:nvPr/>
        </p:nvSpPr>
        <p:spPr bwMode="auto">
          <a:xfrm>
            <a:off x="6208713" y="3925888"/>
            <a:ext cx="147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65/620</a:t>
            </a:r>
            <a:r>
              <a:rPr lang="fr-FR" altLang="fr-FR" sz="1800" b="1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(10.5%)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77" name="Rectangle 18"/>
          <p:cNvSpPr>
            <a:spLocks noChangeArrowheads="1"/>
          </p:cNvSpPr>
          <p:nvPr/>
        </p:nvSpPr>
        <p:spPr bwMode="auto">
          <a:xfrm>
            <a:off x="8012113" y="3925888"/>
            <a:ext cx="295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1.0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78" name="Rectangle 19"/>
          <p:cNvSpPr>
            <a:spLocks noChangeArrowheads="1"/>
          </p:cNvSpPr>
          <p:nvPr/>
        </p:nvSpPr>
        <p:spPr bwMode="auto">
          <a:xfrm>
            <a:off x="1577975" y="4302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79" name="Rectangle 20"/>
          <p:cNvSpPr>
            <a:spLocks noChangeArrowheads="1"/>
          </p:cNvSpPr>
          <p:nvPr/>
        </p:nvSpPr>
        <p:spPr bwMode="auto">
          <a:xfrm>
            <a:off x="3300413" y="4302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0" name="Rectangle 21"/>
          <p:cNvSpPr>
            <a:spLocks noChangeArrowheads="1"/>
          </p:cNvSpPr>
          <p:nvPr/>
        </p:nvSpPr>
        <p:spPr bwMode="auto">
          <a:xfrm>
            <a:off x="5229225" y="4302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1" name="Rectangle 22"/>
          <p:cNvSpPr>
            <a:spLocks noChangeArrowheads="1"/>
          </p:cNvSpPr>
          <p:nvPr/>
        </p:nvSpPr>
        <p:spPr bwMode="auto">
          <a:xfrm>
            <a:off x="6338888" y="4302125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6/45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(13.3%)</a:t>
            </a:r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8012113" y="4302125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1.27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83" name="Rectangle 24"/>
          <p:cNvSpPr>
            <a:spLocks noChangeArrowheads="1"/>
          </p:cNvSpPr>
          <p:nvPr/>
        </p:nvSpPr>
        <p:spPr bwMode="auto">
          <a:xfrm>
            <a:off x="1577975" y="4683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4" name="Rectangle 25"/>
          <p:cNvSpPr>
            <a:spLocks noChangeArrowheads="1"/>
          </p:cNvSpPr>
          <p:nvPr/>
        </p:nvSpPr>
        <p:spPr bwMode="auto">
          <a:xfrm>
            <a:off x="3344863" y="4683125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5" name="Rectangle 26"/>
          <p:cNvSpPr>
            <a:spLocks noChangeArrowheads="1"/>
          </p:cNvSpPr>
          <p:nvPr/>
        </p:nvSpPr>
        <p:spPr bwMode="auto">
          <a:xfrm>
            <a:off x="5229225" y="4683125"/>
            <a:ext cx="13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A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6" name="Rectangle 27"/>
          <p:cNvSpPr>
            <a:spLocks noChangeArrowheads="1"/>
          </p:cNvSpPr>
          <p:nvPr/>
        </p:nvSpPr>
        <p:spPr bwMode="auto">
          <a:xfrm>
            <a:off x="6338888" y="4683125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8/31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(25.8%)</a:t>
            </a:r>
          </a:p>
        </p:txBody>
      </p:sp>
      <p:sp>
        <p:nvSpPr>
          <p:cNvPr id="15387" name="Rectangle 28"/>
          <p:cNvSpPr>
            <a:spLocks noChangeArrowheads="1"/>
          </p:cNvSpPr>
          <p:nvPr/>
        </p:nvSpPr>
        <p:spPr bwMode="auto">
          <a:xfrm>
            <a:off x="8012113" y="4683125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2.46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88" name="Rectangle 29"/>
          <p:cNvSpPr>
            <a:spLocks noChangeArrowheads="1"/>
          </p:cNvSpPr>
          <p:nvPr/>
        </p:nvSpPr>
        <p:spPr bwMode="auto">
          <a:xfrm>
            <a:off x="1577975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89" name="Rectangle 30"/>
          <p:cNvSpPr>
            <a:spLocks noChangeArrowheads="1"/>
          </p:cNvSpPr>
          <p:nvPr/>
        </p:nvSpPr>
        <p:spPr bwMode="auto">
          <a:xfrm>
            <a:off x="3344863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90" name="Rectangle 31"/>
          <p:cNvSpPr>
            <a:spLocks noChangeArrowheads="1"/>
          </p:cNvSpPr>
          <p:nvPr/>
        </p:nvSpPr>
        <p:spPr bwMode="auto">
          <a:xfrm>
            <a:off x="5272088" y="5065713"/>
            <a:ext cx="60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latin typeface="Calibri" pitchFamily="34" charset="0"/>
              </a:rPr>
              <a:t>I</a:t>
            </a:r>
            <a:endParaRPr lang="fr-FR" altLang="fr-FR" sz="1800">
              <a:latin typeface="Calibri" pitchFamily="34" charset="0"/>
            </a:endParaRPr>
          </a:p>
        </p:txBody>
      </p:sp>
      <p:sp>
        <p:nvSpPr>
          <p:cNvPr id="15391" name="Rectangle 32"/>
          <p:cNvSpPr>
            <a:spLocks noChangeArrowheads="1"/>
          </p:cNvSpPr>
          <p:nvPr/>
        </p:nvSpPr>
        <p:spPr bwMode="auto">
          <a:xfrm>
            <a:off x="6403975" y="5065713"/>
            <a:ext cx="1130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>
                <a:solidFill>
                  <a:srgbClr val="0000CC"/>
                </a:solidFill>
                <a:latin typeface="Calibri" pitchFamily="34" charset="0"/>
              </a:rPr>
              <a:t>3/9 </a:t>
            </a:r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(33.3%)</a:t>
            </a:r>
          </a:p>
        </p:txBody>
      </p:sp>
      <p:sp>
        <p:nvSpPr>
          <p:cNvPr id="15392" name="Rectangle 33"/>
          <p:cNvSpPr>
            <a:spLocks noChangeArrowheads="1"/>
          </p:cNvSpPr>
          <p:nvPr/>
        </p:nvSpPr>
        <p:spPr bwMode="auto">
          <a:xfrm>
            <a:off x="8012113" y="5065713"/>
            <a:ext cx="412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altLang="fr-FR" sz="1800" b="1">
                <a:solidFill>
                  <a:srgbClr val="FF3300"/>
                </a:solidFill>
                <a:latin typeface="Calibri" pitchFamily="34" charset="0"/>
              </a:rPr>
              <a:t>3.18</a:t>
            </a:r>
            <a:endParaRPr lang="fr-FR" altLang="fr-FR" sz="180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15393" name="Line 34"/>
          <p:cNvSpPr>
            <a:spLocks noChangeShapeType="1"/>
          </p:cNvSpPr>
          <p:nvPr/>
        </p:nvSpPr>
        <p:spPr bwMode="auto">
          <a:xfrm>
            <a:off x="1042988" y="2276475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4" name="Line 35"/>
          <p:cNvSpPr>
            <a:spLocks noChangeShapeType="1"/>
          </p:cNvSpPr>
          <p:nvPr/>
        </p:nvSpPr>
        <p:spPr bwMode="auto">
          <a:xfrm>
            <a:off x="1042988" y="5516563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395" name="Line 36"/>
          <p:cNvSpPr>
            <a:spLocks noChangeShapeType="1"/>
          </p:cNvSpPr>
          <p:nvPr/>
        </p:nvSpPr>
        <p:spPr bwMode="auto">
          <a:xfrm>
            <a:off x="1044575" y="3213100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1800" dirty="0" err="1" smtClean="0"/>
              <a:t>Péni</a:t>
            </a:r>
            <a:r>
              <a:rPr lang="fr-FR" sz="1800" dirty="0" smtClean="0"/>
              <a:t> G/V</a:t>
            </a:r>
          </a:p>
          <a:p>
            <a:pPr lvl="1">
              <a:lnSpc>
                <a:spcPct val="80000"/>
              </a:lnSpc>
            </a:pPr>
            <a:r>
              <a:rPr lang="fr-FR" sz="1400" dirty="0" smtClean="0"/>
              <a:t>Syphilis</a:t>
            </a:r>
          </a:p>
          <a:p>
            <a:pPr>
              <a:lnSpc>
                <a:spcPct val="80000"/>
              </a:lnSpc>
            </a:pPr>
            <a:r>
              <a:rPr lang="fr-FR" sz="1800" dirty="0" err="1" smtClean="0"/>
              <a:t>Amox</a:t>
            </a:r>
            <a:r>
              <a:rPr lang="fr-FR" sz="1800" dirty="0" smtClean="0"/>
              <a:t> et autres </a:t>
            </a:r>
            <a:r>
              <a:rPr lang="fr-FR" sz="1800" dirty="0" err="1" smtClean="0"/>
              <a:t>péni</a:t>
            </a:r>
            <a:r>
              <a:rPr lang="fr-FR" sz="1800" dirty="0" smtClean="0"/>
              <a:t> A</a:t>
            </a:r>
          </a:p>
          <a:p>
            <a:pPr lvl="1">
              <a:lnSpc>
                <a:spcPct val="80000"/>
              </a:lnSpc>
            </a:pPr>
            <a:r>
              <a:rPr lang="fr-FR" sz="1400" dirty="0" smtClean="0"/>
              <a:t>Poumon – méninges (</a:t>
            </a:r>
            <a:r>
              <a:rPr lang="fr-FR" sz="1400" dirty="0" err="1" smtClean="0"/>
              <a:t>méningo</a:t>
            </a:r>
            <a:r>
              <a:rPr lang="fr-FR" sz="1400" dirty="0" smtClean="0"/>
              <a:t> S– listeria – Pneumo S) – sinusites maxillaires</a:t>
            </a:r>
          </a:p>
          <a:p>
            <a:pPr>
              <a:lnSpc>
                <a:spcPct val="80000"/>
              </a:lnSpc>
            </a:pPr>
            <a:r>
              <a:rPr lang="fr-FR" sz="1800" dirty="0" smtClean="0"/>
              <a:t>(</a:t>
            </a:r>
            <a:r>
              <a:rPr lang="fr-FR" sz="1800" dirty="0" err="1" smtClean="0"/>
              <a:t>piv</a:t>
            </a:r>
            <a:r>
              <a:rPr lang="fr-FR" sz="1800" dirty="0" smtClean="0"/>
              <a:t>)</a:t>
            </a:r>
            <a:r>
              <a:rPr lang="fr-FR" sz="1800" dirty="0" err="1" smtClean="0"/>
              <a:t>Mecillinam</a:t>
            </a:r>
            <a:endParaRPr lang="fr-FR" sz="1800" dirty="0" smtClean="0"/>
          </a:p>
          <a:p>
            <a:pPr lvl="1">
              <a:lnSpc>
                <a:spcPct val="80000"/>
              </a:lnSpc>
            </a:pPr>
            <a:r>
              <a:rPr lang="fr-FR" sz="1400" dirty="0" smtClean="0"/>
              <a:t>Cystites (y compris BLSE si S)</a:t>
            </a:r>
          </a:p>
          <a:p>
            <a:pPr>
              <a:lnSpc>
                <a:spcPct val="80000"/>
              </a:lnSpc>
            </a:pPr>
            <a:r>
              <a:rPr lang="fr-FR" sz="1800" dirty="0" smtClean="0"/>
              <a:t>Oxacilline et autres </a:t>
            </a:r>
            <a:r>
              <a:rPr lang="fr-FR" sz="1800" dirty="0" err="1" smtClean="0"/>
              <a:t>péni</a:t>
            </a:r>
            <a:r>
              <a:rPr lang="fr-FR" sz="1800" dirty="0" smtClean="0"/>
              <a:t> M</a:t>
            </a:r>
          </a:p>
          <a:p>
            <a:pPr lvl="1">
              <a:lnSpc>
                <a:spcPct val="80000"/>
              </a:lnSpc>
            </a:pPr>
            <a:r>
              <a:rPr lang="fr-FR" sz="1400" dirty="0" smtClean="0"/>
              <a:t>Peau (</a:t>
            </a:r>
            <a:r>
              <a:rPr lang="fr-FR" sz="1400" dirty="0" err="1" smtClean="0"/>
              <a:t>Staph</a:t>
            </a:r>
            <a:r>
              <a:rPr lang="fr-FR" sz="1400" dirty="0" smtClean="0"/>
              <a:t> de ville)</a:t>
            </a:r>
          </a:p>
          <a:p>
            <a:pPr>
              <a:lnSpc>
                <a:spcPct val="80000"/>
              </a:lnSpc>
            </a:pPr>
            <a:r>
              <a:rPr lang="fr-FR" sz="1800" dirty="0" err="1" smtClean="0"/>
              <a:t>Amox</a:t>
            </a:r>
            <a:r>
              <a:rPr lang="fr-FR" sz="1800" dirty="0" smtClean="0"/>
              <a:t>/</a:t>
            </a:r>
            <a:r>
              <a:rPr lang="fr-FR" sz="1800" dirty="0" err="1" smtClean="0"/>
              <a:t>Ac</a:t>
            </a:r>
            <a:r>
              <a:rPr lang="fr-FR" sz="1800" dirty="0" smtClean="0"/>
              <a:t> clavulanique</a:t>
            </a:r>
          </a:p>
          <a:p>
            <a:pPr lvl="1">
              <a:lnSpc>
                <a:spcPct val="80000"/>
              </a:lnSpc>
            </a:pPr>
            <a:r>
              <a:rPr lang="fr-FR" sz="1400" dirty="0" smtClean="0"/>
              <a:t>Pneumonies </a:t>
            </a:r>
            <a:r>
              <a:rPr lang="fr-FR" sz="1400" dirty="0" err="1" smtClean="0"/>
              <a:t>comorb</a:t>
            </a:r>
            <a:r>
              <a:rPr lang="fr-FR" sz="1400" dirty="0" smtClean="0"/>
              <a:t> – abdominal de ville – autres sinusites</a:t>
            </a:r>
          </a:p>
          <a:p>
            <a:pPr>
              <a:lnSpc>
                <a:spcPct val="80000"/>
              </a:lnSpc>
            </a:pPr>
            <a:r>
              <a:rPr lang="fr-FR" sz="1800" dirty="0" err="1" smtClean="0"/>
              <a:t>Piperacilline</a:t>
            </a:r>
            <a:r>
              <a:rPr lang="fr-FR" sz="1800" dirty="0" smtClean="0"/>
              <a:t> (testé comme la </a:t>
            </a:r>
            <a:r>
              <a:rPr lang="fr-FR" sz="1800" dirty="0" err="1" smtClean="0"/>
              <a:t>ticarcilline</a:t>
            </a:r>
            <a:r>
              <a:rPr lang="fr-FR" sz="1800" dirty="0" smtClean="0"/>
              <a:t> sur les antibiogrammes)</a:t>
            </a:r>
          </a:p>
          <a:p>
            <a:pPr lvl="1">
              <a:lnSpc>
                <a:spcPct val="80000"/>
              </a:lnSpc>
            </a:pPr>
            <a:r>
              <a:rPr lang="fr-FR" sz="1400" dirty="0" smtClean="0"/>
              <a:t>Pseudomonas de ville: Pas en probabiliste</a:t>
            </a:r>
          </a:p>
          <a:p>
            <a:pPr>
              <a:lnSpc>
                <a:spcPct val="80000"/>
              </a:lnSpc>
            </a:pPr>
            <a:r>
              <a:rPr lang="fr-FR" sz="1800" dirty="0" err="1" smtClean="0"/>
              <a:t>Témocilline</a:t>
            </a:r>
            <a:endParaRPr lang="fr-FR" sz="1800" dirty="0" smtClean="0"/>
          </a:p>
          <a:p>
            <a:pPr lvl="1">
              <a:lnSpc>
                <a:spcPct val="80000"/>
              </a:lnSpc>
            </a:pPr>
            <a:r>
              <a:rPr lang="fr-FR" sz="1400" dirty="0" smtClean="0"/>
              <a:t>Active que sur BGN dont  pas mal de BLSE</a:t>
            </a:r>
          </a:p>
          <a:p>
            <a:pPr>
              <a:lnSpc>
                <a:spcPct val="80000"/>
              </a:lnSpc>
            </a:pPr>
            <a:r>
              <a:rPr lang="fr-FR" sz="1400" b="0" dirty="0" smtClean="0"/>
              <a:t>(</a:t>
            </a:r>
            <a:r>
              <a:rPr lang="fr-FR" sz="1400" b="0" dirty="0" err="1" smtClean="0"/>
              <a:t>Ticar</a:t>
            </a:r>
            <a:r>
              <a:rPr lang="fr-FR" sz="1400" b="0" dirty="0" smtClean="0"/>
              <a:t>/</a:t>
            </a:r>
            <a:r>
              <a:rPr lang="fr-FR" sz="1400" b="0" dirty="0" err="1" smtClean="0"/>
              <a:t>Ac</a:t>
            </a:r>
            <a:r>
              <a:rPr lang="fr-FR" sz="1400" b="0" dirty="0" smtClean="0"/>
              <a:t> </a:t>
            </a:r>
            <a:r>
              <a:rPr lang="fr-FR" sz="1400" b="0" dirty="0" err="1" smtClean="0"/>
              <a:t>Clav</a:t>
            </a:r>
            <a:r>
              <a:rPr lang="fr-FR" sz="1400" b="0" dirty="0" smtClean="0"/>
              <a:t>: pénurie mondiale: </a:t>
            </a:r>
            <a:r>
              <a:rPr lang="fr-FR" sz="1200" b="0" dirty="0" smtClean="0"/>
              <a:t>Pseudomonas/</a:t>
            </a:r>
            <a:r>
              <a:rPr lang="fr-FR" sz="1200" b="0" dirty="0" err="1" smtClean="0"/>
              <a:t>Stenotrophomonas</a:t>
            </a:r>
            <a:r>
              <a:rPr lang="fr-FR" sz="1200" b="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fr-FR" sz="1800" dirty="0" err="1" smtClean="0"/>
              <a:t>Pipéracilline</a:t>
            </a:r>
            <a:r>
              <a:rPr lang="fr-FR" sz="1800" dirty="0" smtClean="0"/>
              <a:t>/</a:t>
            </a:r>
            <a:r>
              <a:rPr lang="fr-FR" sz="1800" dirty="0" err="1" smtClean="0"/>
              <a:t>tazobactam</a:t>
            </a:r>
            <a:endParaRPr lang="fr-FR" sz="1800" dirty="0" smtClean="0"/>
          </a:p>
          <a:p>
            <a:pPr lvl="1">
              <a:lnSpc>
                <a:spcPct val="80000"/>
              </a:lnSpc>
            </a:pPr>
            <a:r>
              <a:rPr lang="fr-FR" sz="1400" dirty="0" smtClean="0"/>
              <a:t>Nosocomial</a:t>
            </a:r>
          </a:p>
        </p:txBody>
      </p:sp>
      <p:sp>
        <p:nvSpPr>
          <p:cNvPr id="304131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 smtClean="0">
                <a:latin typeface="Symbol" pitchFamily="18" charset="2"/>
              </a:rPr>
              <a:t></a:t>
            </a:r>
            <a:r>
              <a:rPr lang="fr-FR" altLang="fr-FR" dirty="0" smtClean="0"/>
              <a:t>-lactamines (1/3)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 smtClean="0">
                <a:latin typeface="Symbol" pitchFamily="18" charset="2"/>
              </a:rPr>
              <a:t></a:t>
            </a:r>
            <a:r>
              <a:rPr lang="fr-FR" altLang="fr-FR" dirty="0" smtClean="0"/>
              <a:t>-lactamines (2/3)</a:t>
            </a:r>
          </a:p>
        </p:txBody>
      </p:sp>
      <p:sp>
        <p:nvSpPr>
          <p:cNvPr id="75777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fr-FR" altLang="fr-FR" sz="1900" dirty="0" smtClean="0"/>
              <a:t>C1G: </a:t>
            </a:r>
            <a:r>
              <a:rPr lang="fr-FR" altLang="fr-FR" sz="1900" dirty="0" err="1" smtClean="0"/>
              <a:t>cefalexine</a:t>
            </a:r>
            <a:r>
              <a:rPr lang="fr-FR" altLang="fr-FR" sz="1900" dirty="0" smtClean="0"/>
              <a:t>=</a:t>
            </a:r>
            <a:r>
              <a:rPr lang="fr-FR" altLang="fr-FR" sz="1900" dirty="0" err="1" smtClean="0"/>
              <a:t>keforal</a:t>
            </a:r>
            <a:endParaRPr lang="fr-FR" altLang="fr-FR" sz="1900" dirty="0" smtClean="0"/>
          </a:p>
          <a:p>
            <a:pPr lvl="1">
              <a:lnSpc>
                <a:spcPct val="80000"/>
              </a:lnSpc>
            </a:pPr>
            <a:r>
              <a:rPr lang="fr-FR" altLang="fr-FR" sz="1700" dirty="0" smtClean="0"/>
              <a:t>Antibioprophylaxie, relais PO SAMS</a:t>
            </a:r>
          </a:p>
          <a:p>
            <a:pPr>
              <a:lnSpc>
                <a:spcPct val="80000"/>
              </a:lnSpc>
            </a:pPr>
            <a:r>
              <a:rPr lang="fr-FR" altLang="fr-FR" sz="1900" dirty="0" smtClean="0"/>
              <a:t>C2G: </a:t>
            </a:r>
            <a:r>
              <a:rPr lang="fr-FR" altLang="fr-FR" sz="1900" dirty="0" err="1" smtClean="0"/>
              <a:t>cefuroxime</a:t>
            </a:r>
            <a:endParaRPr lang="fr-FR" altLang="fr-FR" sz="1900" dirty="0" smtClean="0"/>
          </a:p>
          <a:p>
            <a:pPr lvl="1">
              <a:lnSpc>
                <a:spcPct val="80000"/>
              </a:lnSpc>
            </a:pPr>
            <a:r>
              <a:rPr lang="fr-FR" altLang="fr-FR" sz="1700" dirty="0" smtClean="0"/>
              <a:t>orl + </a:t>
            </a:r>
            <a:r>
              <a:rPr lang="fr-FR" altLang="fr-FR" sz="1700" dirty="0" err="1" smtClean="0"/>
              <a:t>bpco</a:t>
            </a:r>
            <a:endParaRPr lang="fr-FR" altLang="fr-FR" sz="1700" dirty="0" smtClean="0"/>
          </a:p>
          <a:p>
            <a:pPr>
              <a:lnSpc>
                <a:spcPct val="80000"/>
              </a:lnSpc>
            </a:pPr>
            <a:r>
              <a:rPr lang="fr-FR" altLang="fr-FR" sz="1900" dirty="0" smtClean="0"/>
              <a:t>C2,5G: </a:t>
            </a:r>
            <a:r>
              <a:rPr lang="fr-FR" altLang="fr-FR" sz="1900" dirty="0" err="1" smtClean="0"/>
              <a:t>Cefamycines</a:t>
            </a:r>
            <a:r>
              <a:rPr lang="fr-FR" altLang="fr-FR" sz="1900" dirty="0" smtClean="0"/>
              <a:t>: </a:t>
            </a:r>
            <a:r>
              <a:rPr lang="fr-FR" altLang="fr-FR" sz="1900" dirty="0" err="1" smtClean="0"/>
              <a:t>cefoxitine</a:t>
            </a:r>
            <a:endParaRPr lang="fr-FR" altLang="fr-FR" sz="1900" dirty="0" smtClean="0"/>
          </a:p>
          <a:p>
            <a:pPr lvl="1">
              <a:lnSpc>
                <a:spcPct val="80000"/>
              </a:lnSpc>
            </a:pPr>
            <a:r>
              <a:rPr lang="fr-FR" altLang="fr-FR" sz="1700" dirty="0" smtClean="0"/>
              <a:t>C2G active sur certaines BLSE</a:t>
            </a:r>
          </a:p>
          <a:p>
            <a:pPr>
              <a:lnSpc>
                <a:spcPct val="80000"/>
              </a:lnSpc>
            </a:pPr>
            <a:r>
              <a:rPr lang="fr-FR" altLang="fr-FR" sz="1900" dirty="0" smtClean="0"/>
              <a:t>C3G orales. </a:t>
            </a:r>
            <a:r>
              <a:rPr lang="fr-FR" altLang="fr-FR" sz="1900" dirty="0" err="1" smtClean="0"/>
              <a:t>Cefixime</a:t>
            </a:r>
            <a:r>
              <a:rPr lang="fr-FR" altLang="fr-FR" sz="1900" dirty="0" smtClean="0"/>
              <a:t> (</a:t>
            </a:r>
            <a:r>
              <a:rPr lang="fr-FR" altLang="fr-FR" sz="1900" dirty="0" err="1" smtClean="0"/>
              <a:t>oroken</a:t>
            </a:r>
            <a:r>
              <a:rPr lang="fr-FR" altLang="fr-FR" sz="1900" dirty="0" smtClean="0"/>
              <a:t> = c’est pas la peine)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 smtClean="0"/>
              <a:t>Seulement relais PO pour les pyélonéphrites de la femme</a:t>
            </a:r>
          </a:p>
          <a:p>
            <a:pPr>
              <a:lnSpc>
                <a:spcPct val="80000"/>
              </a:lnSpc>
            </a:pPr>
            <a:r>
              <a:rPr lang="fr-FR" altLang="fr-FR" sz="1900" dirty="0" smtClean="0"/>
              <a:t>C3G IV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 err="1" smtClean="0"/>
              <a:t>Ceftriaxone</a:t>
            </a:r>
            <a:r>
              <a:rPr lang="fr-FR" altLang="fr-FR" sz="1700" dirty="0" smtClean="0"/>
              <a:t> – </a:t>
            </a:r>
            <a:r>
              <a:rPr lang="fr-FR" altLang="fr-FR" sz="1700" dirty="0" err="1" smtClean="0"/>
              <a:t>cefotaxime</a:t>
            </a:r>
            <a:r>
              <a:rPr lang="fr-FR" altLang="fr-FR" sz="1700" dirty="0" smtClean="0"/>
              <a:t>: méninges – </a:t>
            </a:r>
            <a:r>
              <a:rPr lang="fr-FR" altLang="fr-FR" sz="1700" dirty="0" err="1" smtClean="0"/>
              <a:t>pyélo</a:t>
            </a:r>
            <a:r>
              <a:rPr lang="fr-FR" altLang="fr-FR" sz="1700" dirty="0" smtClean="0"/>
              <a:t> – poumon grave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 smtClean="0"/>
              <a:t>Ceftazidime: </a:t>
            </a:r>
            <a:r>
              <a:rPr lang="fr-FR" altLang="fr-FR" sz="1700" dirty="0" err="1" smtClean="0"/>
              <a:t>pseudomonas</a:t>
            </a:r>
            <a:r>
              <a:rPr lang="fr-FR" altLang="fr-FR" sz="1700" dirty="0" smtClean="0"/>
              <a:t> nosocomial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 err="1" smtClean="0"/>
              <a:t>Cefepime</a:t>
            </a:r>
            <a:r>
              <a:rPr lang="fr-FR" altLang="fr-FR" sz="1700" dirty="0" smtClean="0"/>
              <a:t>: nosocomial</a:t>
            </a:r>
          </a:p>
          <a:p>
            <a:pPr>
              <a:lnSpc>
                <a:spcPct val="80000"/>
              </a:lnSpc>
            </a:pPr>
            <a:r>
              <a:rPr lang="fr-FR" altLang="fr-FR" sz="1900" dirty="0" smtClean="0"/>
              <a:t>C5G</a:t>
            </a:r>
          </a:p>
          <a:p>
            <a:pPr lvl="1">
              <a:lnSpc>
                <a:spcPct val="80000"/>
              </a:lnSpc>
            </a:pPr>
            <a:r>
              <a:rPr lang="fr-FR" altLang="fr-FR" sz="1700" dirty="0" err="1" smtClean="0"/>
              <a:t>Ceftaroline</a:t>
            </a:r>
            <a:r>
              <a:rPr lang="fr-FR" altLang="fr-FR" sz="1700" dirty="0" smtClean="0"/>
              <a:t> - </a:t>
            </a:r>
            <a:r>
              <a:rPr lang="fr-FR" altLang="fr-FR" sz="1700" dirty="0" err="1" smtClean="0"/>
              <a:t>ceftobiprole</a:t>
            </a:r>
            <a:r>
              <a:rPr lang="fr-FR" altLang="fr-FR" sz="1700" dirty="0" smtClean="0"/>
              <a:t>: actif sur SARM. Place mal définie</a:t>
            </a:r>
          </a:p>
          <a:p>
            <a:pPr>
              <a:lnSpc>
                <a:spcPct val="80000"/>
              </a:lnSpc>
            </a:pPr>
            <a:r>
              <a:rPr lang="fr-FR" altLang="fr-FR" sz="1800" dirty="0" smtClean="0"/>
              <a:t>Nouvelles molécules</a:t>
            </a:r>
          </a:p>
          <a:p>
            <a:pPr lvl="1">
              <a:lnSpc>
                <a:spcPct val="80000"/>
              </a:lnSpc>
            </a:pPr>
            <a:r>
              <a:rPr lang="fr-FR" altLang="fr-FR" sz="1600" dirty="0" smtClean="0"/>
              <a:t>Ceftolozane/tazobactam: </a:t>
            </a:r>
            <a:r>
              <a:rPr lang="fr-FR" altLang="fr-FR" sz="1600" dirty="0" err="1" smtClean="0"/>
              <a:t>pseudomonas</a:t>
            </a:r>
            <a:r>
              <a:rPr lang="fr-FR" altLang="fr-FR" sz="1600" dirty="0" smtClean="0"/>
              <a:t> multi résistant, certaines BLSE</a:t>
            </a:r>
          </a:p>
          <a:p>
            <a:pPr lvl="1">
              <a:lnSpc>
                <a:spcPct val="80000"/>
              </a:lnSpc>
            </a:pPr>
            <a:r>
              <a:rPr lang="fr-FR" altLang="fr-FR" sz="1600" dirty="0" smtClean="0"/>
              <a:t>Ceftazidime/avibactam: EPC</a:t>
            </a:r>
            <a:r>
              <a:rPr lang="fr-FR" altLang="fr-FR" sz="1600" dirty="0"/>
              <a:t> </a:t>
            </a:r>
            <a:r>
              <a:rPr lang="fr-FR" altLang="fr-FR" sz="1600" dirty="0" smtClean="0"/>
              <a:t>de type OXA48</a:t>
            </a:r>
          </a:p>
          <a:p>
            <a:pPr lvl="1">
              <a:lnSpc>
                <a:spcPct val="80000"/>
              </a:lnSpc>
            </a:pPr>
            <a:r>
              <a:rPr lang="fr-FR" altLang="fr-FR" sz="1600" dirty="0" err="1" smtClean="0"/>
              <a:t>Céfidérocol</a:t>
            </a:r>
            <a:r>
              <a:rPr lang="fr-FR" altLang="fr-FR" sz="1600" dirty="0" smtClean="0"/>
              <a:t>: non </a:t>
            </a:r>
            <a:r>
              <a:rPr lang="fr-FR" altLang="fr-FR" sz="1600" dirty="0" err="1" smtClean="0"/>
              <a:t>fermentans</a:t>
            </a:r>
            <a:r>
              <a:rPr lang="fr-FR" altLang="fr-FR" sz="1600" dirty="0" smtClean="0"/>
              <a:t> multi-R, EPC de type NDM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dirty="0" smtClean="0"/>
              <a:t>Carbapénèmes: désescalade impérative si possible</a:t>
            </a:r>
          </a:p>
          <a:p>
            <a:pPr lvl="1"/>
            <a:r>
              <a:rPr lang="fr-FR" altLang="fr-FR" dirty="0" err="1" smtClean="0"/>
              <a:t>Ertapénem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BLSE  documentée</a:t>
            </a:r>
          </a:p>
          <a:p>
            <a:pPr lvl="1"/>
            <a:r>
              <a:rPr lang="fr-FR" altLang="fr-FR" dirty="0" err="1" smtClean="0"/>
              <a:t>Imipénème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méropénème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Nosocomial sévère</a:t>
            </a:r>
          </a:p>
          <a:p>
            <a:pPr lvl="2"/>
            <a:r>
              <a:rPr lang="fr-FR" altLang="fr-FR" dirty="0" smtClean="0"/>
              <a:t>Utilisation raisonnée impérative</a:t>
            </a:r>
          </a:p>
          <a:p>
            <a:pPr lvl="1"/>
            <a:r>
              <a:rPr lang="fr-FR" altLang="fr-FR" dirty="0" err="1" smtClean="0"/>
              <a:t>Meropénème</a:t>
            </a:r>
            <a:r>
              <a:rPr lang="fr-FR" altLang="fr-FR" dirty="0" smtClean="0"/>
              <a:t>/</a:t>
            </a:r>
            <a:r>
              <a:rPr lang="fr-FR" altLang="fr-FR" dirty="0" err="1" smtClean="0"/>
              <a:t>vaborbactam</a:t>
            </a:r>
            <a:r>
              <a:rPr lang="fr-FR" altLang="fr-FR" dirty="0" smtClean="0"/>
              <a:t>: EPC de type KPC</a:t>
            </a:r>
          </a:p>
          <a:p>
            <a:r>
              <a:rPr lang="fr-FR" altLang="fr-FR" dirty="0" err="1" smtClean="0"/>
              <a:t>Monobactams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Aztreonam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BGN si allergie bêtalactamine</a:t>
            </a:r>
          </a:p>
          <a:p>
            <a:pPr lvl="2"/>
            <a:r>
              <a:rPr lang="fr-FR" altLang="fr-FR" dirty="0" smtClean="0"/>
              <a:t>Pseudomonas multi-R</a:t>
            </a:r>
          </a:p>
        </p:txBody>
      </p:sp>
      <p:sp>
        <p:nvSpPr>
          <p:cNvPr id="308227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 smtClean="0">
                <a:latin typeface="Symbol" pitchFamily="18" charset="2"/>
              </a:rPr>
              <a:t></a:t>
            </a:r>
            <a:r>
              <a:rPr lang="fr-FR" altLang="fr-FR" dirty="0" smtClean="0"/>
              <a:t>-lactamines (3/3)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rtlCol="0"/>
          <a:lstStyle/>
          <a:p>
            <a:pPr>
              <a:defRPr/>
            </a:pPr>
            <a:r>
              <a:rPr lang="fr-FR" smtClean="0"/>
              <a:t>Allergie bêta-lactamines</a:t>
            </a:r>
          </a:p>
        </p:txBody>
      </p:sp>
      <p:sp>
        <p:nvSpPr>
          <p:cNvPr id="79874" name="Rectangle 5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sz="2400" dirty="0" smtClean="0"/>
              <a:t>Déclaratif: pas loin de 10% des patients</a:t>
            </a:r>
          </a:p>
          <a:p>
            <a:pPr>
              <a:lnSpc>
                <a:spcPct val="80000"/>
              </a:lnSpc>
            </a:pPr>
            <a:r>
              <a:rPr lang="fr-FR" sz="2400" dirty="0" smtClean="0"/>
              <a:t>Réel: 10 à 20% des déclarants (soit 1 à 2% des patients)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Interrogatoire fouillé indispensable 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Eliminer autres intolérances: diarrhées, N/V etc…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Eliminer prise, bien tolérée, d’un ATB similaire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Perte de chance si pas de BL sur fausse allergie alors que nécessaire</a:t>
            </a:r>
          </a:p>
          <a:p>
            <a:pPr>
              <a:lnSpc>
                <a:spcPct val="80000"/>
              </a:lnSpc>
            </a:pPr>
            <a:r>
              <a:rPr lang="fr-FR" sz="2400" dirty="0" smtClean="0"/>
              <a:t>CAT: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Eruption isolée de plus de 10 ans: prescription possible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Formes sévères (</a:t>
            </a:r>
            <a:r>
              <a:rPr lang="fr-FR" sz="2000" dirty="0" err="1" smtClean="0"/>
              <a:t>lyell</a:t>
            </a:r>
            <a:r>
              <a:rPr lang="fr-FR" sz="2000" dirty="0" smtClean="0"/>
              <a:t>, </a:t>
            </a:r>
            <a:r>
              <a:rPr lang="fr-FR" sz="2000" dirty="0" err="1" smtClean="0"/>
              <a:t>quincke</a:t>
            </a:r>
            <a:r>
              <a:rPr lang="fr-FR" sz="2000" dirty="0" smtClean="0"/>
              <a:t>, choc ana, DRESS…): consultation </a:t>
            </a:r>
            <a:r>
              <a:rPr lang="fr-FR" sz="2000" dirty="0" err="1" smtClean="0"/>
              <a:t>allergo</a:t>
            </a:r>
            <a:r>
              <a:rPr lang="fr-FR" sz="2000" dirty="0" smtClean="0"/>
              <a:t>. Pas de </a:t>
            </a:r>
            <a:r>
              <a:rPr lang="fr-FR" sz="2000" dirty="0" err="1" smtClean="0"/>
              <a:t>bêta-lactamine</a:t>
            </a:r>
            <a:r>
              <a:rPr lang="fr-FR" sz="2000" dirty="0" smtClean="0"/>
              <a:t> hors risque vital immédiat.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Autres cas: 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Rares allergies croisées pénicillines et céphalosporines (2%) ou carbapénèmes (1%)</a:t>
            </a:r>
          </a:p>
          <a:p>
            <a:pPr lvl="2">
              <a:lnSpc>
                <a:spcPct val="80000"/>
              </a:lnSpc>
            </a:pPr>
            <a:r>
              <a:rPr lang="fr-FR" sz="1900" dirty="0" smtClean="0"/>
              <a:t>Plus fréquent dans le sens céphalo =&gt; </a:t>
            </a:r>
            <a:r>
              <a:rPr lang="fr-FR" sz="1900" dirty="0" err="1" smtClean="0"/>
              <a:t>péni</a:t>
            </a:r>
            <a:r>
              <a:rPr lang="fr-FR" sz="1900" dirty="0" smtClean="0"/>
              <a:t> (25%)</a:t>
            </a:r>
          </a:p>
          <a:p>
            <a:pPr lvl="2">
              <a:lnSpc>
                <a:spcPct val="80000"/>
              </a:lnSpc>
            </a:pPr>
            <a:r>
              <a:rPr lang="fr-FR" sz="1900" dirty="0" err="1" smtClean="0"/>
              <a:t>Azthréonam</a:t>
            </a:r>
            <a:r>
              <a:rPr lang="fr-FR" sz="1900" dirty="0" smtClean="0"/>
              <a:t>: pas d’allergie croisée sauf avec </a:t>
            </a:r>
            <a:r>
              <a:rPr lang="fr-FR" sz="1900" dirty="0" err="1" smtClean="0"/>
              <a:t>ceftazidime</a:t>
            </a:r>
            <a:r>
              <a:rPr lang="fr-FR" sz="1900" dirty="0" smtClean="0"/>
              <a:t>: </a:t>
            </a:r>
          </a:p>
          <a:p>
            <a:pPr lvl="3">
              <a:lnSpc>
                <a:spcPct val="80000"/>
              </a:lnSpc>
            </a:pPr>
            <a:r>
              <a:rPr lang="fr-FR" sz="1700" dirty="0" smtClean="0"/>
              <a:t>presque toujours possible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dirty="0" smtClean="0"/>
              <a:t>Macrolides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Pneumonies "atypiques" (</a:t>
            </a:r>
            <a:r>
              <a:rPr lang="fr-FR" altLang="fr-FR" dirty="0" err="1" smtClean="0"/>
              <a:t>legionelle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chlam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mycop</a:t>
            </a:r>
            <a:r>
              <a:rPr lang="fr-FR" altLang="fr-FR" dirty="0" smtClean="0"/>
              <a:t>..)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Pneumonie (+b-</a:t>
            </a:r>
            <a:r>
              <a:rPr lang="fr-FR" altLang="fr-FR" dirty="0" err="1" smtClean="0"/>
              <a:t>lactamine</a:t>
            </a:r>
            <a:r>
              <a:rPr lang="fr-FR" altLang="fr-FR" dirty="0" smtClean="0"/>
              <a:t>)/malade avec comorbidités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IST (si allergie autres)</a:t>
            </a:r>
          </a:p>
          <a:p>
            <a:pPr>
              <a:lnSpc>
                <a:spcPct val="80000"/>
              </a:lnSpc>
            </a:pPr>
            <a:r>
              <a:rPr lang="fr-FR" altLang="fr-FR" dirty="0" smtClean="0"/>
              <a:t>Clindamycine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Antibioprophylaxie si allergie </a:t>
            </a:r>
            <a:r>
              <a:rPr lang="fr-FR" altLang="fr-FR" dirty="0" err="1" smtClean="0"/>
              <a:t>péni</a:t>
            </a:r>
            <a:endParaRPr lang="fr-FR" altLang="fr-FR" dirty="0" smtClean="0"/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Alternative sur peau (</a:t>
            </a:r>
            <a:r>
              <a:rPr lang="fr-FR" altLang="fr-FR" dirty="0" err="1" smtClean="0"/>
              <a:t>staph</a:t>
            </a:r>
            <a:r>
              <a:rPr lang="fr-FR" altLang="fr-FR" dirty="0" smtClean="0"/>
              <a:t> de ville) ou os</a:t>
            </a:r>
          </a:p>
          <a:p>
            <a:pPr>
              <a:lnSpc>
                <a:spcPct val="80000"/>
              </a:lnSpc>
            </a:pPr>
            <a:r>
              <a:rPr lang="fr-FR" altLang="fr-FR" dirty="0" smtClean="0"/>
              <a:t>Pristinamycine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Peau – orl – poumon (peu validé)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SARM</a:t>
            </a:r>
          </a:p>
          <a:p>
            <a:pPr lvl="1">
              <a:lnSpc>
                <a:spcPct val="80000"/>
              </a:lnSpc>
            </a:pPr>
            <a:r>
              <a:rPr lang="fr-FR" altLang="fr-FR" dirty="0" smtClean="0"/>
              <a:t>Pas pour infections sévères</a:t>
            </a:r>
          </a:p>
        </p:txBody>
      </p:sp>
      <p:sp>
        <p:nvSpPr>
          <p:cNvPr id="311299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MLS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dirty="0" err="1" smtClean="0"/>
              <a:t>Ofloxacine</a:t>
            </a:r>
            <a:r>
              <a:rPr lang="fr-FR" altLang="fr-FR" dirty="0" smtClean="0"/>
              <a:t> = urines</a:t>
            </a:r>
          </a:p>
          <a:p>
            <a:pPr lvl="1"/>
            <a:r>
              <a:rPr lang="fr-FR" altLang="fr-FR" dirty="0" smtClean="0"/>
              <a:t>Prostatites</a:t>
            </a:r>
          </a:p>
          <a:p>
            <a:pPr lvl="1"/>
            <a:r>
              <a:rPr lang="fr-FR" altLang="fr-FR" dirty="0" err="1" smtClean="0"/>
              <a:t>Uréthrites</a:t>
            </a:r>
            <a:r>
              <a:rPr lang="fr-FR" altLang="fr-FR" dirty="0" smtClean="0"/>
              <a:t>/salpingites</a:t>
            </a:r>
          </a:p>
          <a:p>
            <a:r>
              <a:rPr lang="fr-FR" altLang="fr-FR" dirty="0" smtClean="0"/>
              <a:t>Ciprofloxacine = </a:t>
            </a:r>
            <a:r>
              <a:rPr lang="fr-FR" altLang="fr-FR" dirty="0" err="1" smtClean="0"/>
              <a:t>pseudomonas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Nosocomial</a:t>
            </a:r>
          </a:p>
          <a:p>
            <a:r>
              <a:rPr lang="fr-FR" altLang="fr-FR" dirty="0" err="1" smtClean="0"/>
              <a:t>Levofloxacine</a:t>
            </a:r>
            <a:r>
              <a:rPr lang="fr-FR" altLang="fr-FR" dirty="0" smtClean="0"/>
              <a:t> = </a:t>
            </a:r>
            <a:r>
              <a:rPr lang="fr-FR" altLang="fr-FR" dirty="0" err="1" smtClean="0"/>
              <a:t>legionelle</a:t>
            </a:r>
            <a:r>
              <a:rPr lang="fr-FR" altLang="fr-FR" dirty="0" smtClean="0"/>
              <a:t> / poumon grave</a:t>
            </a:r>
          </a:p>
          <a:p>
            <a:pPr lvl="1"/>
            <a:r>
              <a:rPr lang="fr-FR" altLang="fr-FR" dirty="0" smtClean="0"/>
              <a:t>Pneumonie de réanimation (en association)</a:t>
            </a:r>
          </a:p>
          <a:p>
            <a:pPr lvl="1"/>
            <a:r>
              <a:rPr lang="fr-FR" altLang="fr-FR" dirty="0" smtClean="0"/>
              <a:t>Pneumonies si allergie </a:t>
            </a:r>
            <a:r>
              <a:rPr lang="fr-FR" altLang="fr-FR" dirty="0" err="1" smtClean="0"/>
              <a:t>betalactamines</a:t>
            </a:r>
            <a:endParaRPr lang="fr-FR" altLang="fr-FR" dirty="0" smtClean="0"/>
          </a:p>
        </p:txBody>
      </p:sp>
      <p:sp>
        <p:nvSpPr>
          <p:cNvPr id="313347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Quinolones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500" dirty="0" smtClean="0"/>
              <a:t>Aminosides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/>
              <a:t>Infections graves: sepsis (le nouveau), choc </a:t>
            </a:r>
            <a:r>
              <a:rPr lang="fr-FR" altLang="fr-FR" sz="2100" dirty="0"/>
              <a:t>septique (+/- </a:t>
            </a:r>
            <a:r>
              <a:rPr lang="fr-FR" altLang="fr-FR" sz="2100" dirty="0" smtClean="0"/>
              <a:t>endocardite)</a:t>
            </a:r>
          </a:p>
          <a:p>
            <a:pPr lvl="2">
              <a:lnSpc>
                <a:spcPct val="80000"/>
              </a:lnSpc>
            </a:pPr>
            <a:r>
              <a:rPr lang="fr-FR" altLang="fr-FR" sz="1900" dirty="0" smtClean="0"/>
              <a:t>Fortes doses, durée courte</a:t>
            </a:r>
          </a:p>
          <a:p>
            <a:pPr>
              <a:lnSpc>
                <a:spcPct val="80000"/>
              </a:lnSpc>
            </a:pPr>
            <a:r>
              <a:rPr lang="fr-FR" altLang="fr-FR" sz="2500" dirty="0" smtClean="0"/>
              <a:t>Anti </a:t>
            </a:r>
            <a:r>
              <a:rPr lang="fr-FR" altLang="fr-FR" sz="2500" dirty="0" err="1" smtClean="0"/>
              <a:t>staph</a:t>
            </a:r>
            <a:endParaRPr lang="fr-FR" altLang="fr-FR" sz="2500" dirty="0" smtClean="0"/>
          </a:p>
          <a:p>
            <a:pPr lvl="1">
              <a:lnSpc>
                <a:spcPct val="80000"/>
              </a:lnSpc>
            </a:pPr>
            <a:r>
              <a:rPr lang="fr-FR" altLang="fr-FR" sz="2100" dirty="0" err="1" smtClean="0"/>
              <a:t>Inf</a:t>
            </a:r>
            <a:r>
              <a:rPr lang="fr-FR" altLang="fr-FR" sz="2100" dirty="0" smtClean="0"/>
              <a:t> à </a:t>
            </a:r>
            <a:r>
              <a:rPr lang="fr-FR" altLang="fr-FR" sz="2100" dirty="0" err="1" smtClean="0"/>
              <a:t>staph</a:t>
            </a:r>
            <a:r>
              <a:rPr lang="fr-FR" altLang="fr-FR" sz="2100" dirty="0" smtClean="0"/>
              <a:t> </a:t>
            </a:r>
            <a:r>
              <a:rPr lang="fr-FR" altLang="fr-FR" sz="2100" dirty="0" err="1" smtClean="0"/>
              <a:t>méti</a:t>
            </a:r>
            <a:r>
              <a:rPr lang="fr-FR" altLang="fr-FR" sz="2100" dirty="0" smtClean="0"/>
              <a:t>-R ou </a:t>
            </a:r>
            <a:r>
              <a:rPr lang="fr-FR" altLang="fr-FR" sz="2100" dirty="0" err="1" smtClean="0"/>
              <a:t>inf</a:t>
            </a:r>
            <a:r>
              <a:rPr lang="fr-FR" altLang="fr-FR" sz="2100" dirty="0" smtClean="0"/>
              <a:t> sur matériel en attendant documentation</a:t>
            </a:r>
          </a:p>
          <a:p>
            <a:pPr lvl="2">
              <a:lnSpc>
                <a:spcPct val="80000"/>
              </a:lnSpc>
            </a:pPr>
            <a:r>
              <a:rPr lang="fr-FR" altLang="fr-FR" sz="1900" dirty="0" err="1"/>
              <a:t>Daptomycine</a:t>
            </a:r>
            <a:r>
              <a:rPr lang="fr-FR" altLang="fr-FR" sz="1900" dirty="0"/>
              <a:t> (inactivé par surfactant: pas si pneumonie)</a:t>
            </a:r>
          </a:p>
          <a:p>
            <a:pPr lvl="2">
              <a:lnSpc>
                <a:spcPct val="80000"/>
              </a:lnSpc>
            </a:pPr>
            <a:r>
              <a:rPr lang="fr-FR" altLang="fr-FR" sz="1900" dirty="0" err="1"/>
              <a:t>Linezolide</a:t>
            </a:r>
            <a:r>
              <a:rPr lang="fr-FR" altLang="fr-FR" sz="1900" dirty="0"/>
              <a:t> / </a:t>
            </a:r>
            <a:r>
              <a:rPr lang="fr-FR" altLang="fr-FR" sz="1900" dirty="0" err="1" smtClean="0"/>
              <a:t>tédizolide</a:t>
            </a:r>
            <a:endParaRPr lang="fr-FR" altLang="fr-FR" sz="1900" dirty="0" smtClean="0"/>
          </a:p>
          <a:p>
            <a:pPr lvl="2">
              <a:lnSpc>
                <a:spcPct val="80000"/>
              </a:lnSpc>
            </a:pPr>
            <a:r>
              <a:rPr lang="fr-FR" altLang="fr-FR" sz="1900" dirty="0" smtClean="0"/>
              <a:t>Vancomycine (</a:t>
            </a:r>
            <a:r>
              <a:rPr lang="fr-FR" altLang="fr-FR" sz="1900" dirty="0"/>
              <a:t>aussi </a:t>
            </a:r>
            <a:r>
              <a:rPr lang="fr-FR" altLang="fr-FR" sz="1900" dirty="0" smtClean="0"/>
              <a:t> </a:t>
            </a:r>
            <a:r>
              <a:rPr lang="fr-FR" altLang="fr-FR" sz="1900" dirty="0"/>
              <a:t>ICD avec </a:t>
            </a:r>
            <a:r>
              <a:rPr lang="fr-FR" altLang="fr-FR" sz="1900" dirty="0" err="1"/>
              <a:t>FdR</a:t>
            </a:r>
            <a:r>
              <a:rPr lang="fr-FR" altLang="fr-FR" sz="1900" dirty="0"/>
              <a:t> </a:t>
            </a:r>
            <a:r>
              <a:rPr lang="fr-FR" altLang="fr-FR" sz="1900" dirty="0" smtClean="0"/>
              <a:t>gravité) -  </a:t>
            </a:r>
            <a:r>
              <a:rPr lang="fr-FR" altLang="fr-FR" sz="1900" dirty="0" err="1" smtClean="0"/>
              <a:t>teicoplanine</a:t>
            </a:r>
            <a:endParaRPr lang="fr-FR" altLang="fr-FR" sz="1900" dirty="0" smtClean="0"/>
          </a:p>
          <a:p>
            <a:pPr lvl="2">
              <a:lnSpc>
                <a:spcPct val="80000"/>
              </a:lnSpc>
            </a:pPr>
            <a:r>
              <a:rPr lang="fr-FR" altLang="fr-FR" sz="1900" dirty="0" err="1" smtClean="0"/>
              <a:t>Dalbavancine</a:t>
            </a:r>
            <a:endParaRPr lang="fr-FR" altLang="fr-FR" sz="1900" dirty="0" smtClean="0"/>
          </a:p>
          <a:p>
            <a:pPr lvl="2">
              <a:lnSpc>
                <a:spcPct val="80000"/>
              </a:lnSpc>
            </a:pPr>
            <a:r>
              <a:rPr lang="fr-FR" altLang="fr-FR" sz="1900" dirty="0" err="1" smtClean="0"/>
              <a:t>Fosfo</a:t>
            </a:r>
            <a:r>
              <a:rPr lang="fr-FR" altLang="fr-FR" sz="1900" dirty="0" smtClean="0"/>
              <a:t> – </a:t>
            </a:r>
            <a:r>
              <a:rPr lang="fr-FR" altLang="fr-FR" sz="1900" dirty="0" err="1" smtClean="0"/>
              <a:t>ac</a:t>
            </a:r>
            <a:r>
              <a:rPr lang="fr-FR" altLang="fr-FR" sz="1900" dirty="0" smtClean="0"/>
              <a:t> </a:t>
            </a:r>
            <a:r>
              <a:rPr lang="fr-FR" altLang="fr-FR" sz="1900" dirty="0" err="1" smtClean="0"/>
              <a:t>fucidique</a:t>
            </a:r>
            <a:r>
              <a:rPr lang="fr-FR" altLang="fr-FR" sz="1900" dirty="0" smtClean="0"/>
              <a:t> – </a:t>
            </a:r>
            <a:r>
              <a:rPr lang="fr-FR" altLang="fr-FR" sz="1900" dirty="0" err="1" smtClean="0"/>
              <a:t>rifam</a:t>
            </a:r>
            <a:r>
              <a:rPr lang="fr-FR" altLang="fr-FR" sz="1900" dirty="0" smtClean="0"/>
              <a:t>:  sur </a:t>
            </a:r>
            <a:r>
              <a:rPr lang="fr-FR" altLang="fr-FR" sz="1900" dirty="0" err="1" smtClean="0"/>
              <a:t>ATBg</a:t>
            </a:r>
            <a:r>
              <a:rPr lang="fr-FR" altLang="fr-FR" sz="1900" dirty="0" smtClean="0"/>
              <a:t> et en association</a:t>
            </a:r>
          </a:p>
          <a:p>
            <a:pPr>
              <a:lnSpc>
                <a:spcPct val="80000"/>
              </a:lnSpc>
            </a:pPr>
            <a:r>
              <a:rPr lang="fr-FR" altLang="fr-FR" sz="2500" dirty="0" smtClean="0"/>
              <a:t>Cyclines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/>
              <a:t>1ère  </a:t>
            </a:r>
            <a:r>
              <a:rPr lang="fr-FR" altLang="fr-FR" sz="2100" dirty="0" err="1" smtClean="0"/>
              <a:t>genération</a:t>
            </a:r>
            <a:r>
              <a:rPr lang="fr-FR" altLang="fr-FR" sz="2100" dirty="0" smtClean="0"/>
              <a:t>: </a:t>
            </a:r>
            <a:r>
              <a:rPr lang="fr-FR" altLang="fr-FR" sz="2100" dirty="0" err="1" smtClean="0"/>
              <a:t>doxycycline</a:t>
            </a:r>
            <a:r>
              <a:rPr lang="fr-FR" altLang="fr-FR" sz="2100" dirty="0" smtClean="0"/>
              <a:t> – </a:t>
            </a:r>
            <a:r>
              <a:rPr lang="fr-FR" altLang="fr-FR" sz="2100" dirty="0" err="1" smtClean="0"/>
              <a:t>minocycline</a:t>
            </a:r>
            <a:r>
              <a:rPr lang="fr-FR" altLang="fr-FR" sz="2100" dirty="0" smtClean="0"/>
              <a:t> :IST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/>
              <a:t>2ème </a:t>
            </a:r>
            <a:r>
              <a:rPr lang="fr-FR" altLang="fr-FR" sz="2100" dirty="0" err="1" smtClean="0"/>
              <a:t>gen</a:t>
            </a:r>
            <a:r>
              <a:rPr lang="fr-FR" altLang="fr-FR" sz="2100" dirty="0" smtClean="0"/>
              <a:t>: </a:t>
            </a:r>
            <a:r>
              <a:rPr lang="fr-FR" altLang="fr-FR" sz="2100" dirty="0" err="1" smtClean="0"/>
              <a:t>Tigécycline</a:t>
            </a:r>
            <a:r>
              <a:rPr lang="fr-FR" altLang="fr-FR" sz="2100" dirty="0" smtClean="0"/>
              <a:t>: BLSE – SARM sur </a:t>
            </a:r>
            <a:r>
              <a:rPr lang="fr-FR" altLang="fr-FR" sz="2100" dirty="0" err="1" smtClean="0"/>
              <a:t>ATBg</a:t>
            </a:r>
            <a:r>
              <a:rPr lang="fr-FR" altLang="fr-FR" sz="2100" dirty="0" smtClean="0"/>
              <a:t> sauf bactériémies</a:t>
            </a:r>
          </a:p>
        </p:txBody>
      </p:sp>
      <p:sp>
        <p:nvSpPr>
          <p:cNvPr id="315395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Autres (1)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41325" y="1443038"/>
            <a:ext cx="8229600" cy="4090987"/>
          </a:xfrm>
        </p:spPr>
        <p:txBody>
          <a:bodyPr/>
          <a:lstStyle/>
          <a:p>
            <a:r>
              <a:rPr lang="fr-FR" altLang="fr-FR" sz="2100" dirty="0" smtClean="0"/>
              <a:t>Métronidazole</a:t>
            </a:r>
          </a:p>
          <a:p>
            <a:pPr lvl="1"/>
            <a:r>
              <a:rPr lang="fr-FR" altLang="fr-FR" sz="1800" dirty="0" smtClean="0"/>
              <a:t>Anaérobies (inutile en probabiliste si </a:t>
            </a:r>
            <a:r>
              <a:rPr lang="fr-FR" altLang="fr-FR" sz="1800" dirty="0" err="1" smtClean="0"/>
              <a:t>aug</a:t>
            </a:r>
            <a:r>
              <a:rPr lang="fr-FR" altLang="fr-FR" sz="1800" dirty="0" smtClean="0"/>
              <a:t>/</a:t>
            </a:r>
            <a:r>
              <a:rPr lang="fr-FR" altLang="fr-FR" sz="1800" dirty="0" err="1" smtClean="0"/>
              <a:t>clav</a:t>
            </a:r>
            <a:r>
              <a:rPr lang="fr-FR" altLang="fr-FR" sz="1800" dirty="0" smtClean="0"/>
              <a:t>/</a:t>
            </a:r>
            <a:r>
              <a:rPr lang="fr-FR" altLang="fr-FR" sz="1800" dirty="0" err="1" smtClean="0"/>
              <a:t>tazo</a:t>
            </a:r>
            <a:r>
              <a:rPr lang="fr-FR" altLang="fr-FR" sz="1800" dirty="0" smtClean="0"/>
              <a:t>/</a:t>
            </a:r>
            <a:r>
              <a:rPr lang="fr-FR" altLang="fr-FR" sz="1800" dirty="0" err="1" smtClean="0"/>
              <a:t>tiénam</a:t>
            </a:r>
            <a:r>
              <a:rPr lang="fr-FR" altLang="fr-FR" sz="1800" dirty="0" smtClean="0"/>
              <a:t>)</a:t>
            </a:r>
          </a:p>
          <a:p>
            <a:r>
              <a:rPr lang="fr-FR" altLang="fr-FR" sz="2100" dirty="0" err="1" smtClean="0"/>
              <a:t>Cotrimoxazole</a:t>
            </a:r>
            <a:endParaRPr lang="fr-FR" altLang="fr-FR" sz="2100" dirty="0" smtClean="0"/>
          </a:p>
          <a:p>
            <a:pPr lvl="1"/>
            <a:r>
              <a:rPr lang="fr-FR" altLang="fr-FR" sz="1800" dirty="0" smtClean="0"/>
              <a:t>SARM (si S)</a:t>
            </a:r>
          </a:p>
          <a:p>
            <a:pPr lvl="1"/>
            <a:r>
              <a:rPr lang="fr-FR" altLang="fr-FR" sz="1800" dirty="0" smtClean="0"/>
              <a:t>BLSE urinaires si S</a:t>
            </a:r>
          </a:p>
          <a:p>
            <a:r>
              <a:rPr lang="fr-FR" altLang="fr-FR" sz="2100" dirty="0" err="1"/>
              <a:t>Colimycine</a:t>
            </a:r>
            <a:r>
              <a:rPr lang="fr-FR" altLang="fr-FR" sz="2100" dirty="0"/>
              <a:t>: </a:t>
            </a:r>
          </a:p>
          <a:p>
            <a:pPr lvl="1"/>
            <a:r>
              <a:rPr lang="fr-FR" altLang="fr-FR" sz="1800" dirty="0"/>
              <a:t>BGN multi R: EPC, ABRI…</a:t>
            </a:r>
          </a:p>
          <a:p>
            <a:r>
              <a:rPr lang="fr-FR" altLang="fr-FR" sz="2100" dirty="0" err="1" smtClean="0"/>
              <a:t>Phénicolés</a:t>
            </a:r>
            <a:endParaRPr lang="fr-FR" altLang="fr-FR" sz="2100" dirty="0" smtClean="0"/>
          </a:p>
          <a:p>
            <a:pPr lvl="1"/>
            <a:r>
              <a:rPr lang="fr-FR" altLang="fr-FR" sz="1800" dirty="0" smtClean="0"/>
              <a:t>Méningite si R </a:t>
            </a:r>
          </a:p>
          <a:p>
            <a:pPr lvl="1"/>
            <a:r>
              <a:rPr lang="fr-FR" altLang="fr-FR" sz="1800" dirty="0" smtClean="0"/>
              <a:t>BLSE si S</a:t>
            </a:r>
          </a:p>
          <a:p>
            <a:r>
              <a:rPr lang="fr-FR" altLang="fr-FR" sz="2100" dirty="0" err="1" smtClean="0"/>
              <a:t>Fidaxomycine</a:t>
            </a:r>
            <a:endParaRPr lang="fr-FR" altLang="fr-FR" sz="2100" dirty="0" smtClean="0"/>
          </a:p>
          <a:p>
            <a:pPr lvl="1"/>
            <a:r>
              <a:rPr lang="fr-FR" altLang="fr-FR" sz="1900" dirty="0" smtClean="0"/>
              <a:t>ATB non absorbé: 1</a:t>
            </a:r>
            <a:r>
              <a:rPr lang="fr-FR" altLang="fr-FR" sz="1900" baseline="30000" dirty="0" smtClean="0"/>
              <a:t>er</a:t>
            </a:r>
            <a:r>
              <a:rPr lang="fr-FR" altLang="fr-FR" sz="1900" dirty="0" smtClean="0"/>
              <a:t> choix sur clostridium</a:t>
            </a:r>
          </a:p>
        </p:txBody>
      </p:sp>
      <p:sp>
        <p:nvSpPr>
          <p:cNvPr id="317443" name="Rectangle 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Autres (2)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itre 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Vérifiez vos vaccins :</a:t>
            </a:r>
          </a:p>
        </p:txBody>
      </p:sp>
      <p:sp>
        <p:nvSpPr>
          <p:cNvPr id="89090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COVID booster à partir de 6 mois après la dernière dose</a:t>
            </a:r>
          </a:p>
          <a:p>
            <a:pPr lvl="1"/>
            <a:r>
              <a:rPr lang="fr-FR" altLang="fr-FR" dirty="0" smtClean="0"/>
              <a:t> </a:t>
            </a:r>
            <a:endParaRPr lang="fr-FR" altLang="fr-FR" dirty="0" smtClean="0"/>
          </a:p>
          <a:p>
            <a:r>
              <a:rPr lang="fr-FR" altLang="fr-FR" dirty="0" smtClean="0"/>
              <a:t>Grippe</a:t>
            </a:r>
          </a:p>
          <a:p>
            <a:pPr lvl="1"/>
            <a:r>
              <a:rPr lang="fr-FR" altLang="fr-FR" dirty="0" smtClean="0"/>
              <a:t>En médecine du travail ou dans les services à partir d’aujourd’hui (heures de passage sur l’intranet)</a:t>
            </a:r>
          </a:p>
          <a:p>
            <a:r>
              <a:rPr lang="fr-FR" altLang="fr-FR" dirty="0" smtClean="0"/>
              <a:t>DTP</a:t>
            </a:r>
          </a:p>
          <a:p>
            <a:pPr lvl="1"/>
            <a:r>
              <a:rPr lang="fr-FR" altLang="fr-FR" dirty="0" smtClean="0"/>
              <a:t>Rappel à 25 ans</a:t>
            </a:r>
          </a:p>
          <a:p>
            <a:r>
              <a:rPr lang="fr-FR" altLang="fr-FR" dirty="0" smtClean="0"/>
              <a:t>Coqueluche</a:t>
            </a:r>
          </a:p>
          <a:p>
            <a:pPr lvl="1"/>
            <a:r>
              <a:rPr lang="fr-FR" altLang="fr-FR" dirty="0" smtClean="0"/>
              <a:t>1 rappel nécessaire après 20 ans</a:t>
            </a:r>
          </a:p>
          <a:p>
            <a:pPr lvl="1"/>
            <a:r>
              <a:rPr lang="fr-FR" altLang="fr-FR" dirty="0" smtClean="0"/>
              <a:t>Couplé au DTP de 25 ans</a:t>
            </a:r>
          </a:p>
          <a:p>
            <a:r>
              <a:rPr lang="fr-FR" altLang="fr-FR" dirty="0" smtClean="0"/>
              <a:t>Rougeole</a:t>
            </a:r>
          </a:p>
          <a:p>
            <a:pPr lvl="1"/>
            <a:r>
              <a:rPr lang="fr-FR" altLang="fr-FR" dirty="0" smtClean="0"/>
              <a:t>Nécessaire avoir eu 2 doses vaccin (ou une rougeole…)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2075" tIns="46038" rIns="92075" bIns="46038"/>
          <a:lstStyle/>
          <a:p>
            <a:pPr>
              <a:defRPr/>
            </a:pPr>
            <a:r>
              <a:rPr lang="fr-FR" altLang="fr-FR" dirty="0" smtClean="0"/>
              <a:t>Prévention des infections associées aux soins</a:t>
            </a:r>
          </a:p>
        </p:txBody>
      </p:sp>
      <p:sp>
        <p:nvSpPr>
          <p:cNvPr id="90114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971925"/>
            <a:ext cx="6400800" cy="1752600"/>
          </a:xfrm>
        </p:spPr>
        <p:txBody>
          <a:bodyPr lIns="92075" tIns="46038" rIns="92075" bIns="46038"/>
          <a:lstStyle/>
          <a:p>
            <a:pPr marL="109538" indent="0" algn="ctr">
              <a:buFont typeface="Wingdings 3" pitchFamily="18" charset="2"/>
              <a:buNone/>
            </a:pPr>
            <a:endParaRPr lang="fr-FR" altLang="fr-FR" smtClean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 smtClean="0"/>
              <a:t>Evolution de l’incidence SARM et BLSE à l’hôpital</a:t>
            </a:r>
          </a:p>
        </p:txBody>
      </p:sp>
      <p:sp>
        <p:nvSpPr>
          <p:cNvPr id="14341" name="ZoneTexte 1"/>
          <p:cNvSpPr txBox="1">
            <a:spLocks noChangeArrowheads="1"/>
          </p:cNvSpPr>
          <p:nvPr/>
        </p:nvSpPr>
        <p:spPr bwMode="auto">
          <a:xfrm>
            <a:off x="113491" y="1207785"/>
            <a:ext cx="88931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600" b="1" dirty="0">
                <a:latin typeface="Calibri" panose="020F0502020204030204" pitchFamily="34" charset="0"/>
                <a:cs typeface="Arial" pitchFamily="34" charset="0"/>
              </a:rPr>
              <a:t>Densité d’incidence des SARM et des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BLSE pour </a:t>
            </a:r>
            <a:r>
              <a:rPr lang="fr-FR" altLang="fr-FR" sz="1600" b="1" dirty="0">
                <a:latin typeface="Calibri" panose="020F0502020204030204" pitchFamily="34" charset="0"/>
                <a:cs typeface="Arial" pitchFamily="34" charset="0"/>
              </a:rPr>
              <a:t>1000 </a:t>
            </a:r>
            <a:r>
              <a:rPr lang="fr-FR" altLang="fr-FR" sz="1600" b="1" dirty="0" smtClean="0">
                <a:latin typeface="Calibri" panose="020F0502020204030204" pitchFamily="34" charset="0"/>
                <a:cs typeface="Arial" pitchFamily="34" charset="0"/>
              </a:rPr>
              <a:t>jour d’hospitalisation</a:t>
            </a:r>
            <a:endParaRPr lang="fr-FR" altLang="fr-FR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81526"/>
            <a:ext cx="1508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ensités d’incidence des SARM et des EBLSE pour 1 000 JH (densité d’incidence globale par année) entre 2002 et 20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" y="1700808"/>
            <a:ext cx="9048150" cy="379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altLang="fr-FR" smtClean="0"/>
              <a:t>Mesures de prévention</a:t>
            </a:r>
          </a:p>
        </p:txBody>
      </p:sp>
      <p:sp>
        <p:nvSpPr>
          <p:cNvPr id="92162" name="Rectangle 3"/>
          <p:cNvSpPr>
            <a:spLocks noGrp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fr-FR" altLang="fr-FR" sz="2300" smtClean="0"/>
              <a:t>Elles visent à:</a:t>
            </a:r>
          </a:p>
          <a:p>
            <a:pPr lvl="1">
              <a:lnSpc>
                <a:spcPct val="80000"/>
              </a:lnSpc>
            </a:pPr>
            <a:r>
              <a:rPr lang="fr-FR" altLang="fr-FR" sz="2100" smtClean="0"/>
              <a:t>Maîtriser la diffusion des souches multirésistantes</a:t>
            </a:r>
          </a:p>
          <a:p>
            <a:pPr lvl="1">
              <a:lnSpc>
                <a:spcPct val="80000"/>
              </a:lnSpc>
            </a:pPr>
            <a:r>
              <a:rPr lang="fr-FR" altLang="fr-FR" sz="2100" smtClean="0"/>
              <a:t>Limiter le risque de transmission </a:t>
            </a:r>
          </a:p>
          <a:p>
            <a:pPr lvl="2">
              <a:lnSpc>
                <a:spcPct val="80000"/>
              </a:lnSpc>
            </a:pPr>
            <a:r>
              <a:rPr lang="fr-FR" altLang="fr-FR" smtClean="0"/>
              <a:t>Manuportée (principal mode de transmission des IN)</a:t>
            </a:r>
          </a:p>
          <a:p>
            <a:pPr lvl="2">
              <a:lnSpc>
                <a:spcPct val="80000"/>
              </a:lnSpc>
            </a:pPr>
            <a:r>
              <a:rPr lang="fr-FR" altLang="fr-FR" smtClean="0"/>
              <a:t>Liée à l'environnement (eau, air…)</a:t>
            </a:r>
          </a:p>
          <a:p>
            <a:pPr lvl="1">
              <a:lnSpc>
                <a:spcPct val="80000"/>
              </a:lnSpc>
            </a:pPr>
            <a:r>
              <a:rPr lang="fr-FR" altLang="fr-FR" sz="2100" smtClean="0"/>
              <a:t>Protéger le personnel soignant</a:t>
            </a:r>
          </a:p>
          <a:p>
            <a:pPr>
              <a:lnSpc>
                <a:spcPct val="80000"/>
              </a:lnSpc>
            </a:pPr>
            <a:r>
              <a:rPr lang="fr-FR" altLang="fr-FR" sz="2000" smtClean="0"/>
              <a:t>Mesures principales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Antisepsie des mains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Port de gants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Précautions standard et particulières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Protocoles de soins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Stérilisation/usage unique</a:t>
            </a:r>
          </a:p>
          <a:p>
            <a:pPr lvl="1">
              <a:lnSpc>
                <a:spcPct val="80000"/>
              </a:lnSpc>
            </a:pPr>
            <a:r>
              <a:rPr lang="fr-FR" altLang="fr-FR" sz="1900" smtClean="0"/>
              <a:t>Surveillance et bionettoyage environnement</a:t>
            </a:r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200" dirty="0" smtClean="0"/>
              <a:t>Déposer les objets piquants ou tranchants dans des containers adéquats</a:t>
            </a:r>
          </a:p>
          <a:p>
            <a:pPr>
              <a:lnSpc>
                <a:spcPct val="80000"/>
              </a:lnSpc>
            </a:pPr>
            <a:r>
              <a:rPr lang="fr-FR" altLang="fr-FR" sz="2200" dirty="0" smtClean="0"/>
              <a:t>Ne pas </a:t>
            </a:r>
            <a:r>
              <a:rPr lang="fr-FR" altLang="fr-FR" sz="2200" dirty="0" err="1" smtClean="0"/>
              <a:t>recapuchonner</a:t>
            </a:r>
            <a:r>
              <a:rPr lang="fr-FR" altLang="fr-FR" sz="2200" dirty="0" smtClean="0"/>
              <a:t> les aiguilles et ne pas désadapter les aiguilles à la main</a:t>
            </a:r>
          </a:p>
          <a:p>
            <a:pPr>
              <a:lnSpc>
                <a:spcPct val="80000"/>
              </a:lnSpc>
            </a:pPr>
            <a:r>
              <a:rPr lang="fr-FR" altLang="fr-FR" sz="2200" dirty="0" smtClean="0"/>
              <a:t>Hygiène des mains avant et après chaque soins</a:t>
            </a:r>
          </a:p>
          <a:p>
            <a:pPr>
              <a:lnSpc>
                <a:spcPct val="80000"/>
              </a:lnSpc>
            </a:pPr>
            <a:r>
              <a:rPr lang="fr-FR" altLang="fr-FR" sz="2200" dirty="0" smtClean="0"/>
              <a:t>Mettre des gants si contacts avec sang, liquides biologiques ou matériel souillé ou en cas de lésions cutanées</a:t>
            </a:r>
          </a:p>
          <a:p>
            <a:pPr>
              <a:lnSpc>
                <a:spcPct val="80000"/>
              </a:lnSpc>
            </a:pPr>
            <a:r>
              <a:rPr lang="fr-FR" altLang="fr-FR" sz="2200" dirty="0" smtClean="0"/>
              <a:t>Porter </a:t>
            </a:r>
            <a:r>
              <a:rPr lang="fr-FR" altLang="fr-FR" sz="2200" dirty="0" err="1" smtClean="0"/>
              <a:t>surblouse</a:t>
            </a:r>
            <a:r>
              <a:rPr lang="fr-FR" altLang="fr-FR" sz="2200" dirty="0" smtClean="0"/>
              <a:t>/masque/lunettes si risque de projection de sang ou de liquide biologique</a:t>
            </a:r>
          </a:p>
          <a:p>
            <a:pPr>
              <a:lnSpc>
                <a:spcPct val="80000"/>
              </a:lnSpc>
            </a:pPr>
            <a:r>
              <a:rPr lang="fr-FR" altLang="fr-FR" sz="2200" dirty="0" smtClean="0"/>
              <a:t>Transporter les prélèvements biologiques dans des sacs à usage unique ou des récipients </a:t>
            </a:r>
            <a:r>
              <a:rPr lang="fr-FR" altLang="fr-FR" sz="2200" dirty="0" err="1" smtClean="0"/>
              <a:t>désinfectables</a:t>
            </a:r>
            <a:r>
              <a:rPr lang="fr-FR" altLang="fr-FR" sz="2200" dirty="0" smtClean="0"/>
              <a:t> hermétiques</a:t>
            </a:r>
          </a:p>
          <a:p>
            <a:pPr>
              <a:lnSpc>
                <a:spcPct val="80000"/>
              </a:lnSpc>
            </a:pPr>
            <a:r>
              <a:rPr lang="fr-FR" altLang="fr-FR" sz="2200" dirty="0" smtClean="0"/>
              <a:t>Décontaminer les surfaces et objet souillés</a:t>
            </a:r>
          </a:p>
        </p:txBody>
      </p:sp>
      <p:sp>
        <p:nvSpPr>
          <p:cNvPr id="324611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Précautions standard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 descr="LAVAGE SI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549275"/>
            <a:ext cx="409892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3" descr="LAVAGE HYGIÈN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636838"/>
            <a:ext cx="4103688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4" descr="LAVAGE PAR FRICTION"/>
          <p:cNvPicPr preferRelativeResize="0">
            <a:picLocks noChangeArrowheads="1"/>
          </p:cNvPicPr>
          <p:nvPr/>
        </p:nvPicPr>
        <p:blipFill>
          <a:blip r:embed="rId4"/>
          <a:srcRect l="-1286"/>
          <a:stretch>
            <a:fillRect/>
          </a:stretch>
        </p:blipFill>
        <p:spPr bwMode="auto">
          <a:xfrm>
            <a:off x="4716463" y="4760913"/>
            <a:ext cx="417195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755650" y="908050"/>
            <a:ext cx="3095625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/>
              <a:t>Lavage au savon simple</a:t>
            </a:r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r>
              <a:rPr lang="fr-FR" altLang="fr-FR" sz="1800"/>
              <a:t>Lavage antiseptique</a:t>
            </a:r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endParaRPr lang="fr-FR" altLang="fr-FR" sz="1800"/>
          </a:p>
          <a:p>
            <a:pPr>
              <a:spcBef>
                <a:spcPct val="50000"/>
              </a:spcBef>
            </a:pPr>
            <a:r>
              <a:rPr lang="fr-FR" altLang="fr-FR" sz="1800"/>
              <a:t>Solution hydro-alcoolique</a:t>
            </a:r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 rot="-5400000">
            <a:off x="7523956" y="4550569"/>
            <a:ext cx="2968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200">
                <a:latin typeface="Verdana" pitchFamily="34" charset="0"/>
              </a:rPr>
              <a:t>Photos : Laetitia May, CH Argenteuil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ChangeArrowheads="1"/>
          </p:cNvSpPr>
          <p:nvPr/>
        </p:nvSpPr>
        <p:spPr bwMode="auto">
          <a:xfrm>
            <a:off x="698500" y="13716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pic>
        <p:nvPicPr>
          <p:cNvPr id="972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613" y="1063625"/>
            <a:ext cx="46974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08" name="Rectangle 4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Bijoux = porteurs de germes</a:t>
            </a:r>
          </a:p>
        </p:txBody>
      </p:sp>
      <p:pic>
        <p:nvPicPr>
          <p:cNvPr id="9728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8363" y="3559175"/>
            <a:ext cx="57356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5360988" y="1679575"/>
            <a:ext cx="189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/>
              <a:t>Bijoux</a:t>
            </a:r>
          </a:p>
        </p:txBody>
      </p:sp>
      <p:sp>
        <p:nvSpPr>
          <p:cNvPr id="97286" name="Text Box 7"/>
          <p:cNvSpPr txBox="1">
            <a:spLocks noChangeArrowheads="1"/>
          </p:cNvSpPr>
          <p:nvPr/>
        </p:nvSpPr>
        <p:spPr bwMode="auto">
          <a:xfrm>
            <a:off x="993775" y="4752975"/>
            <a:ext cx="189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/>
              <a:t>Mains</a:t>
            </a:r>
          </a:p>
        </p:txBody>
      </p:sp>
    </p:spTree>
  </p:cSld>
  <p:clrMapOvr>
    <a:masterClrMapping/>
  </p:clrMapOvr>
  <p:transition spd="med" advTm="51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Le gant seul n’est pas la 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6013" y="2205038"/>
            <a:ext cx="5002212" cy="3762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09538" algn="ctr" eaLnBrk="0" hangingPunct="0">
              <a:spcBef>
                <a:spcPct val="50000"/>
              </a:spcBef>
              <a:defRPr/>
            </a:pPr>
            <a:r>
              <a:rPr lang="fr-FR" sz="1800" i="1">
                <a:solidFill>
                  <a:srgbClr val="000099"/>
                </a:solidFill>
                <a:latin typeface="Arial" charset="0"/>
                <a:cs typeface="Arial" charset="0"/>
              </a:rPr>
              <a:t>Après 45 mn de port de gants</a:t>
            </a:r>
            <a:endParaRPr lang="fr-FR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99331" name="Picture 3" descr="mains0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3111500"/>
            <a:ext cx="239553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4" descr="mains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4225" y="3105150"/>
            <a:ext cx="23495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5" descr="mains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7613" y="3108325"/>
            <a:ext cx="210026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4" name="Text Box 5"/>
          <p:cNvSpPr txBox="1">
            <a:spLocks noChangeArrowheads="1"/>
          </p:cNvSpPr>
          <p:nvPr/>
        </p:nvSpPr>
        <p:spPr bwMode="auto">
          <a:xfrm>
            <a:off x="460375" y="2698750"/>
            <a:ext cx="817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/>
              <a:t>Savon simple  		Savon antiseptique		SHA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 lIns="92075" tIns="46038" rIns="92075" bIns="46038" anchor="b"/>
          <a:lstStyle/>
          <a:p>
            <a:pPr>
              <a:defRPr/>
            </a:pPr>
            <a:r>
              <a:rPr lang="fr-FR" altLang="fr-FR" sz="2500" smtClean="0"/>
              <a:t>Impact de l’augmentation de la compliance à l’hygiène des mains sur les infections nosocomiales et les BMR</a:t>
            </a:r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5867400" y="6461125"/>
            <a:ext cx="274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b="1">
                <a:latin typeface="Times New Roman" pitchFamily="18" charset="0"/>
              </a:rPr>
              <a:t>Pittet et al. Lancet 2000</a:t>
            </a:r>
          </a:p>
        </p:txBody>
      </p:sp>
      <p:pic>
        <p:nvPicPr>
          <p:cNvPr id="10035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133600"/>
            <a:ext cx="3487738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Rectangle 5"/>
          <p:cNvSpPr>
            <a:spLocks noChangeArrowheads="1"/>
          </p:cNvSpPr>
          <p:nvPr/>
        </p:nvSpPr>
        <p:spPr bwMode="auto">
          <a:xfrm rot="-5460000">
            <a:off x="-1271587" y="3046413"/>
            <a:ext cx="3251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600" b="1">
                <a:latin typeface="Times New Roman" pitchFamily="18" charset="0"/>
              </a:rPr>
              <a:t>Complinace with handwashing (%)</a:t>
            </a:r>
          </a:p>
        </p:txBody>
      </p:sp>
      <p:sp>
        <p:nvSpPr>
          <p:cNvPr id="100357" name="Rectangle 6"/>
          <p:cNvSpPr>
            <a:spLocks noChangeArrowheads="1"/>
          </p:cNvSpPr>
          <p:nvPr/>
        </p:nvSpPr>
        <p:spPr bwMode="auto">
          <a:xfrm>
            <a:off x="1600200" y="5718175"/>
            <a:ext cx="1282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200" b="1">
                <a:latin typeface="Times New Roman" pitchFamily="18" charset="0"/>
              </a:rPr>
              <a:t>Number of study</a:t>
            </a:r>
          </a:p>
        </p:txBody>
      </p:sp>
      <p:pic>
        <p:nvPicPr>
          <p:cNvPr id="100358" name="Picture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057400"/>
            <a:ext cx="36703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9" name="Rectangle 8"/>
          <p:cNvSpPr>
            <a:spLocks noChangeArrowheads="1"/>
          </p:cNvSpPr>
          <p:nvPr/>
        </p:nvSpPr>
        <p:spPr bwMode="auto">
          <a:xfrm>
            <a:off x="6553200" y="5794375"/>
            <a:ext cx="506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200" b="1">
                <a:latin typeface="Times New Roman" pitchFamily="18" charset="0"/>
              </a:rPr>
              <a:t>Year</a:t>
            </a:r>
          </a:p>
        </p:txBody>
      </p:sp>
      <p:sp>
        <p:nvSpPr>
          <p:cNvPr id="100360" name="Rectangle 9"/>
          <p:cNvSpPr>
            <a:spLocks noChangeArrowheads="1"/>
          </p:cNvSpPr>
          <p:nvPr/>
        </p:nvSpPr>
        <p:spPr bwMode="auto">
          <a:xfrm rot="-5400000">
            <a:off x="3690143" y="4209257"/>
            <a:ext cx="187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400" b="1">
                <a:latin typeface="Times New Roman" pitchFamily="18" charset="0"/>
              </a:rPr>
              <a:t>Attack rates of MRSA</a:t>
            </a:r>
          </a:p>
        </p:txBody>
      </p:sp>
      <p:sp>
        <p:nvSpPr>
          <p:cNvPr id="100361" name="Rectangle 10"/>
          <p:cNvSpPr>
            <a:spLocks noChangeArrowheads="1"/>
          </p:cNvSpPr>
          <p:nvPr/>
        </p:nvSpPr>
        <p:spPr bwMode="auto">
          <a:xfrm>
            <a:off x="4572000" y="3124200"/>
            <a:ext cx="152400" cy="1524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0362" name="Rectangle 11"/>
          <p:cNvSpPr>
            <a:spLocks noChangeArrowheads="1"/>
          </p:cNvSpPr>
          <p:nvPr/>
        </p:nvSpPr>
        <p:spPr bwMode="auto">
          <a:xfrm rot="5340000">
            <a:off x="7543800" y="3475038"/>
            <a:ext cx="2441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600" b="1">
                <a:latin typeface="Times New Roman" pitchFamily="18" charset="0"/>
              </a:rPr>
              <a:t>% of nosocomial infection</a:t>
            </a:r>
          </a:p>
        </p:txBody>
      </p:sp>
      <p:sp>
        <p:nvSpPr>
          <p:cNvPr id="100363" name="Rectangle 12"/>
          <p:cNvSpPr>
            <a:spLocks noChangeArrowheads="1"/>
          </p:cNvSpPr>
          <p:nvPr/>
        </p:nvSpPr>
        <p:spPr bwMode="auto">
          <a:xfrm>
            <a:off x="8686800" y="4800600"/>
            <a:ext cx="152400" cy="1524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04800" y="3559175"/>
            <a:ext cx="3200400" cy="29940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224 sessions pour un total de 38 heures d’observation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952 opportunités d’hygiène des mains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25 opportunités par heure par unité de soins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Observance totale dans 5 unités 60,8% (85% SHA)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Dépistage SARM de 280 patients en 2004 et 2005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14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12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550863" y="381000"/>
            <a:ext cx="8059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fr-FR" altLang="fr-FR" sz="1900" b="1">
              <a:latin typeface="Lucida Sans Unicode" pitchFamily="34" charset="0"/>
            </a:endParaRP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66863"/>
            <a:ext cx="25431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3165475"/>
            <a:ext cx="2452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700213"/>
            <a:ext cx="49149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9" name="Rectangle 7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z="3400" smtClean="0"/>
              <a:t>Relation hygiène des mains transmission croisée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ChangeArrowheads="1"/>
          </p:cNvSpPr>
          <p:nvPr/>
        </p:nvSpPr>
        <p:spPr bwMode="auto">
          <a:xfrm>
            <a:off x="0" y="390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pic>
        <p:nvPicPr>
          <p:cNvPr id="103426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7988"/>
            <a:ext cx="69961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4"/>
          <p:cNvSpPr>
            <a:spLocks noChangeArrowheads="1"/>
          </p:cNvSpPr>
          <p:nvPr/>
        </p:nvSpPr>
        <p:spPr bwMode="auto">
          <a:xfrm>
            <a:off x="1214438" y="374650"/>
            <a:ext cx="6638925" cy="647700"/>
          </a:xfrm>
          <a:prstGeom prst="rect">
            <a:avLst/>
          </a:prstGeom>
          <a:noFill/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8425" tIns="49213" rIns="98425" bIns="49213">
            <a:spAutoFit/>
          </a:bodyPr>
          <a:lstStyle/>
          <a:p>
            <a:pPr algn="ctr" defTabSz="979488">
              <a:spcBef>
                <a:spcPct val="50000"/>
              </a:spcBef>
            </a:pPr>
            <a:r>
              <a:rPr lang="fr-FR" altLang="fr-FR" sz="3400" b="1">
                <a:latin typeface="Tahoma" pitchFamily="34" charset="0"/>
              </a:rPr>
              <a:t>TECHNIQUE</a:t>
            </a:r>
          </a:p>
        </p:txBody>
      </p:sp>
      <p:pic>
        <p:nvPicPr>
          <p:cNvPr id="103428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06875"/>
            <a:ext cx="748506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Port de gants</a:t>
            </a:r>
          </a:p>
        </p:txBody>
      </p:sp>
      <p:sp>
        <p:nvSpPr>
          <p:cNvPr id="105474" name="Rectangle 3"/>
          <p:cNvSpPr>
            <a:spLocks noGrp="1"/>
          </p:cNvSpPr>
          <p:nvPr>
            <p:ph type="body" idx="1"/>
          </p:nvPr>
        </p:nvSpPr>
        <p:spPr>
          <a:xfrm>
            <a:off x="459870" y="1700808"/>
            <a:ext cx="8229600" cy="4017962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fr-FR" altLang="fr-FR" sz="1800" dirty="0" smtClean="0">
                <a:solidFill>
                  <a:srgbClr val="0000FF"/>
                </a:solidFill>
              </a:rPr>
              <a:t>Lors de tout contact avec: </a:t>
            </a:r>
          </a:p>
          <a:p>
            <a:pPr lvl="1">
              <a:lnSpc>
                <a:spcPct val="90000"/>
              </a:lnSpc>
            </a:pPr>
            <a:r>
              <a:rPr lang="fr-FR" altLang="fr-FR" sz="1600" dirty="0" smtClean="0"/>
              <a:t>Muqueuses, peau lésée, sang, liquides biologiques, tissus, objets contaminés, et manœuvres invasives.</a:t>
            </a:r>
          </a:p>
          <a:p>
            <a:pPr>
              <a:lnSpc>
                <a:spcPct val="90000"/>
              </a:lnSpc>
            </a:pPr>
            <a:r>
              <a:rPr lang="fr-FR" altLang="fr-FR" sz="1800" dirty="0" smtClean="0">
                <a:solidFill>
                  <a:srgbClr val="0000FF"/>
                </a:solidFill>
              </a:rPr>
              <a:t>2 intérêts principaux:</a:t>
            </a:r>
          </a:p>
          <a:p>
            <a:pPr lvl="1">
              <a:lnSpc>
                <a:spcPct val="90000"/>
              </a:lnSpc>
            </a:pPr>
            <a:r>
              <a:rPr lang="fr-FR" altLang="fr-FR" sz="1600" dirty="0" smtClean="0"/>
              <a:t>Protection du patient vis à vis de la  flore du soignant.</a:t>
            </a:r>
          </a:p>
          <a:p>
            <a:pPr lvl="1">
              <a:lnSpc>
                <a:spcPct val="90000"/>
              </a:lnSpc>
            </a:pPr>
            <a:r>
              <a:rPr lang="fr-FR" altLang="fr-FR" sz="1600" dirty="0" smtClean="0"/>
              <a:t>Protection de l'utilisateur vis à vis des produits agressifs et des germes du patient.</a:t>
            </a:r>
          </a:p>
          <a:p>
            <a:pPr>
              <a:lnSpc>
                <a:spcPct val="90000"/>
              </a:lnSpc>
            </a:pPr>
            <a:r>
              <a:rPr lang="fr-FR" altLang="fr-FR" sz="1800" dirty="0" smtClean="0">
                <a:solidFill>
                  <a:srgbClr val="0000FF"/>
                </a:solidFill>
              </a:rPr>
              <a:t>Impossible d’éliminer à 100% un risque de contamination par</a:t>
            </a:r>
          </a:p>
          <a:p>
            <a:pPr lvl="1">
              <a:lnSpc>
                <a:spcPct val="90000"/>
              </a:lnSpc>
            </a:pPr>
            <a:r>
              <a:rPr lang="fr-FR" altLang="fr-FR" sz="1600" dirty="0" smtClean="0"/>
              <a:t>VIH, hépatite B &amp; C, prions ou tout autre agent infectieux</a:t>
            </a:r>
          </a:p>
          <a:p>
            <a:pPr lvl="1">
              <a:lnSpc>
                <a:spcPct val="90000"/>
              </a:lnSpc>
            </a:pPr>
            <a:r>
              <a:rPr lang="fr-FR" altLang="fr-FR" sz="1600" dirty="0" smtClean="0"/>
              <a:t>Tout patient doit être considéré comme potentiellement contaminant et les précautions doivent être systématiques.</a:t>
            </a:r>
          </a:p>
          <a:p>
            <a:pPr>
              <a:lnSpc>
                <a:spcPct val="80000"/>
              </a:lnSpc>
            </a:pPr>
            <a:r>
              <a:rPr lang="fr-FR" sz="1700" dirty="0" smtClean="0">
                <a:solidFill>
                  <a:srgbClr val="0000FF"/>
                </a:solidFill>
              </a:rPr>
              <a:t>Les gants </a:t>
            </a:r>
            <a:r>
              <a:rPr lang="fr-FR" sz="1700" b="0" dirty="0" smtClean="0">
                <a:solidFill>
                  <a:srgbClr val="0000FF"/>
                </a:solidFill>
              </a:rPr>
              <a:t>sont changés</a:t>
            </a:r>
            <a:r>
              <a:rPr lang="fr-FR" sz="1700" dirty="0" smtClean="0">
                <a:solidFill>
                  <a:srgbClr val="0000FF"/>
                </a:solidFill>
              </a:rPr>
              <a:t> </a:t>
            </a:r>
          </a:p>
          <a:p>
            <a:pPr marL="1143000" lvl="2">
              <a:lnSpc>
                <a:spcPct val="80000"/>
              </a:lnSpc>
            </a:pPr>
            <a:r>
              <a:rPr lang="fr-FR" sz="1500" dirty="0" smtClean="0"/>
              <a:t>Entre deux patients</a:t>
            </a:r>
          </a:p>
          <a:p>
            <a:pPr marL="1143000" lvl="2">
              <a:lnSpc>
                <a:spcPct val="80000"/>
              </a:lnSpc>
            </a:pPr>
            <a:r>
              <a:rPr lang="fr-FR" sz="1500" dirty="0" smtClean="0"/>
              <a:t>Entre deux activités, y compris chez un même patient.</a:t>
            </a:r>
          </a:p>
          <a:p>
            <a:pPr lvl="1">
              <a:lnSpc>
                <a:spcPct val="80000"/>
              </a:lnSpc>
            </a:pPr>
            <a:r>
              <a:rPr lang="fr-FR" sz="1500" dirty="0" smtClean="0"/>
              <a:t>Mis </a:t>
            </a:r>
            <a:r>
              <a:rPr lang="fr-FR" sz="1500" b="1" dirty="0" smtClean="0">
                <a:solidFill>
                  <a:srgbClr val="CC3300"/>
                </a:solidFill>
              </a:rPr>
              <a:t>juste avant</a:t>
            </a:r>
            <a:r>
              <a:rPr lang="fr-FR" sz="1500" dirty="0" smtClean="0"/>
              <a:t> le contact, le soin ou le traitement.</a:t>
            </a:r>
          </a:p>
          <a:p>
            <a:pPr lvl="1">
              <a:lnSpc>
                <a:spcPct val="80000"/>
              </a:lnSpc>
            </a:pPr>
            <a:r>
              <a:rPr lang="fr-FR" sz="1500" dirty="0" smtClean="0"/>
              <a:t>Retirés </a:t>
            </a:r>
            <a:r>
              <a:rPr lang="fr-FR" sz="1500" b="1" dirty="0" smtClean="0">
                <a:solidFill>
                  <a:srgbClr val="CC3300"/>
                </a:solidFill>
              </a:rPr>
              <a:t>dés la fin</a:t>
            </a:r>
            <a:r>
              <a:rPr lang="fr-FR" sz="1500" dirty="0" smtClean="0"/>
              <a:t> du soin pour être jetés avant de toucher l’environnement.</a:t>
            </a:r>
          </a:p>
        </p:txBody>
      </p:sp>
      <p:sp>
        <p:nvSpPr>
          <p:cNvPr id="105475" name="ZoneTexte 1"/>
          <p:cNvSpPr txBox="1">
            <a:spLocks noChangeArrowheads="1"/>
          </p:cNvSpPr>
          <p:nvPr/>
        </p:nvSpPr>
        <p:spPr bwMode="auto">
          <a:xfrm>
            <a:off x="611188" y="5876925"/>
            <a:ext cx="7777162" cy="847725"/>
          </a:xfrm>
          <a:prstGeom prst="rect">
            <a:avLst/>
          </a:prstGeom>
          <a:solidFill>
            <a:srgbClr val="FF0000">
              <a:alpha val="25098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>
                <a:solidFill>
                  <a:srgbClr val="FF0000"/>
                </a:solidFill>
              </a:rPr>
              <a:t>L’usage des gants c’est de la protection individuelle </a:t>
            </a:r>
          </a:p>
          <a:p>
            <a:pPr algn="ctr"/>
            <a:r>
              <a:rPr lang="fr-FR" sz="2400" b="1">
                <a:solidFill>
                  <a:srgbClr val="FF0000"/>
                </a:solidFill>
              </a:rPr>
              <a:t>mais ce n’est pas de l’hygiène !</a:t>
            </a: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1143000" y="4572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 altLang="fr-FR" sz="5400">
              <a:latin typeface="Times New Roman" pitchFamily="18" charset="0"/>
            </a:endParaRPr>
          </a:p>
        </p:txBody>
      </p:sp>
      <p:sp>
        <p:nvSpPr>
          <p:cNvPr id="107522" name="Rectangle 3"/>
          <p:cNvSpPr>
            <a:spLocks noChangeArrowheads="1"/>
          </p:cNvSpPr>
          <p:nvPr/>
        </p:nvSpPr>
        <p:spPr bwMode="auto">
          <a:xfrm>
            <a:off x="228600" y="3810000"/>
            <a:ext cx="2057400" cy="1017588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à </a:t>
            </a:r>
          </a:p>
          <a:p>
            <a:pPr eaLnBrk="0" hangingPunct="0">
              <a:lnSpc>
                <a:spcPct val="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caractère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confidentiel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2667000" y="53340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DASRI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2590800" y="3733800"/>
            <a:ext cx="1981200" cy="156527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d’activité de soins à risque infectieux</a:t>
            </a:r>
          </a:p>
        </p:txBody>
      </p:sp>
      <p:sp>
        <p:nvSpPr>
          <p:cNvPr id="107525" name="Rectangle 6"/>
          <p:cNvSpPr>
            <a:spLocks noChangeArrowheads="1"/>
          </p:cNvSpPr>
          <p:nvPr/>
        </p:nvSpPr>
        <p:spPr bwMode="auto">
          <a:xfrm>
            <a:off x="4800600" y="4038600"/>
            <a:ext cx="1828800" cy="1127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fr-FR" altLang="fr-FR" sz="2400">
                <a:latin typeface="Times New Roman" pitchFamily="18" charset="0"/>
              </a:rPr>
              <a:t>Déchets assimilables aux ordures ménagères</a:t>
            </a:r>
          </a:p>
        </p:txBody>
      </p:sp>
      <p:pic>
        <p:nvPicPr>
          <p:cNvPr id="107526" name="Picture 7" descr="sans tit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133600"/>
            <a:ext cx="11668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8" descr="sans tit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209800"/>
            <a:ext cx="118745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9" descr="sans tit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209800"/>
            <a:ext cx="11287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9" name="Rectangle 10"/>
          <p:cNvSpPr>
            <a:spLocks noChangeArrowheads="1"/>
          </p:cNvSpPr>
          <p:nvPr/>
        </p:nvSpPr>
        <p:spPr bwMode="auto">
          <a:xfrm>
            <a:off x="6705600" y="4114800"/>
            <a:ext cx="22098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 b="1">
                <a:latin typeface="Times New Roman" pitchFamily="18" charset="0"/>
              </a:rPr>
              <a:t>Collecteur pour objets piquants et tranchants</a:t>
            </a:r>
          </a:p>
        </p:txBody>
      </p:sp>
      <p:sp>
        <p:nvSpPr>
          <p:cNvPr id="342027" name="Rectangle 11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Les déchets</a:t>
            </a:r>
          </a:p>
        </p:txBody>
      </p:sp>
      <p:pic>
        <p:nvPicPr>
          <p:cNvPr id="107531" name="Picture 12" descr="Collecteu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6732588" y="1989138"/>
            <a:ext cx="2249487" cy="1762125"/>
          </a:xfrm>
        </p:spPr>
      </p:pic>
      <p:pic>
        <p:nvPicPr>
          <p:cNvPr id="107532" name="Picture 13" descr="KIF_002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6732588" y="5229225"/>
            <a:ext cx="1646237" cy="12350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100" y="1800748"/>
            <a:ext cx="1504562" cy="168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163" y="1748298"/>
            <a:ext cx="1493698" cy="171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" y="1981235"/>
            <a:ext cx="1933785" cy="216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0" y="4069899"/>
            <a:ext cx="1835838" cy="203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49" y="5837960"/>
            <a:ext cx="2077800" cy="93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97" y="3871305"/>
            <a:ext cx="2500744" cy="290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14761"/>
            <a:ext cx="2864736" cy="272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29" y="1866082"/>
            <a:ext cx="2656706" cy="216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2030" y="3849205"/>
            <a:ext cx="1485634" cy="371513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8,2%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2011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84212" y="4149080"/>
            <a:ext cx="1456146" cy="371513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8,3%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2021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68313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fr-FR" sz="3800" b="1">
              <a:latin typeface="+mj-lt"/>
              <a:ea typeface="+mj-ea"/>
              <a:cs typeface="+mj-cs"/>
            </a:endParaRPr>
          </a:p>
        </p:txBody>
      </p:sp>
      <p:sp>
        <p:nvSpPr>
          <p:cNvPr id="366600" name="Titre 17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dirty="0" smtClean="0"/>
              <a:t>Résistances en 2021: infections invasives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6782885" y="3927059"/>
            <a:ext cx="1687513" cy="371513"/>
          </a:xfrm>
          <a:prstGeom prst="rect">
            <a:avLst/>
          </a:prstGeom>
          <a:solidFill>
            <a:srgbClr val="FFCCCC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17,9% en 2011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6813383" y="4263362"/>
            <a:ext cx="1626064" cy="371513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800" b="1" dirty="0" smtClean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14,8 </a:t>
            </a:r>
            <a:r>
              <a:rPr lang="fr-FR" sz="18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% en </a:t>
            </a:r>
            <a:r>
              <a:rPr lang="fr-FR" sz="18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2020</a:t>
            </a:r>
            <a:endParaRPr lang="fr-FR" sz="18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2957" y="1592999"/>
            <a:ext cx="2146686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C3G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92280" y="1409545"/>
            <a:ext cx="2047969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fr-FR" sz="21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I/R aux FQ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data:image/png;base64,iVBORw0KGgoAAAANSUhEUgAAAZIAAAECCAYAAADU5FG5AAAJHElEQVR4Xu3VsQ0AAAjDMPr/0xyR1exdLKTsHAECBAgQCAILW1MCBAgQIHBC4gk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kLiBwgQIEAgCQhJ4jMmQIAAASHxAwQIECCQBIQk8RkTIECAgJD4AQIECBBIAkKS+IwJECBAQEj8AAECBAgkASFJfMYECBAgICR+gAABAgSSgJAkPmMCBAgQEBI/QIAAAQJJQEgSnzEBAgQICIkfIECAAIEkICSJz5gAAQIEhMQPECBAgEASEJLEZ0yAAAECQuIHCBAgQCAJCEniMyZAgAABIfEDBAgQIJAEhCTxGRMgQICAkPgBAgQIEEgCQpL4jAkQIEBASPwAAQIECCQBIUl8xgQIECAgJH6AAAECBJKAkCQ+YwIECBAQEj9AgAABAklASBKfMQECBAgIiR8gQIAAgSQgJInPmAABAgSExA8QIECAQBIQksRnTIAAAQJC4gcIECBAIAkISeIzJkCAAAEh8QMECBAgkASEJPEZEyBAgICQ+AECBAgQSAJCkviMCRAgQEBI/AABAgQIJAEhSXzGBAgQICAkfoAAAQIEkoCQJD5jAgQIEBASP0CAAAECSUBIEp8xAQIECAiJHyBAgACBJCAkic+YAAECBITEDxAgQIBAEhCSxGdMgAABAg/PUwEDi5BWK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data:image/png;base64,iVBORw0KGgoAAAANSUhEUgAAAyQAAAH0CAYAAADMq+kCAAAfWklEQVR4Xu3XMQ0AAAzDsJU/6cHI4xGoZO3JzhEgQIAAAQIECBAgQCASWLRrlgABAgQIECBAgAABAidIPAE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CBI/AABAgQIECBAgAABApmAIMnoDRMgQIAAAQIECBAgIEj8AAECBAgQIECAAAECmYAgyegNEyBAgAABAgQIECAgSPwAAQIECBAgQIAAAQKZgCDJ6A0TIECAAAECBAgQIPArWAH16zbWY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017977" y="4084739"/>
            <a:ext cx="914063" cy="833178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>
                <a:solidFill>
                  <a:srgbClr val="1E3B55"/>
                </a:solidFill>
                <a:latin typeface="Calibri" panose="020F0502020204030204" pitchFamily="34" charset="0"/>
                <a:ea typeface="MS PGothic" pitchFamily="34" charset="-128"/>
              </a:rPr>
              <a:t>Fr: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0,8%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I: 27%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Gr</a:t>
            </a:r>
            <a:r>
              <a:rPr lang="fr-FR" sz="1600" b="1" dirty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: </a:t>
            </a:r>
            <a:r>
              <a:rPr lang="fr-FR" sz="1600" b="1" dirty="0" smtClean="0">
                <a:solidFill>
                  <a:srgbClr val="1E3B55"/>
                </a:solidFill>
                <a:latin typeface="Calibri" pitchFamily="34" charset="0"/>
                <a:ea typeface="MS PGothic" pitchFamily="34" charset="-128"/>
              </a:rPr>
              <a:t>74%</a:t>
            </a:r>
            <a:endParaRPr lang="fr-FR" sz="1600" b="1" dirty="0">
              <a:solidFill>
                <a:srgbClr val="1E3B55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371796" y="3589571"/>
            <a:ext cx="2422634" cy="37590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KP carbapénèmes </a:t>
            </a:r>
            <a:r>
              <a:rPr lang="fr-FR" sz="1800" dirty="0" smtClean="0">
                <a:solidFill>
                  <a:schemeClr val="tx1"/>
                </a:solidFill>
                <a:latin typeface="Calibri" pitchFamily="34" charset="0"/>
              </a:rPr>
              <a:t>R</a:t>
            </a:r>
            <a:endParaRPr lang="fr-FR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5461" y="1499036"/>
            <a:ext cx="1738168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SARM: </a:t>
            </a: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11%</a:t>
            </a:r>
            <a:endParaRPr 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27838" y="1499113"/>
            <a:ext cx="1426836" cy="41549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sz="21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PRP 3,6%</a:t>
            </a:r>
            <a:endParaRPr lang="fr-FR" sz="16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utoShape 2" descr="data:image/png;base64,iVBORw0KGgoAAAANSUhEUgAAAkIAAAGSCAYAAAAPca6yAAAAAXNSR0IArs4c6QAAEtdJREFUeF7t1kEBAAAIAjHpX9ogNxswfLBzBAgQIECAAIGowKK5xSZAgAABAgQInCHkCQ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DAA7s8AZOTRhLG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png;base64,iVBORw0KGgoAAAANSUhEUgAAAkIAAAGSCAYAAAAPca6yAAAAAXNSR0IArs4c6QAAEtdJREFUeF7t1kEBAAAIAjHpX9ogNxswfLBzBAgQIECAAIGowKK5xSZAgAABAgQInCHkCQ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CAIeQHCBAgQIAAgayAIZStXnACBAgQIEDAEPIDBAgQIECAQFbAEMpWLzgBAgQIECBgCPkBAgQIECBAICtgCGWrF5wAAQIECBAwhPwAAQIECBAgkBUwhLLVC06AAAECBAgYQn6AAAECBAgQyAoYQtnqBSdAgAABAgQMIT9AgAABAgQIZAUMoWz1ghMgQIAAAQKGkB8gQIAAAQIEsgKGULZ6wQkQIECAAAFDyA8QIECAAAECWQFDKFu94AQIECBAgIAh5AcIECBAgACBrIAhlK1ecAIECBAgQMAQ8gMECBAgQIBAVsAQylYvOAECBAgQIGAI+QECBAgQIEAgK2AIZasXnAABAgQIEDCE/AABAgQIECCQFTCEstULToAAAQIECBhCfoAAAQIECBDIChhC2eoFJ0CAAAECBAwhP0CAAAECBAhkBQyhbPWCEyBAgAABAoaQHyBAgAABAgSyAoZQtnrBCRAgQIAAAUPIDxAgQIAAAQJZAUMoW73gBAgQIECAgCHkBwgQIECAAIGsgCGUrV5wAgQIECBAwBDyAwQIECBAgEBWwBDKVi84AQIECBAgYAj5AQIECBAgQCArYAhlqxecAAECBAgQMIT8AAECBAgQIJAVMISy1QtOgAABAgQIGEJ+gAABAgQIEMgKGELZ6gUnQIAAAQIEDCE/QIAAAQIECGQFDKFs9YITIECAAAEChpAfIECAAAECBLIChlC2esEJECBAgAABQ8gPECBAgAABAlkBQyhbveAECBAgQIDAA7s8AZOTRhLGAAAAAElFTkSuQmCC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09571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smtClean="0"/>
              <a:t>Tout contact avec :</a:t>
            </a:r>
          </a:p>
          <a:p>
            <a:pPr lvl="1"/>
            <a:r>
              <a:rPr lang="fr-FR" altLang="fr-FR" smtClean="0"/>
              <a:t>Du sang ou un liquide biologique contaminé par du sang</a:t>
            </a:r>
          </a:p>
          <a:p>
            <a:pPr lvl="1"/>
            <a:r>
              <a:rPr lang="fr-FR" altLang="fr-FR" smtClean="0"/>
              <a:t>Et comportant une une effraction cutanée ou une projection sur muqueuse ou une peau lésée</a:t>
            </a:r>
          </a:p>
          <a:p>
            <a:r>
              <a:rPr lang="fr-FR" altLang="fr-FR" smtClean="0"/>
              <a:t>Risque de transmission de Virus +++</a:t>
            </a:r>
          </a:p>
          <a:p>
            <a:pPr lvl="1"/>
            <a:r>
              <a:rPr lang="fr-FR" altLang="fr-FR" smtClean="0"/>
              <a:t>Bacteries, Champignons, Parasites, Prions ?</a:t>
            </a:r>
          </a:p>
        </p:txBody>
      </p:sp>
      <p:sp>
        <p:nvSpPr>
          <p:cNvPr id="344069" name="Rectangle 4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Accident d’exposition au sang</a:t>
            </a:r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500" dirty="0" smtClean="0"/>
              <a:t>Soins locaux</a:t>
            </a:r>
          </a:p>
          <a:p>
            <a:pPr>
              <a:lnSpc>
                <a:spcPct val="80000"/>
              </a:lnSpc>
            </a:pPr>
            <a:r>
              <a:rPr lang="fr-FR" altLang="fr-FR" sz="2500" dirty="0" smtClean="0"/>
              <a:t>Evaluer le risque: </a:t>
            </a:r>
            <a:r>
              <a:rPr lang="fr-FR" altLang="fr-FR" sz="2500" dirty="0" err="1" smtClean="0"/>
              <a:t>HdJ</a:t>
            </a:r>
            <a:r>
              <a:rPr lang="fr-FR" altLang="fr-FR" sz="2500" dirty="0" smtClean="0"/>
              <a:t> MI / urgences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/>
              <a:t>Interrogatoire source/type blessure</a:t>
            </a:r>
          </a:p>
          <a:p>
            <a:pPr>
              <a:lnSpc>
                <a:spcPct val="80000"/>
              </a:lnSpc>
            </a:pPr>
            <a:r>
              <a:rPr lang="fr-FR" altLang="fr-FR" sz="2500" dirty="0" smtClean="0"/>
              <a:t>Déclaration AT &lt; 24h </a:t>
            </a:r>
          </a:p>
          <a:p>
            <a:pPr>
              <a:lnSpc>
                <a:spcPct val="80000"/>
              </a:lnSpc>
            </a:pPr>
            <a:r>
              <a:rPr lang="fr-FR" altLang="fr-FR" sz="2500" dirty="0" smtClean="0"/>
              <a:t>Traitement: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/>
              <a:t>VIH &lt;4h (48 h max): Si risque: trithérapie 4 semaines     </a:t>
            </a:r>
          </a:p>
          <a:p>
            <a:pPr lvl="2">
              <a:lnSpc>
                <a:spcPct val="80000"/>
              </a:lnSpc>
            </a:pPr>
            <a:r>
              <a:rPr lang="fr-FR" altLang="fr-FR" sz="1900" dirty="0" smtClean="0"/>
              <a:t>A ce jour: </a:t>
            </a:r>
            <a:r>
              <a:rPr lang="fr-FR" altLang="fr-FR" sz="1900" dirty="0" err="1"/>
              <a:t>emtricitabine+tenofovir+</a:t>
            </a:r>
            <a:r>
              <a:rPr lang="fr-FR" sz="2000" dirty="0" err="1" smtClean="0"/>
              <a:t>rilpivirine</a:t>
            </a:r>
            <a:r>
              <a:rPr lang="fr-FR" altLang="fr-FR" sz="1900" dirty="0" smtClean="0"/>
              <a:t> (= </a:t>
            </a:r>
            <a:r>
              <a:rPr lang="fr-FR" altLang="fr-FR" sz="1900" dirty="0" err="1" smtClean="0"/>
              <a:t>eviplera</a:t>
            </a:r>
            <a:r>
              <a:rPr lang="fr-FR" altLang="fr-FR" sz="1900" dirty="0" smtClean="0"/>
              <a:t> ® 1cp/j)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/>
              <a:t>VHB: Non immunisé: </a:t>
            </a:r>
            <a:r>
              <a:rPr lang="fr-FR" altLang="fr-FR" sz="2100" dirty="0" err="1" smtClean="0"/>
              <a:t>IgG</a:t>
            </a:r>
            <a:r>
              <a:rPr lang="fr-FR" altLang="fr-FR" sz="2100" dirty="0" smtClean="0"/>
              <a:t> + vaccin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/>
              <a:t>VHC: surveillance      </a:t>
            </a:r>
          </a:p>
          <a:p>
            <a:pPr>
              <a:lnSpc>
                <a:spcPct val="80000"/>
              </a:lnSpc>
            </a:pPr>
            <a:r>
              <a:rPr lang="fr-FR" altLang="fr-FR" sz="2500" dirty="0" smtClean="0"/>
              <a:t>Suivi jusqu’à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/>
              <a:t>M4: VIH Obligatoire pour prise en charge AT/MP</a:t>
            </a:r>
          </a:p>
          <a:p>
            <a:pPr lvl="1">
              <a:lnSpc>
                <a:spcPct val="80000"/>
              </a:lnSpc>
            </a:pPr>
            <a:r>
              <a:rPr lang="fr-FR" altLang="fr-FR" sz="2100" dirty="0" smtClean="0"/>
              <a:t>M6: VHC     </a:t>
            </a:r>
          </a:p>
        </p:txBody>
      </p:sp>
      <p:sp>
        <p:nvSpPr>
          <p:cNvPr id="346115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AES: prise en charge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z="3400" smtClean="0"/>
              <a:t>Précautions particulières « isolement »</a:t>
            </a:r>
          </a:p>
        </p:txBody>
      </p:sp>
      <p:sp>
        <p:nvSpPr>
          <p:cNvPr id="1136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2400" dirty="0" smtClean="0"/>
              <a:t>Séparation du malade des autres malades</a:t>
            </a:r>
          </a:p>
          <a:p>
            <a:pPr lvl="1">
              <a:lnSpc>
                <a:spcPct val="80000"/>
              </a:lnSpc>
            </a:pPr>
            <a:r>
              <a:rPr lang="fr-FR" altLang="fr-FR" sz="2000" dirty="0" smtClean="0"/>
              <a:t>Chambre seule ou regroupement lors d’épidémies.</a:t>
            </a:r>
          </a:p>
          <a:p>
            <a:pPr lvl="1">
              <a:lnSpc>
                <a:spcPct val="80000"/>
              </a:lnSpc>
            </a:pPr>
            <a:endParaRPr lang="fr-FR" altLang="fr-FR" sz="2000" dirty="0" smtClean="0"/>
          </a:p>
          <a:p>
            <a:pPr>
              <a:lnSpc>
                <a:spcPct val="80000"/>
              </a:lnSpc>
            </a:pPr>
            <a:r>
              <a:rPr lang="fr-FR" altLang="fr-FR" sz="2400" dirty="0" smtClean="0"/>
              <a:t>Selon mode de transmission</a:t>
            </a:r>
          </a:p>
          <a:p>
            <a:pPr lvl="1">
              <a:lnSpc>
                <a:spcPct val="80000"/>
              </a:lnSpc>
            </a:pPr>
            <a:r>
              <a:rPr lang="fr-FR" altLang="fr-FR" sz="2400" dirty="0" smtClean="0">
                <a:solidFill>
                  <a:srgbClr val="FF0000"/>
                </a:solidFill>
              </a:rPr>
              <a:t>Patient porteur de microorganismes particuliers</a:t>
            </a:r>
          </a:p>
          <a:p>
            <a:pPr lvl="2">
              <a:lnSpc>
                <a:spcPct val="80000"/>
              </a:lnSpc>
            </a:pPr>
            <a:r>
              <a:rPr lang="fr-FR" altLang="fr-FR" sz="2400" dirty="0" smtClean="0"/>
              <a:t>Précautions standard: pour tous les patients</a:t>
            </a:r>
          </a:p>
          <a:p>
            <a:pPr lvl="2">
              <a:lnSpc>
                <a:spcPct val="80000"/>
              </a:lnSpc>
            </a:pPr>
            <a:r>
              <a:rPr lang="fr-FR" altLang="fr-FR" sz="2400" dirty="0" smtClean="0"/>
              <a:t>Si infection aéroportée: précautions air ou gouttelettes</a:t>
            </a:r>
          </a:p>
          <a:p>
            <a:pPr lvl="2">
              <a:lnSpc>
                <a:spcPct val="80000"/>
              </a:lnSpc>
            </a:pPr>
            <a:r>
              <a:rPr lang="fr-FR" altLang="fr-FR" sz="2400" dirty="0" smtClean="0"/>
              <a:t>Si transmission </a:t>
            </a:r>
            <a:r>
              <a:rPr lang="fr-FR" altLang="fr-FR" sz="2400" dirty="0" err="1" smtClean="0"/>
              <a:t>manuportée</a:t>
            </a:r>
            <a:r>
              <a:rPr lang="fr-FR" altLang="fr-FR" sz="2400" dirty="0" smtClean="0"/>
              <a:t>: précautions contact</a:t>
            </a:r>
          </a:p>
          <a:p>
            <a:pPr lvl="2">
              <a:lnSpc>
                <a:spcPct val="80000"/>
              </a:lnSpc>
            </a:pPr>
            <a:endParaRPr lang="fr-FR" altLang="fr-FR" sz="2400" dirty="0" smtClean="0"/>
          </a:p>
          <a:p>
            <a:pPr lvl="1">
              <a:lnSpc>
                <a:spcPct val="80000"/>
              </a:lnSpc>
            </a:pPr>
            <a:r>
              <a:rPr lang="fr-FR" altLang="fr-FR" sz="2400" dirty="0" smtClean="0">
                <a:solidFill>
                  <a:srgbClr val="FF0000"/>
                </a:solidFill>
              </a:rPr>
              <a:t>Patient à risque d’acquisition (neutropénie profonde): </a:t>
            </a:r>
          </a:p>
          <a:p>
            <a:pPr lvl="2">
              <a:lnSpc>
                <a:spcPct val="80000"/>
              </a:lnSpc>
            </a:pPr>
            <a:r>
              <a:rPr lang="fr-FR" altLang="fr-FR" sz="2000" dirty="0" smtClean="0"/>
              <a:t>Isolement protecteur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84576"/>
          </a:xfrm>
        </p:spPr>
        <p:txBody>
          <a:bodyPr>
            <a:normAutofit fontScale="62500" lnSpcReduction="20000"/>
          </a:bodyPr>
          <a:lstStyle/>
          <a:p>
            <a:r>
              <a:rPr lang="fr-FR" altLang="fr-FR" dirty="0" smtClean="0"/>
              <a:t>Précautions CONTACT "C"</a:t>
            </a:r>
          </a:p>
          <a:p>
            <a:pPr lvl="1"/>
            <a:r>
              <a:rPr lang="fr-FR" altLang="fr-FR" dirty="0" smtClean="0"/>
              <a:t>Contact direct avec le patient ou son environnement.</a:t>
            </a:r>
          </a:p>
          <a:p>
            <a:pPr lvl="1"/>
            <a:r>
              <a:rPr lang="fr-FR" altLang="fr-FR" dirty="0" smtClean="0"/>
              <a:t>Tablier plastique +/- Gants</a:t>
            </a:r>
          </a:p>
          <a:p>
            <a:pPr lvl="1"/>
            <a:r>
              <a:rPr lang="fr-FR" altLang="fr-FR" dirty="0" smtClean="0"/>
              <a:t>Hygiène des mains après le soin : SHA</a:t>
            </a:r>
          </a:p>
          <a:p>
            <a:pPr lvl="1"/>
            <a:r>
              <a:rPr lang="fr-FR" altLang="fr-FR" dirty="0" smtClean="0"/>
              <a:t>Contact « renforcées » pour EPC</a:t>
            </a:r>
          </a:p>
          <a:p>
            <a:r>
              <a:rPr lang="fr-FR" altLang="fr-FR" dirty="0" smtClean="0"/>
              <a:t>GOUTTELETTE "G"</a:t>
            </a:r>
          </a:p>
          <a:p>
            <a:pPr lvl="1"/>
            <a:r>
              <a:rPr lang="fr-FR" altLang="fr-FR" dirty="0" smtClean="0"/>
              <a:t>BMR respiratoires</a:t>
            </a:r>
          </a:p>
          <a:p>
            <a:pPr lvl="1"/>
            <a:r>
              <a:rPr lang="fr-FR" altLang="fr-FR" dirty="0" smtClean="0"/>
              <a:t>Sédimentation rapide des gouttelettes qui sont « lourdes »</a:t>
            </a:r>
          </a:p>
          <a:p>
            <a:pPr lvl="2"/>
            <a:r>
              <a:rPr lang="fr-FR" altLang="fr-FR" dirty="0" smtClean="0"/>
              <a:t>Risque lié à contact proche avec le malade</a:t>
            </a:r>
          </a:p>
          <a:p>
            <a:pPr lvl="1"/>
            <a:r>
              <a:rPr lang="fr-FR" altLang="fr-FR" dirty="0" smtClean="0"/>
              <a:t>Masque </a:t>
            </a:r>
            <a:r>
              <a:rPr lang="fr-FR" altLang="fr-FR" dirty="0" err="1" smtClean="0"/>
              <a:t>chir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Lunettes ou masque à visière (+/- charlotte) si risque de projection</a:t>
            </a:r>
          </a:p>
          <a:p>
            <a:r>
              <a:rPr lang="fr-FR" altLang="fr-FR" dirty="0" smtClean="0"/>
              <a:t>Précautions AIR "A" : risque diffusion dans un grand volume</a:t>
            </a:r>
          </a:p>
          <a:p>
            <a:pPr lvl="1"/>
            <a:r>
              <a:rPr lang="fr-FR" altLang="fr-FR" dirty="0" smtClean="0"/>
              <a:t>BK, </a:t>
            </a:r>
            <a:r>
              <a:rPr lang="fr-FR" altLang="fr-FR" dirty="0" err="1" smtClean="0"/>
              <a:t>MersCov</a:t>
            </a:r>
            <a:r>
              <a:rPr lang="fr-FR" altLang="fr-FR" dirty="0" smtClean="0"/>
              <a:t>, ….</a:t>
            </a:r>
          </a:p>
          <a:p>
            <a:pPr lvl="1"/>
            <a:r>
              <a:rPr lang="fr-FR" altLang="fr-FR" dirty="0" smtClean="0"/>
              <a:t>Masque FFP2 avant d’entrer et à retirer hors de la chambre.</a:t>
            </a:r>
          </a:p>
          <a:p>
            <a:pPr lvl="1"/>
            <a:r>
              <a:rPr lang="fr-FR" altLang="fr-FR" dirty="0" smtClean="0"/>
              <a:t>Le patient doit porter un masque lorsqu’il sort de sa chambre.</a:t>
            </a:r>
          </a:p>
          <a:p>
            <a:pPr lvl="1"/>
            <a:r>
              <a:rPr lang="fr-FR" altLang="fr-FR" dirty="0" smtClean="0"/>
              <a:t>Porte fermée</a:t>
            </a:r>
          </a:p>
          <a:p>
            <a:pPr lvl="1"/>
            <a:r>
              <a:rPr lang="fr-FR" altLang="fr-FR" dirty="0" smtClean="0"/>
              <a:t>Idéalement, chambre à pression négative à renouvellement d’air &gt; 6vol/h</a:t>
            </a:r>
          </a:p>
          <a:p>
            <a:pPr lvl="1"/>
            <a:endParaRPr lang="fr-FR" altLang="fr-FR" dirty="0" smtClean="0"/>
          </a:p>
          <a:p>
            <a:r>
              <a:rPr lang="fr-FR" altLang="fr-FR" dirty="0" smtClean="0"/>
              <a:t>Distinction un peu artificielle. Le choix se fait selon proximité/durée du contact et ventilation</a:t>
            </a:r>
          </a:p>
          <a:p>
            <a:r>
              <a:rPr lang="fr-FR" altLang="fr-FR" dirty="0" smtClean="0"/>
              <a:t>Précautions respiratoires en cours de redéfinition</a:t>
            </a:r>
          </a:p>
          <a:p>
            <a:pPr lvl="1"/>
            <a:r>
              <a:rPr lang="fr-FR" altLang="fr-FR" dirty="0" smtClean="0"/>
              <a:t>Continuum gouttelettes/air </a:t>
            </a:r>
          </a:p>
          <a:p>
            <a:pPr lvl="1"/>
            <a:r>
              <a:rPr lang="fr-FR" altLang="fr-FR" dirty="0" smtClean="0"/>
              <a:t>Transmission liée à la distance sur effet de dilution</a:t>
            </a:r>
          </a:p>
        </p:txBody>
      </p:sp>
      <p:sp>
        <p:nvSpPr>
          <p:cNvPr id="350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particulières</a:t>
            </a:r>
          </a:p>
        </p:txBody>
      </p:sp>
      <p:pic>
        <p:nvPicPr>
          <p:cNvPr id="115715" name="Picture 5" descr="Goutell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9014" y="2996952"/>
            <a:ext cx="2454986" cy="174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921" y="632554"/>
            <a:ext cx="4092227" cy="236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dirty="0" err="1" smtClean="0">
                <a:solidFill>
                  <a:srgbClr val="0000FF"/>
                </a:solidFill>
              </a:rPr>
              <a:t>Neutropénique</a:t>
            </a:r>
            <a:endParaRPr lang="fr-FR" altLang="fr-FR" dirty="0" smtClean="0">
              <a:solidFill>
                <a:srgbClr val="0000FF"/>
              </a:solidFill>
            </a:endParaRPr>
          </a:p>
          <a:p>
            <a:pPr lvl="1"/>
            <a:r>
              <a:rPr lang="fr-FR" altLang="fr-FR" dirty="0" smtClean="0"/>
              <a:t>Hygiène des mains avant d’entrer</a:t>
            </a:r>
          </a:p>
          <a:p>
            <a:pPr lvl="2"/>
            <a:r>
              <a:rPr lang="fr-FR" altLang="fr-FR" dirty="0" smtClean="0"/>
              <a:t>SHA</a:t>
            </a:r>
          </a:p>
          <a:p>
            <a:pPr lvl="1"/>
            <a:r>
              <a:rPr lang="fr-FR" altLang="fr-FR" dirty="0" smtClean="0"/>
              <a:t>Masque/gants/</a:t>
            </a:r>
            <a:r>
              <a:rPr lang="fr-FR" altLang="fr-FR" dirty="0" err="1" smtClean="0"/>
              <a:t>surblouse</a:t>
            </a:r>
            <a:r>
              <a:rPr lang="fr-FR" altLang="fr-FR" dirty="0" smtClean="0"/>
              <a:t>/charlotte</a:t>
            </a:r>
          </a:p>
          <a:p>
            <a:pPr lvl="2"/>
            <a:r>
              <a:rPr lang="fr-FR" altLang="fr-FR" dirty="0" smtClean="0"/>
              <a:t>Mettre avant d’entrer et retirer hors de la chambre</a:t>
            </a:r>
          </a:p>
          <a:p>
            <a:pPr lvl="1"/>
            <a:r>
              <a:rPr lang="fr-FR" altLang="fr-FR" dirty="0" smtClean="0"/>
              <a:t>+/- chambre à pression positive</a:t>
            </a:r>
          </a:p>
          <a:p>
            <a:endParaRPr lang="fr-FR" altLang="fr-FR" dirty="0" smtClean="0">
              <a:solidFill>
                <a:srgbClr val="0000FF"/>
              </a:solidFill>
            </a:endParaRPr>
          </a:p>
        </p:txBody>
      </p:sp>
      <p:sp>
        <p:nvSpPr>
          <p:cNvPr id="352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Isolement protecteur</a:t>
            </a:r>
            <a:endParaRPr lang="fr-FR" alt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dirty="0" smtClean="0"/>
              <a:t>Signalisation isolement</a:t>
            </a:r>
          </a:p>
        </p:txBody>
      </p:sp>
      <p:sp>
        <p:nvSpPr>
          <p:cNvPr id="119810" name="Rectangle 3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017962"/>
          </a:xfrm>
        </p:spPr>
        <p:txBody>
          <a:bodyPr/>
          <a:lstStyle/>
          <a:p>
            <a:r>
              <a:rPr lang="fr-FR" dirty="0" smtClean="0">
                <a:solidFill>
                  <a:srgbClr val="0000FF"/>
                </a:solidFill>
              </a:rPr>
              <a:t>Sur le serveur de résultats</a:t>
            </a: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Sur le dossier patient informatisé</a:t>
            </a:r>
          </a:p>
          <a:p>
            <a:pPr lvl="1"/>
            <a:r>
              <a:rPr lang="fr-FR" dirty="0" smtClean="0"/>
              <a:t>Icones </a:t>
            </a:r>
          </a:p>
        </p:txBody>
      </p:sp>
      <p:sp>
        <p:nvSpPr>
          <p:cNvPr id="119814" name="AutoShape 11" descr="Images intégrées 1"/>
          <p:cNvSpPr>
            <a:spLocks noChangeAspect="1" noChangeArrowheads="1"/>
          </p:cNvSpPr>
          <p:nvPr/>
        </p:nvSpPr>
        <p:spPr bwMode="auto">
          <a:xfrm>
            <a:off x="161925" y="46038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9815" name="AutoShape 12" descr="Images intégrées 1"/>
          <p:cNvSpPr>
            <a:spLocks noChangeAspect="1" noChangeArrowheads="1"/>
          </p:cNvSpPr>
          <p:nvPr/>
        </p:nvSpPr>
        <p:spPr bwMode="auto">
          <a:xfrm>
            <a:off x="4438650" y="3305175"/>
            <a:ext cx="2667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19816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858" y="3846393"/>
            <a:ext cx="33242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02" y="5324000"/>
            <a:ext cx="19716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2" y="2019299"/>
            <a:ext cx="7429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96" y="1948854"/>
            <a:ext cx="4543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 flipH="1">
            <a:off x="1018429" y="2724149"/>
            <a:ext cx="371475" cy="5040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5305383" y="2787510"/>
            <a:ext cx="371475" cy="50405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055228" y="2019299"/>
            <a:ext cx="371475" cy="504055"/>
          </a:xfrm>
          <a:prstGeom prst="straightConnector1">
            <a:avLst/>
          </a:prstGeom>
          <a:ln w="5715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5089382"/>
            <a:ext cx="356459" cy="3838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457" y="5762659"/>
            <a:ext cx="3333750" cy="800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0332" y="4384858"/>
            <a:ext cx="3617193" cy="2005005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Pour les familles et visites</a:t>
            </a:r>
          </a:p>
        </p:txBody>
      </p:sp>
      <p:sp>
        <p:nvSpPr>
          <p:cNvPr id="1208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r-FR" smtClean="0"/>
              <a:t>Précautions contact </a:t>
            </a:r>
          </a:p>
          <a:p>
            <a:pPr lvl="1"/>
            <a:r>
              <a:rPr lang="fr-FR" smtClean="0"/>
              <a:t>Uniquement SHA</a:t>
            </a:r>
          </a:p>
          <a:p>
            <a:r>
              <a:rPr lang="fr-FR" smtClean="0"/>
              <a:t>Précautions air ou isolement protecteur</a:t>
            </a:r>
          </a:p>
          <a:p>
            <a:pPr lvl="1"/>
            <a:r>
              <a:rPr lang="fr-FR" smtClean="0"/>
              <a:t>Idem soignants</a:t>
            </a:r>
          </a:p>
          <a:p>
            <a:endParaRPr lang="fr-FR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Signalisation isolement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691"/>
            <a:ext cx="5734225" cy="372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73" y="1412776"/>
            <a:ext cx="3894288" cy="380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69145"/>
            <a:ext cx="3600400" cy="230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Signalisation isolement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7540673" cy="512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smtClean="0"/>
              <a:t>Signalisation isolement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" y="1298625"/>
            <a:ext cx="7823832" cy="537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carbapénémases: le nord bien placé</a:t>
            </a:r>
            <a:endParaRPr lang="fr-FR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44008" y="6197560"/>
            <a:ext cx="4287467" cy="400110"/>
          </a:xfrm>
          <a:prstGeom prst="rect">
            <a:avLst/>
          </a:prstGeom>
          <a:solidFill>
            <a:srgbClr val="66FF66"/>
          </a:solidFill>
          <a:extLst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CNR </a:t>
            </a:r>
            <a:r>
              <a:rPr lang="fr-FR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RATB - BEH 16/11/21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1" y="1271294"/>
            <a:ext cx="29432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447800"/>
            <a:ext cx="5661851" cy="241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25" y="4240311"/>
            <a:ext cx="1663030" cy="168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69" y="4240311"/>
            <a:ext cx="1675055" cy="167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08" y="4221088"/>
            <a:ext cx="1732800" cy="168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38" y="4265237"/>
            <a:ext cx="1641270" cy="164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360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EPC: Carbapénémases</a:t>
            </a:r>
          </a:p>
          <a:p>
            <a:r>
              <a:rPr lang="fr-FR" altLang="fr-FR" dirty="0" smtClean="0"/>
              <a:t>ERG: </a:t>
            </a:r>
            <a:r>
              <a:rPr lang="fr-FR" altLang="fr-FR" i="1" dirty="0" err="1" smtClean="0"/>
              <a:t>Enterococcus</a:t>
            </a:r>
            <a:r>
              <a:rPr lang="fr-FR" altLang="fr-FR" i="1" dirty="0" smtClean="0"/>
              <a:t> </a:t>
            </a:r>
            <a:r>
              <a:rPr lang="fr-FR" altLang="fr-FR" i="1" dirty="0" err="1" smtClean="0"/>
              <a:t>faecium</a:t>
            </a:r>
            <a:r>
              <a:rPr lang="fr-FR" altLang="fr-FR" dirty="0" smtClean="0"/>
              <a:t> résistant aux </a:t>
            </a:r>
            <a:r>
              <a:rPr lang="fr-FR" altLang="fr-FR" dirty="0" err="1" smtClean="0"/>
              <a:t>glycopeptides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Appel UHLIN si découverte/admission d’un PORTEUR</a:t>
            </a:r>
          </a:p>
          <a:p>
            <a:pPr lvl="2"/>
            <a:r>
              <a:rPr lang="fr-FR" altLang="fr-FR" dirty="0" smtClean="0"/>
              <a:t>4586 / 6655 / 6050</a:t>
            </a:r>
          </a:p>
          <a:p>
            <a:pPr lvl="1"/>
            <a:r>
              <a:rPr lang="fr-FR" altLang="fr-FR" dirty="0" smtClean="0"/>
              <a:t>Isolement systématique et prélèvement de tout patient en contact avec système de soins étranger (y compris pays limitrophes)</a:t>
            </a:r>
          </a:p>
          <a:p>
            <a:r>
              <a:rPr lang="fr-FR" altLang="fr-FR" dirty="0" smtClean="0"/>
              <a:t>Chambre individuelle impérative et PCC</a:t>
            </a:r>
          </a:p>
          <a:p>
            <a:pPr lvl="1"/>
            <a:r>
              <a:rPr lang="fr-FR" altLang="fr-FR" dirty="0" smtClean="0"/>
              <a:t>Non négociable même si hôpital blindé</a:t>
            </a:r>
          </a:p>
          <a:p>
            <a:r>
              <a:rPr lang="fr-FR" altLang="fr-FR" dirty="0" smtClean="0"/>
              <a:t>Dépistage patients « contact »</a:t>
            </a:r>
          </a:p>
          <a:p>
            <a:pPr lvl="1"/>
            <a:r>
              <a:rPr lang="fr-FR" altLang="fr-FR" dirty="0" smtClean="0"/>
              <a:t>1/</a:t>
            </a:r>
            <a:r>
              <a:rPr lang="fr-FR" altLang="fr-FR" dirty="0" err="1" smtClean="0"/>
              <a:t>sem</a:t>
            </a:r>
            <a:r>
              <a:rPr lang="fr-FR" altLang="fr-FR" dirty="0" smtClean="0"/>
              <a:t> pendant le séjour du porteur puis à la sortie du porteur</a:t>
            </a:r>
          </a:p>
          <a:p>
            <a:pPr lvl="1"/>
            <a:r>
              <a:rPr lang="fr-FR" altLang="fr-FR" dirty="0" smtClean="0"/>
              <a:t>3 dépistage à 1 semaine d’intervalle après la fin du contact avec le porteur si découverte fortuite du porteur</a:t>
            </a:r>
          </a:p>
          <a:p>
            <a:pPr lvl="1"/>
            <a:endParaRPr lang="fr-FR" altLang="fr-FR" dirty="0" smtClean="0"/>
          </a:p>
        </p:txBody>
      </p:sp>
      <p:sp>
        <p:nvSpPr>
          <p:cNvPr id="3573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Bactéries hautement résistantes</a:t>
            </a:r>
            <a:endParaRPr lang="fr-FR" altLang="fr-FR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BLSE, </a:t>
            </a:r>
            <a:r>
              <a:rPr lang="fr-FR" dirty="0" err="1" smtClean="0"/>
              <a:t>pyo</a:t>
            </a:r>
            <a:r>
              <a:rPr lang="fr-FR" dirty="0" smtClean="0"/>
              <a:t> et SARM = 1 an après dernier prélèvement positif</a:t>
            </a:r>
          </a:p>
          <a:p>
            <a:pPr lvl="1"/>
            <a:r>
              <a:rPr lang="fr-FR" dirty="0" smtClean="0"/>
              <a:t>Si dernier prélèvement positif &lt; 1 an: </a:t>
            </a:r>
          </a:p>
          <a:p>
            <a:pPr lvl="2"/>
            <a:r>
              <a:rPr lang="fr-FR" dirty="0" smtClean="0"/>
              <a:t>Poursuite isolement, même si prélèvement récent négatif</a:t>
            </a:r>
          </a:p>
          <a:p>
            <a:pPr lvl="1"/>
            <a:r>
              <a:rPr lang="fr-FR" dirty="0" smtClean="0"/>
              <a:t>Si dernier prélèvement positif &gt; 1 an et prélèvement récent négatif: </a:t>
            </a:r>
          </a:p>
          <a:p>
            <a:pPr lvl="2"/>
            <a:r>
              <a:rPr lang="fr-FR" dirty="0" smtClean="0"/>
              <a:t>Arrêt isolement</a:t>
            </a:r>
          </a:p>
          <a:p>
            <a:pPr lvl="1"/>
            <a:r>
              <a:rPr lang="fr-FR" dirty="0" smtClean="0"/>
              <a:t>Si dernier prélèvement positif &gt; 1 an et pas de prélèvement récent</a:t>
            </a:r>
          </a:p>
          <a:p>
            <a:pPr lvl="2"/>
            <a:r>
              <a:rPr lang="fr-FR" dirty="0" smtClean="0"/>
              <a:t>Prélèvement de dépistage</a:t>
            </a:r>
          </a:p>
          <a:p>
            <a:pPr lvl="2"/>
            <a:r>
              <a:rPr lang="fr-FR" dirty="0" smtClean="0"/>
              <a:t>Levée isolement si prélèvement négatif</a:t>
            </a:r>
          </a:p>
          <a:p>
            <a:r>
              <a:rPr lang="fr-FR" dirty="0" smtClean="0"/>
              <a:t>EPC et ERG « porteurs »</a:t>
            </a:r>
          </a:p>
          <a:p>
            <a:pPr lvl="1"/>
            <a:r>
              <a:rPr lang="fr-FR" dirty="0" smtClean="0"/>
              <a:t>Poursuite isolement sans limite de durée si pas d’avis UHLIN</a:t>
            </a:r>
          </a:p>
          <a:p>
            <a:r>
              <a:rPr lang="fr-FR" dirty="0" smtClean="0"/>
              <a:t>EPC et ERG « contacts »</a:t>
            </a:r>
          </a:p>
          <a:p>
            <a:pPr lvl="1"/>
            <a:r>
              <a:rPr lang="fr-FR" dirty="0"/>
              <a:t>Poursuite isolement </a:t>
            </a:r>
            <a:r>
              <a:rPr lang="fr-FR" dirty="0" smtClean="0"/>
              <a:t>jusqu’à 3 prélèvements négatifs à au moins une semaine d’intervalle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Durée isolement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8387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4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Infections communautaires</a:t>
            </a:r>
          </a:p>
        </p:txBody>
      </p:sp>
      <p:sp>
        <p:nvSpPr>
          <p:cNvPr id="129026" name="Rectangle 5"/>
          <p:cNvSpPr>
            <a:spLocks noGrp="1"/>
          </p:cNvSpPr>
          <p:nvPr>
            <p:ph type="body" idx="4294967295"/>
          </p:nvPr>
        </p:nvSpPr>
        <p:spPr>
          <a:xfrm>
            <a:off x="539750" y="1628775"/>
            <a:ext cx="8229600" cy="4017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fr-FR" sz="1900" dirty="0" err="1" smtClean="0"/>
              <a:t>Méningococcémie</a:t>
            </a:r>
            <a:r>
              <a:rPr lang="fr-FR" altLang="fr-FR" sz="1900" dirty="0" smtClean="0"/>
              <a:t>: prophylaxie (Instruction DGS 2018 )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Personne ayant pratiqué, sans masque de protection 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bouche à bouche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intubation trachéale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Aspiration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Autres personnes, risque si: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distance de moins d’un mètre et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contact « en face à face »  et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au moins 1 h d’affilée (moins si toux importante et/ou des éternuements fréquents)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Avant le début du tt ATB et jusqu’à 24h après ATB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Pas d’intérêt </a:t>
            </a:r>
            <a:r>
              <a:rPr lang="fr-FR" altLang="fr-FR" sz="1600" dirty="0" err="1" smtClean="0"/>
              <a:t>apres</a:t>
            </a:r>
            <a:r>
              <a:rPr lang="fr-FR" altLang="fr-FR" sz="1600" dirty="0" smtClean="0"/>
              <a:t> 10j</a:t>
            </a:r>
          </a:p>
          <a:p>
            <a:pPr lvl="1">
              <a:lnSpc>
                <a:spcPct val="80000"/>
              </a:lnSpc>
            </a:pPr>
            <a:r>
              <a:rPr lang="fr-FR" altLang="fr-FR" sz="1800" dirty="0" smtClean="0"/>
              <a:t>Première ligne: rifampicine (600mg/12h, 48h)</a:t>
            </a:r>
          </a:p>
          <a:p>
            <a:pPr lvl="2">
              <a:lnSpc>
                <a:spcPct val="80000"/>
              </a:lnSpc>
            </a:pPr>
            <a:r>
              <a:rPr lang="fr-FR" altLang="fr-FR" sz="1600" dirty="0" smtClean="0"/>
              <a:t>Si CI ou résistance : </a:t>
            </a:r>
          </a:p>
          <a:p>
            <a:pPr lvl="3">
              <a:lnSpc>
                <a:spcPct val="80000"/>
              </a:lnSpc>
            </a:pPr>
            <a:r>
              <a:rPr lang="fr-FR" altLang="fr-FR" sz="1400" dirty="0" err="1" smtClean="0"/>
              <a:t>Ceftriaxone</a:t>
            </a:r>
            <a:r>
              <a:rPr lang="fr-FR" altLang="fr-FR" sz="1400" dirty="0" smtClean="0"/>
              <a:t> 250mg , dose unique</a:t>
            </a:r>
          </a:p>
          <a:p>
            <a:pPr lvl="3">
              <a:lnSpc>
                <a:spcPct val="80000"/>
              </a:lnSpc>
            </a:pPr>
            <a:r>
              <a:rPr lang="fr-FR" altLang="fr-FR" sz="1400" dirty="0" err="1" smtClean="0"/>
              <a:t>Ciflox</a:t>
            </a:r>
            <a:r>
              <a:rPr lang="fr-FR" altLang="fr-FR" sz="1400" dirty="0" smtClean="0"/>
              <a:t> 500 PO dose unique</a:t>
            </a:r>
          </a:p>
          <a:p>
            <a:pPr>
              <a:lnSpc>
                <a:spcPct val="80000"/>
              </a:lnSpc>
            </a:pPr>
            <a:r>
              <a:rPr lang="fr-FR" altLang="fr-FR" sz="1900" dirty="0" smtClean="0"/>
              <a:t>Appel veille sanitaire pour DO urgente (traçage </a:t>
            </a:r>
            <a:r>
              <a:rPr lang="fr-FR" altLang="fr-FR" sz="1900" smtClean="0"/>
              <a:t>contacts</a:t>
            </a:r>
            <a:r>
              <a:rPr lang="fr-FR" altLang="fr-FR" sz="1900" smtClean="0"/>
              <a:t>)</a:t>
            </a:r>
            <a:endParaRPr lang="fr-FR" altLang="fr-FR" sz="19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sz="2300" smtClean="0"/>
              <a:t>E. coli et ATB dans les 6 mois</a:t>
            </a:r>
          </a:p>
          <a:p>
            <a:endParaRPr lang="fr-FR" altLang="fr-FR" sz="2300" smtClean="0"/>
          </a:p>
          <a:p>
            <a:endParaRPr lang="fr-FR" altLang="fr-FR" sz="2300" smtClean="0"/>
          </a:p>
          <a:p>
            <a:endParaRPr lang="fr-FR" altLang="fr-FR" sz="2300" smtClean="0"/>
          </a:p>
          <a:p>
            <a:r>
              <a:rPr lang="fr-FR" altLang="fr-FR" sz="2300" smtClean="0"/>
              <a:t>Streptocoques et macrolides dans les 6 mois</a:t>
            </a:r>
          </a:p>
        </p:txBody>
      </p:sp>
      <p:sp>
        <p:nvSpPr>
          <p:cNvPr id="242691" name="Titre 3"/>
          <p:cNvSpPr>
            <a:spLocks noGrp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Des résistances sélectionnées par les antibiotiques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01638" y="2333625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 dirty="0"/>
              <a:t>Sensibilité	Augmentin	    </a:t>
            </a:r>
            <a:r>
              <a:rPr lang="fr-FR" altLang="fr-FR" sz="1800" dirty="0" err="1"/>
              <a:t>Cipro</a:t>
            </a:r>
            <a:endParaRPr lang="fr-FR" altLang="fr-FR" sz="1800" dirty="0"/>
          </a:p>
          <a:p>
            <a:r>
              <a:rPr lang="fr-FR" altLang="fr-FR" sz="1800" dirty="0"/>
              <a:t>		oui 	non	oui	non</a:t>
            </a:r>
          </a:p>
          <a:p>
            <a:r>
              <a:rPr lang="fr-FR" altLang="fr-FR" sz="1800" dirty="0"/>
              <a:t>Augmentin	</a:t>
            </a:r>
            <a:r>
              <a:rPr lang="fr-FR" altLang="fr-FR" sz="1800" b="1" dirty="0">
                <a:solidFill>
                  <a:srgbClr val="FF3300"/>
                </a:solidFill>
              </a:rPr>
              <a:t>41</a:t>
            </a:r>
            <a:r>
              <a:rPr lang="fr-FR" altLang="fr-FR" sz="1800" dirty="0"/>
              <a:t>  	</a:t>
            </a:r>
            <a:r>
              <a:rPr lang="fr-FR" altLang="fr-FR" sz="1800" b="1" dirty="0">
                <a:solidFill>
                  <a:srgbClr val="00CC00"/>
                </a:solidFill>
              </a:rPr>
              <a:t>67</a:t>
            </a:r>
            <a:r>
              <a:rPr lang="fr-FR" altLang="fr-FR" sz="1800" dirty="0"/>
              <a:t>	59	62</a:t>
            </a:r>
          </a:p>
          <a:p>
            <a:r>
              <a:rPr lang="fr-FR" altLang="fr-FR" sz="1800" dirty="0"/>
              <a:t>Ciprofloxacine	94  	94	</a:t>
            </a:r>
            <a:r>
              <a:rPr lang="fr-FR" altLang="fr-FR" sz="1800" b="1" dirty="0">
                <a:solidFill>
                  <a:srgbClr val="FF3300"/>
                </a:solidFill>
              </a:rPr>
              <a:t>78</a:t>
            </a:r>
            <a:r>
              <a:rPr lang="fr-FR" altLang="fr-FR" sz="1800" dirty="0"/>
              <a:t>	</a:t>
            </a:r>
            <a:r>
              <a:rPr lang="fr-FR" altLang="fr-FR" sz="1800" b="1" dirty="0">
                <a:solidFill>
                  <a:srgbClr val="00CC00"/>
                </a:solidFill>
              </a:rPr>
              <a:t>97</a:t>
            </a:r>
            <a:endParaRPr lang="el-GR" altLang="fr-FR" sz="1800" b="1" dirty="0">
              <a:solidFill>
                <a:srgbClr val="00CC00"/>
              </a:solidFill>
            </a:endParaRPr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366713" y="2333625"/>
            <a:ext cx="6299200" cy="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363538" y="3468688"/>
            <a:ext cx="6299200" cy="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355600" y="2640013"/>
            <a:ext cx="6299200" cy="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9463" name="ZoneTexte 8"/>
          <p:cNvSpPr txBox="1">
            <a:spLocks noChangeArrowheads="1"/>
          </p:cNvSpPr>
          <p:nvPr/>
        </p:nvSpPr>
        <p:spPr bwMode="auto">
          <a:xfrm>
            <a:off x="6778625" y="2378075"/>
            <a:ext cx="2205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800"/>
              <a:t>Données ONERBA</a:t>
            </a:r>
          </a:p>
        </p:txBody>
      </p:sp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4164013"/>
            <a:ext cx="693737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0"/>
          <p:cNvSpPr>
            <a:spLocks noChangeArrowheads="1"/>
          </p:cNvSpPr>
          <p:nvPr/>
        </p:nvSpPr>
        <p:spPr bwMode="auto">
          <a:xfrm>
            <a:off x="5497513" y="6392863"/>
            <a:ext cx="3646487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27038" eaLnBrk="0" hangingPunct="0"/>
            <a:r>
              <a:rPr lang="fr-FR" altLang="fr-FR" sz="1800" b="1">
                <a:solidFill>
                  <a:srgbClr val="0000CC"/>
                </a:solidFill>
              </a:rPr>
              <a:t>Guillemot et al, JAMA 1998</a:t>
            </a:r>
          </a:p>
        </p:txBody>
      </p:sp>
      <p:sp>
        <p:nvSpPr>
          <p:cNvPr id="243715" name="Rectangle 41"/>
          <p:cNvSpPr>
            <a:spLocks noGrp="1" noChangeArrowheads="1"/>
          </p:cNvSpPr>
          <p:nvPr>
            <p:ph type="title" idx="4294967295"/>
          </p:nvPr>
        </p:nvSpPr>
        <p:spPr>
          <a:gradFill>
            <a:gsLst>
              <a:gs pos="0">
                <a:srgbClr val="95D4EE"/>
              </a:gs>
              <a:gs pos="64999">
                <a:srgbClr val="C9ECFD"/>
              </a:gs>
              <a:gs pos="100000">
                <a:srgbClr val="D6F3FF"/>
              </a:gs>
            </a:gsLst>
          </a:gradFill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fr-FR" altLang="fr-FR" smtClean="0"/>
              <a:t>Des résistances sélectionnées par un mauvais usage des ATB</a:t>
            </a:r>
          </a:p>
        </p:txBody>
      </p:sp>
      <p:sp>
        <p:nvSpPr>
          <p:cNvPr id="20483" name="Rectangle 4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7661275" cy="4114800"/>
          </a:xfrm>
        </p:spPr>
        <p:txBody>
          <a:bodyPr/>
          <a:lstStyle/>
          <a:p>
            <a:r>
              <a:rPr lang="fr-FR" altLang="fr-FR" sz="2100" smtClean="0"/>
              <a:t>Pneumocoque résistant à la pénicilline chez 941 enfants de 3 à 6 ans</a:t>
            </a:r>
            <a:endParaRPr lang="fr-FR" altLang="fr-FR" sz="2000" smtClean="0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387475" y="4940300"/>
            <a:ext cx="6399213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altLang="fr-FR" sz="1800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800600" y="3673475"/>
            <a:ext cx="40116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fr-FR" altLang="fr-FR" b="1"/>
              <a:t>Prise de ß-lactamine dans les 30 jours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4724400" y="3000375"/>
            <a:ext cx="3727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b="1"/>
              <a:t>Sous-dosage en ß- lactamine</a:t>
            </a:r>
            <a:endParaRPr lang="fr-FR" altLang="fr-FR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4800600" y="4587875"/>
            <a:ext cx="35369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fr-FR" altLang="fr-FR" b="1"/>
              <a:t>Durée de traitement &gt; 5 jours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1600200" y="5684838"/>
            <a:ext cx="1119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altLang="fr-FR" sz="1400" b="1"/>
              <a:t>Odds ratio</a:t>
            </a:r>
          </a:p>
        </p:txBody>
      </p:sp>
      <p:grpSp>
        <p:nvGrpSpPr>
          <p:cNvPr id="20489" name="Group 10"/>
          <p:cNvGrpSpPr>
            <a:grpSpLocks/>
          </p:cNvGrpSpPr>
          <p:nvPr/>
        </p:nvGrpSpPr>
        <p:grpSpPr bwMode="auto">
          <a:xfrm>
            <a:off x="609600" y="2606675"/>
            <a:ext cx="4027488" cy="2770188"/>
            <a:chOff x="382" y="1907"/>
            <a:chExt cx="2749" cy="1745"/>
          </a:xfrm>
        </p:grpSpPr>
        <p:sp>
          <p:nvSpPr>
            <p:cNvPr id="20490" name="Line 11"/>
            <p:cNvSpPr>
              <a:spLocks noChangeShapeType="1"/>
            </p:cNvSpPr>
            <p:nvPr/>
          </p:nvSpPr>
          <p:spPr bwMode="auto">
            <a:xfrm flipV="1">
              <a:off x="407" y="1907"/>
              <a:ext cx="1" cy="1584"/>
            </a:xfrm>
            <a:prstGeom prst="line">
              <a:avLst/>
            </a:prstGeom>
            <a:noFill/>
            <a:ln w="7938">
              <a:solidFill>
                <a:srgbClr val="0000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91" name="Rectangle 12"/>
            <p:cNvSpPr>
              <a:spLocks noChangeArrowheads="1"/>
            </p:cNvSpPr>
            <p:nvPr/>
          </p:nvSpPr>
          <p:spPr bwMode="auto">
            <a:xfrm flipH="1">
              <a:off x="400" y="3110"/>
              <a:ext cx="1521" cy="292"/>
            </a:xfrm>
            <a:prstGeom prst="rect">
              <a:avLst/>
            </a:prstGeom>
            <a:solidFill>
              <a:srgbClr val="7DD7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3.5</a:t>
              </a:r>
            </a:p>
            <a:p>
              <a:pPr algn="r" eaLnBrk="0" hangingPunct="0"/>
              <a:r>
                <a:rPr lang="fr-FR" altLang="fr-FR" sz="1200" b="1"/>
                <a:t>95%IC [1.3-9.8] p=0.02</a:t>
              </a:r>
            </a:p>
          </p:txBody>
        </p:sp>
        <p:sp>
          <p:nvSpPr>
            <p:cNvPr id="20492" name="Rectangle 13"/>
            <p:cNvSpPr>
              <a:spLocks noChangeArrowheads="1"/>
            </p:cNvSpPr>
            <p:nvPr/>
          </p:nvSpPr>
          <p:spPr bwMode="auto">
            <a:xfrm flipH="1">
              <a:off x="405" y="2582"/>
              <a:ext cx="2511" cy="288"/>
            </a:xfrm>
            <a:prstGeom prst="rect">
              <a:avLst/>
            </a:prstGeom>
            <a:solidFill>
              <a:srgbClr val="7DD7FF"/>
            </a:solidFill>
            <a:ln w="7938">
              <a:solidFill>
                <a:srgbClr val="7DD7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5.9 </a:t>
              </a:r>
            </a:p>
            <a:p>
              <a:pPr algn="r" eaLnBrk="0" hangingPunct="0"/>
              <a:r>
                <a:rPr lang="fr-FR" altLang="fr-FR" sz="1200" b="1"/>
                <a:t>95%IC [1.1-8.3], p=0.03</a:t>
              </a:r>
            </a:p>
          </p:txBody>
        </p:sp>
        <p:sp>
          <p:nvSpPr>
            <p:cNvPr id="20493" name="Rectangle 14"/>
            <p:cNvSpPr>
              <a:spLocks noChangeArrowheads="1"/>
            </p:cNvSpPr>
            <p:nvPr/>
          </p:nvSpPr>
          <p:spPr bwMode="auto">
            <a:xfrm flipH="1">
              <a:off x="408" y="2068"/>
              <a:ext cx="2510" cy="293"/>
            </a:xfrm>
            <a:prstGeom prst="rect">
              <a:avLst/>
            </a:prstGeom>
            <a:solidFill>
              <a:srgbClr val="7DD7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r>
                <a:rPr lang="fr-FR" altLang="fr-FR" sz="1200" b="1"/>
                <a:t>OR 5.9 </a:t>
              </a:r>
            </a:p>
            <a:p>
              <a:pPr algn="r" eaLnBrk="0" hangingPunct="0"/>
              <a:r>
                <a:rPr lang="fr-FR" altLang="fr-FR" sz="1200" b="1"/>
                <a:t>95%IC [2.1-16.7], p=0.002</a:t>
              </a:r>
            </a:p>
          </p:txBody>
        </p:sp>
        <p:sp>
          <p:nvSpPr>
            <p:cNvPr id="20494" name="Rectangle 15"/>
            <p:cNvSpPr>
              <a:spLocks noChangeArrowheads="1"/>
            </p:cNvSpPr>
            <p:nvPr/>
          </p:nvSpPr>
          <p:spPr bwMode="auto">
            <a:xfrm>
              <a:off x="382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0</a:t>
              </a:r>
              <a:endParaRPr lang="fr-FR" altLang="fr-FR" b="1"/>
            </a:p>
          </p:txBody>
        </p:sp>
        <p:sp>
          <p:nvSpPr>
            <p:cNvPr id="20495" name="Rectangle 16"/>
            <p:cNvSpPr>
              <a:spLocks noChangeArrowheads="1"/>
            </p:cNvSpPr>
            <p:nvPr/>
          </p:nvSpPr>
          <p:spPr bwMode="auto">
            <a:xfrm>
              <a:off x="845" y="3544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1</a:t>
              </a:r>
              <a:endParaRPr lang="fr-FR" altLang="fr-FR" b="1"/>
            </a:p>
          </p:txBody>
        </p:sp>
        <p:sp>
          <p:nvSpPr>
            <p:cNvPr id="20496" name="Rectangle 17"/>
            <p:cNvSpPr>
              <a:spLocks noChangeArrowheads="1"/>
            </p:cNvSpPr>
            <p:nvPr/>
          </p:nvSpPr>
          <p:spPr bwMode="auto">
            <a:xfrm>
              <a:off x="1262" y="354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2</a:t>
              </a:r>
              <a:endParaRPr lang="fr-FR" altLang="fr-FR" b="1"/>
            </a:p>
          </p:txBody>
        </p:sp>
        <p:sp>
          <p:nvSpPr>
            <p:cNvPr id="20497" name="Rectangle 18"/>
            <p:cNvSpPr>
              <a:spLocks noChangeArrowheads="1"/>
            </p:cNvSpPr>
            <p:nvPr/>
          </p:nvSpPr>
          <p:spPr bwMode="auto">
            <a:xfrm>
              <a:off x="1700" y="354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3</a:t>
              </a:r>
              <a:endParaRPr lang="fr-FR" altLang="fr-FR" b="1"/>
            </a:p>
          </p:txBody>
        </p:sp>
        <p:sp>
          <p:nvSpPr>
            <p:cNvPr id="20498" name="Rectangle 19"/>
            <p:cNvSpPr>
              <a:spLocks noChangeArrowheads="1"/>
            </p:cNvSpPr>
            <p:nvPr/>
          </p:nvSpPr>
          <p:spPr bwMode="auto">
            <a:xfrm>
              <a:off x="2118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4</a:t>
              </a:r>
              <a:endParaRPr lang="fr-FR" altLang="fr-FR" b="1"/>
            </a:p>
          </p:txBody>
        </p:sp>
        <p:sp>
          <p:nvSpPr>
            <p:cNvPr id="20499" name="Rectangle 20"/>
            <p:cNvSpPr>
              <a:spLocks noChangeArrowheads="1"/>
            </p:cNvSpPr>
            <p:nvPr/>
          </p:nvSpPr>
          <p:spPr bwMode="auto">
            <a:xfrm>
              <a:off x="2566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5</a:t>
              </a:r>
              <a:endParaRPr lang="fr-FR" altLang="fr-FR" b="1"/>
            </a:p>
          </p:txBody>
        </p:sp>
        <p:sp>
          <p:nvSpPr>
            <p:cNvPr id="20500" name="Rectangle 21"/>
            <p:cNvSpPr>
              <a:spLocks noChangeArrowheads="1"/>
            </p:cNvSpPr>
            <p:nvPr/>
          </p:nvSpPr>
          <p:spPr bwMode="auto">
            <a:xfrm>
              <a:off x="2955" y="3535"/>
              <a:ext cx="6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fr-FR" altLang="fr-FR" sz="1100" b="1"/>
                <a:t>6</a:t>
              </a:r>
              <a:endParaRPr lang="fr-FR" altLang="fr-FR" b="1"/>
            </a:p>
          </p:txBody>
        </p:sp>
        <p:sp>
          <p:nvSpPr>
            <p:cNvPr id="20501" name="Line 22"/>
            <p:cNvSpPr>
              <a:spLocks noChangeShapeType="1"/>
            </p:cNvSpPr>
            <p:nvPr/>
          </p:nvSpPr>
          <p:spPr bwMode="auto">
            <a:xfrm>
              <a:off x="406" y="3506"/>
              <a:ext cx="27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6449</TotalTime>
  <Words>4130</Words>
  <Application>Microsoft Office PowerPoint</Application>
  <PresentationFormat>Affichage à l'écran (4:3)</PresentationFormat>
  <Paragraphs>782</Paragraphs>
  <Slides>72</Slides>
  <Notes>41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72</vt:i4>
      </vt:variant>
    </vt:vector>
  </HeadingPairs>
  <TitlesOfParts>
    <vt:vector size="87" baseType="lpstr">
      <vt:lpstr>MS Gothic</vt:lpstr>
      <vt:lpstr>MS PGothic</vt:lpstr>
      <vt:lpstr>SimSun</vt:lpstr>
      <vt:lpstr>AR DARLING</vt:lpstr>
      <vt:lpstr>Arial</vt:lpstr>
      <vt:lpstr>Calibri</vt:lpstr>
      <vt:lpstr>Lucida Sans Unicode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Prescription et surveillance des antibiotiques Prévention des infections associées aux soins</vt:lpstr>
      <vt:lpstr>Présentation PowerPoint</vt:lpstr>
      <vt:lpstr>Antibiothérapie curative </vt:lpstr>
      <vt:lpstr>Impact clinique des antibiothérapies inefficaces….</vt:lpstr>
      <vt:lpstr>Evolution de l’incidence SARM et BLSE à l’hôpital</vt:lpstr>
      <vt:lpstr>Résistances en 2021: infections invasives</vt:lpstr>
      <vt:lpstr>Les carbapénémases: le nord bien placé</vt:lpstr>
      <vt:lpstr>Des résistances sélectionnées par les antibiotiques</vt:lpstr>
      <vt:lpstr>Des résistances sélectionnées par un mauvais usage des ATB</vt:lpstr>
      <vt:lpstr>L’antibiothérapie curative</vt:lpstr>
      <vt:lpstr> Faut - il prescrire une antibiothérapie ?</vt:lpstr>
      <vt:lpstr>Un prélèvement positif isolé n’est pas une infection</vt:lpstr>
      <vt:lpstr>Situation ou une antibiothérapie n’est pas recommandée</vt:lpstr>
      <vt:lpstr>Faut - il faire un prélèvement bactériologique préalable ?</vt:lpstr>
      <vt:lpstr> Quel antibiotique choisir ?</vt:lpstr>
      <vt:lpstr>Orientation selon site/bactérie</vt:lpstr>
      <vt:lpstr>Hémocultures CHT 2022 (au 30/10)</vt:lpstr>
      <vt:lpstr>Présentation PowerPoint</vt:lpstr>
      <vt:lpstr>L’antibiogramme c’est quoi ?</vt:lpstr>
      <vt:lpstr>Résistance</vt:lpstr>
      <vt:lpstr>Les résistances naturelles</vt:lpstr>
      <vt:lpstr>Les résistances des BGN</vt:lpstr>
      <vt:lpstr>Pourquoi le labo ne teste pas toutes les molécules ? Il pense que vous êtes super forts en bactério !</vt:lpstr>
      <vt:lpstr>Présentation PowerPoint</vt:lpstr>
      <vt:lpstr>Présentation PowerPoint</vt:lpstr>
      <vt:lpstr>Exemple </vt:lpstr>
      <vt:lpstr>Présentation PowerPoint</vt:lpstr>
      <vt:lpstr>Ce qui motive une association</vt:lpstr>
      <vt:lpstr>Nouvelles définitions du sepsis</vt:lpstr>
      <vt:lpstr>Ancien sepsis grave vs nouveau sepsis</vt:lpstr>
      <vt:lpstr>Chirurgie</vt:lpstr>
      <vt:lpstr>Posologie</vt:lpstr>
      <vt:lpstr>Voie d’administration</vt:lpstr>
      <vt:lpstr>Rythme d’administration</vt:lpstr>
      <vt:lpstr>Le temps</vt:lpstr>
      <vt:lpstr>Notez d’emblée la date de fin du traitement</vt:lpstr>
      <vt:lpstr>Réévaluation de l’antibiothérapie prescrite</vt:lpstr>
      <vt:lpstr>Points clés</vt:lpstr>
      <vt:lpstr>L’antibiothérapie simplifiée</vt:lpstr>
      <vt:lpstr>-lactamines (1/3)</vt:lpstr>
      <vt:lpstr>-lactamines (2/3)</vt:lpstr>
      <vt:lpstr>-lactamines (3/3)</vt:lpstr>
      <vt:lpstr>Allergie bêta-lactamines</vt:lpstr>
      <vt:lpstr>MLS</vt:lpstr>
      <vt:lpstr>Quinolones</vt:lpstr>
      <vt:lpstr>Autres (1)</vt:lpstr>
      <vt:lpstr>Autres (2)</vt:lpstr>
      <vt:lpstr>Vérifiez vos vaccins :</vt:lpstr>
      <vt:lpstr>Prévention des infections associées aux soins</vt:lpstr>
      <vt:lpstr>Mesures de prévention</vt:lpstr>
      <vt:lpstr>Précautions standard</vt:lpstr>
      <vt:lpstr>Présentation PowerPoint</vt:lpstr>
      <vt:lpstr>Bijoux = porteurs de germes</vt:lpstr>
      <vt:lpstr>Le gant seul n’est pas la solution</vt:lpstr>
      <vt:lpstr>Impact de l’augmentation de la compliance à l’hygiène des mains sur les infections nosocomiales et les BMR</vt:lpstr>
      <vt:lpstr>Relation hygiène des mains transmission croisée</vt:lpstr>
      <vt:lpstr>Présentation PowerPoint</vt:lpstr>
      <vt:lpstr>Port de gants</vt:lpstr>
      <vt:lpstr>Les déchets</vt:lpstr>
      <vt:lpstr>Accident d’exposition au sang</vt:lpstr>
      <vt:lpstr>AES: prise en charge</vt:lpstr>
      <vt:lpstr>Précautions particulières « isolement »</vt:lpstr>
      <vt:lpstr>Précautions particulières</vt:lpstr>
      <vt:lpstr>Isolement protecteur</vt:lpstr>
      <vt:lpstr>Signalisation isolement</vt:lpstr>
      <vt:lpstr>Pour les familles et visites</vt:lpstr>
      <vt:lpstr>Signalisation isolement</vt:lpstr>
      <vt:lpstr>Signalisation isolement</vt:lpstr>
      <vt:lpstr>Signalisation isolement</vt:lpstr>
      <vt:lpstr>Bactéries hautement résistantes</vt:lpstr>
      <vt:lpstr>Durée isolement</vt:lpstr>
      <vt:lpstr>Infections communautaires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ABT-SOT</dc:title>
  <dc:creator>Serge Alfandari</dc:creator>
  <cp:lastModifiedBy>salfandari</cp:lastModifiedBy>
  <cp:revision>876</cp:revision>
  <dcterms:created xsi:type="dcterms:W3CDTF">2010-11-21T17:00:31Z</dcterms:created>
  <dcterms:modified xsi:type="dcterms:W3CDTF">2022-11-30T17:23:38Z</dcterms:modified>
</cp:coreProperties>
</file>