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5" r:id="rId3"/>
    <p:sldId id="365" r:id="rId4"/>
    <p:sldId id="367" r:id="rId5"/>
    <p:sldId id="368" r:id="rId6"/>
    <p:sldId id="369" r:id="rId7"/>
    <p:sldId id="370" r:id="rId8"/>
    <p:sldId id="371" r:id="rId9"/>
    <p:sldId id="362" r:id="rId10"/>
    <p:sldId id="364" r:id="rId11"/>
    <p:sldId id="347" r:id="rId12"/>
    <p:sldId id="350" r:id="rId13"/>
    <p:sldId id="351" r:id="rId14"/>
    <p:sldId id="352" r:id="rId15"/>
    <p:sldId id="353" r:id="rId16"/>
    <p:sldId id="354" r:id="rId17"/>
    <p:sldId id="363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VAR Jean-Francois" initials="BJ" lastIdx="1" clrIdx="0">
    <p:extLst>
      <p:ext uri="{19B8F6BF-5375-455C-9EA6-DF929625EA0E}">
        <p15:presenceInfo xmlns:p15="http://schemas.microsoft.com/office/powerpoint/2012/main" userId="S-1-5-21-417992014-2979592463-1247859305-38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 autoAdjust="0"/>
    <p:restoredTop sz="86382" autoAdjust="0"/>
  </p:normalViewPr>
  <p:slideViewPr>
    <p:cSldViewPr snapToGrid="0">
      <p:cViewPr varScale="1">
        <p:scale>
          <a:sx n="100" d="100"/>
          <a:sy n="100" d="100"/>
        </p:scale>
        <p:origin x="1176" y="96"/>
      </p:cViewPr>
      <p:guideLst/>
    </p:cSldViewPr>
  </p:slideViewPr>
  <p:outlineViewPr>
    <p:cViewPr>
      <p:scale>
        <a:sx n="33" d="100"/>
        <a:sy n="33" d="100"/>
      </p:scale>
      <p:origin x="0" y="-1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9CA90-AC5F-4560-A79A-A4821D221A49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D0B4-2BFF-4453-A652-E16BCB6EC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D0B4-2BFF-4453-A652-E16BCB6EC1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D0B4-2BFF-4453-A652-E16BCB6EC1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D0B4-2BFF-4453-A652-E16BCB6EC1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6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D0B4-2BFF-4453-A652-E16BCB6EC12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89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D0B4-2BFF-4453-A652-E16BCB6EC12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03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20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15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2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5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85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1B06-6083-4B14-84A3-B75DAE4BB90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F3CE-34E6-4FBE-B3E9-B9AAB9070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-druginteractions.org/" TargetMode="External"/><Relationship Id="rId2" Type="http://schemas.openxmlformats.org/officeDocument/2006/relationships/hyperlink" Target="https://www.ema.europa.eu/en/documents/product-information/roactemra-epar-product-information_fr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harmaciechrulilleatu@chru-lille.fr" TargetMode="External"/><Relationship Id="rId2" Type="http://schemas.openxmlformats.org/officeDocument/2006/relationships/hyperlink" Target="https://prophylaxie-tixagevimab-cilgavimab.f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-druginteractions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3301" y="2874607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+mj-lt"/>
                <a:ea typeface="+mj-ea"/>
                <a:cs typeface="+mj-cs"/>
              </a:rPr>
              <a:t>Protocole </a:t>
            </a:r>
            <a:r>
              <a:rPr lang="fr-FR" sz="4400" dirty="0">
                <a:latin typeface="+mj-lt"/>
                <a:ea typeface="+mj-ea"/>
                <a:cs typeface="+mj-cs"/>
              </a:rPr>
              <a:t>thérapeutique COVID-19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6603" cy="19741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84" y="0"/>
            <a:ext cx="2406316" cy="19741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40130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8524"/>
            <a:ext cx="105156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100" b="1" dirty="0" smtClean="0"/>
              <a:t>Population à risque :</a:t>
            </a:r>
            <a:endParaRPr lang="fr-FR" sz="1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Les </a:t>
            </a:r>
            <a:r>
              <a:rPr lang="fr-FR" sz="1100" b="1" dirty="0"/>
              <a:t>patients ayant un déficit de l’immunité lié à une pathologie ou à des traitements 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Chimiothérapie </a:t>
            </a:r>
            <a:r>
              <a:rPr lang="fr-FR" sz="1100" dirty="0"/>
              <a:t>en cours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Transplantation </a:t>
            </a:r>
            <a:r>
              <a:rPr lang="fr-FR" sz="1100" dirty="0"/>
              <a:t>d’organe solide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Allogreffe </a:t>
            </a:r>
            <a:r>
              <a:rPr lang="fr-FR" sz="1100" dirty="0"/>
              <a:t>de cellules souches hématopoïétiques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Maladie </a:t>
            </a:r>
            <a:r>
              <a:rPr lang="fr-FR" sz="1100" dirty="0"/>
              <a:t>rénale avec DFG &lt;30 </a:t>
            </a:r>
            <a:r>
              <a:rPr lang="fr-FR" sz="1100" dirty="0" err="1"/>
              <a:t>mL</a:t>
            </a:r>
            <a:r>
              <a:rPr lang="fr-FR" sz="1100" dirty="0"/>
              <a:t>/min ou dialyse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Lupus </a:t>
            </a:r>
            <a:r>
              <a:rPr lang="fr-FR" sz="1100" dirty="0"/>
              <a:t>systémique ou vascularite avec traitement immunosuppresseur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Traitement </a:t>
            </a:r>
            <a:r>
              <a:rPr lang="fr-FR" sz="1100" dirty="0"/>
              <a:t>par corticoïde &gt;10 mg/jour d'équivalent prednisone pendant plus de 2 semaines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Traitement </a:t>
            </a:r>
            <a:r>
              <a:rPr lang="fr-FR" sz="1100" dirty="0"/>
              <a:t>immunosuppresseur incluant </a:t>
            </a:r>
            <a:r>
              <a:rPr lang="fr-FR" sz="1100" dirty="0" err="1"/>
              <a:t>rituximab</a:t>
            </a:r>
            <a:r>
              <a:rPr lang="fr-FR" sz="11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Infection </a:t>
            </a:r>
            <a:r>
              <a:rPr lang="fr-FR" sz="1100" dirty="0"/>
              <a:t>par le VIH non contrôlée ou stade SIDA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Les sujets à risque de complications </a:t>
            </a:r>
            <a:r>
              <a:rPr lang="fr-FR" sz="1100" dirty="0" smtClean="0"/>
              <a:t>:</a:t>
            </a:r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/>
          </a:p>
          <a:p>
            <a:pPr marL="457200" lvl="1" indent="0" algn="ctr">
              <a:buNone/>
            </a:pPr>
            <a:endParaRPr lang="fr-FR" sz="1100" dirty="0"/>
          </a:p>
          <a:p>
            <a:pPr marL="457200" lvl="1" indent="0" algn="ctr">
              <a:buNone/>
            </a:pPr>
            <a:endParaRPr lang="fr-FR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Patients </a:t>
            </a:r>
            <a:r>
              <a:rPr lang="fr-FR" sz="1100" b="1" dirty="0"/>
              <a:t>de plus de 80 ans 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80163"/>
              </p:ext>
            </p:extLst>
          </p:nvPr>
        </p:nvGraphicFramePr>
        <p:xfrm>
          <a:off x="189271" y="4581524"/>
          <a:ext cx="671635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77"/>
                <a:gridCol w="3358177"/>
              </a:tblGrid>
              <a:tr h="1335289">
                <a:tc>
                  <a:txBody>
                    <a:bodyPr/>
                    <a:lstStyle/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Obésité (IMC &gt;30),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BPCO et insuffisance respiratoire chronique,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Hypertension artérielle compliquée,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Insuffisance cardiaque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Diabète (de type 1 et de type 2)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Insuffisance rénale chronique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Fibrose pulmonaire idiopathique</a:t>
                      </a:r>
                    </a:p>
                    <a:p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Sclérose latérale amyotrophique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Pathologies rares du foie y compris hépatites auto-immunes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Myopathies avec capacité vitale forcée &lt;70%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Autres pathologies rares définies par les filières de santé maladies rares (FSMR)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Trisomie 21 </a:t>
                      </a:r>
                    </a:p>
                    <a:p>
                      <a:endParaRPr lang="fr-FR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838200" y="116883"/>
            <a:ext cx="10515600" cy="17414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Anticorps anti SARS-CoV-2 en traitement curatif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fr-FR" sz="2000" b="1" dirty="0">
                <a:solidFill>
                  <a:srgbClr val="FF0000"/>
                </a:solidFill>
              </a:rPr>
              <a:t>TIXAGEVIMAB 300 mg/CILGAVIMAB IV 300 mg </a:t>
            </a:r>
            <a:r>
              <a:rPr lang="fr-FR" sz="2000" b="1" dirty="0" smtClean="0">
                <a:solidFill>
                  <a:srgbClr val="FF0000"/>
                </a:solidFill>
              </a:rPr>
              <a:t>(EVUSHELD)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/>
              <a:t/>
            </a:r>
            <a:br>
              <a:rPr lang="en-US" sz="1600" b="1" dirty="0"/>
            </a:br>
            <a:r>
              <a:rPr lang="fr-FR" b="1" dirty="0" smtClean="0">
                <a:solidFill>
                  <a:schemeClr val="tx1"/>
                </a:solidFill>
              </a:rPr>
              <a:t>COVID-19 </a:t>
            </a:r>
            <a:r>
              <a:rPr lang="fr-FR" b="1" dirty="0">
                <a:solidFill>
                  <a:schemeClr val="tx1"/>
                </a:solidFill>
              </a:rPr>
              <a:t>nécessitant une oxygénothérapie non invasive et </a:t>
            </a:r>
            <a:r>
              <a:rPr lang="fr-FR" b="1" dirty="0" smtClean="0">
                <a:solidFill>
                  <a:schemeClr val="tx1"/>
                </a:solidFill>
              </a:rPr>
              <a:t>patient non répondeur/faiblement répondeur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245985" y="2621892"/>
            <a:ext cx="4519930" cy="308358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Circuit </a:t>
            </a:r>
            <a:endParaRPr lang="fr-FR" sz="22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fr-F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 compassionnelle nominative faite par le médecin en charge du patient sur e-saturne</a:t>
            </a:r>
          </a:p>
          <a:p>
            <a:pPr>
              <a:lnSpc>
                <a:spcPct val="107000"/>
              </a:lnSpc>
            </a:pPr>
            <a:endParaRPr lang="fr-FR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Précautions d’emploi chez les patients ayant au moins 2 facteurs de risque cardiovasculaires (dyslipidémie, diabète, obésité, hypertension, tabagisme, sujet âgé)</a:t>
            </a:r>
          </a:p>
          <a:p>
            <a:pPr>
              <a:lnSpc>
                <a:spcPct val="107000"/>
              </a:lnSpc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2978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20720" y="119290"/>
            <a:ext cx="9903853" cy="966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BARICITINIB*</a:t>
            </a:r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4mg per os par jour 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Durée </a:t>
            </a:r>
            <a:r>
              <a:rPr lang="fr-FR" sz="1600" b="1" dirty="0">
                <a:solidFill>
                  <a:schemeClr val="tx1"/>
                </a:solidFill>
              </a:rPr>
              <a:t>: 24h après sevrage O2-max </a:t>
            </a:r>
            <a:r>
              <a:rPr lang="fr-FR" sz="1600" b="1" dirty="0" smtClean="0">
                <a:solidFill>
                  <a:schemeClr val="tx1"/>
                </a:solidFill>
              </a:rPr>
              <a:t>14 j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16033" y="1386347"/>
            <a:ext cx="2552166" cy="49142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u="sng" dirty="0" smtClean="0">
                <a:solidFill>
                  <a:schemeClr val="tx1"/>
                </a:solidFill>
              </a:rPr>
              <a:t>EFFETS INDESIRABLES (EI) :</a:t>
            </a:r>
          </a:p>
          <a:p>
            <a:pPr algn="just"/>
            <a:endParaRPr lang="fr-FR" sz="1400" b="1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Céphalées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Nausées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, douleurs abdominales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Infections bactériennes </a:t>
            </a:r>
            <a:r>
              <a:rPr lang="fr-FR" sz="1400" b="1" dirty="0">
                <a:solidFill>
                  <a:schemeClr val="tx1"/>
                </a:solidFill>
              </a:rPr>
              <a:t>(</a:t>
            </a:r>
            <a:r>
              <a:rPr lang="fr-FR" sz="1400" b="1" dirty="0" smtClean="0">
                <a:solidFill>
                  <a:schemeClr val="tx1"/>
                </a:solidFill>
              </a:rPr>
              <a:t>pneumonies), HSV, VZV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Perforation </a:t>
            </a:r>
            <a:r>
              <a:rPr lang="fr-FR" sz="1400" b="1" dirty="0" smtClean="0">
                <a:solidFill>
                  <a:schemeClr val="tx1"/>
                </a:solidFill>
              </a:rPr>
              <a:t>digestive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Augmentation </a:t>
            </a:r>
            <a:r>
              <a:rPr lang="fr-FR" sz="1400" b="1" dirty="0">
                <a:solidFill>
                  <a:schemeClr val="tx1"/>
                </a:solidFill>
              </a:rPr>
              <a:t>du </a:t>
            </a:r>
            <a:r>
              <a:rPr lang="fr-FR" sz="1400" b="1" dirty="0" smtClean="0">
                <a:solidFill>
                  <a:schemeClr val="tx1"/>
                </a:solidFill>
              </a:rPr>
              <a:t>LDL-cholestérol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Élévation </a:t>
            </a:r>
            <a:r>
              <a:rPr lang="fr-FR" sz="1400" b="1" dirty="0" smtClean="0">
                <a:solidFill>
                  <a:schemeClr val="tx1"/>
                </a:solidFill>
              </a:rPr>
              <a:t>des CPK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329847" y="1386348"/>
            <a:ext cx="2889001" cy="49457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INTERACTIONS MEDICAMENTEUSES: 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- </a:t>
            </a:r>
            <a:r>
              <a:rPr lang="fr-FR" sz="1400" dirty="0" err="1" smtClean="0">
                <a:solidFill>
                  <a:schemeClr val="tx1"/>
                </a:solidFill>
              </a:rPr>
              <a:t>coadministration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avec le </a:t>
            </a:r>
            <a:r>
              <a:rPr lang="fr-FR" sz="1400" dirty="0" err="1">
                <a:solidFill>
                  <a:schemeClr val="tx1"/>
                </a:solidFill>
              </a:rPr>
              <a:t>probénécide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(</a:t>
            </a:r>
            <a:r>
              <a:rPr lang="fr-FR" sz="1400" dirty="0">
                <a:solidFill>
                  <a:schemeClr val="tx1"/>
                </a:solidFill>
              </a:rPr>
              <a:t>OAT3) à fort </a:t>
            </a:r>
            <a:r>
              <a:rPr lang="fr-FR" sz="1400" dirty="0" smtClean="0">
                <a:solidFill>
                  <a:schemeClr val="tx1"/>
                </a:solidFill>
              </a:rPr>
              <a:t>potentiel d’inhibition:  réduction </a:t>
            </a:r>
            <a:r>
              <a:rPr lang="fr-FR" sz="1400" dirty="0">
                <a:solidFill>
                  <a:schemeClr val="tx1"/>
                </a:solidFill>
              </a:rPr>
              <a:t>de la dose du </a:t>
            </a:r>
            <a:r>
              <a:rPr lang="fr-FR" sz="1400" dirty="0" err="1">
                <a:solidFill>
                  <a:schemeClr val="tx1"/>
                </a:solidFill>
              </a:rPr>
              <a:t>baricitinib</a:t>
            </a:r>
            <a:r>
              <a:rPr lang="fr-FR" sz="1400" dirty="0">
                <a:solidFill>
                  <a:schemeClr val="tx1"/>
                </a:solidFill>
              </a:rPr>
              <a:t> à 2 </a:t>
            </a:r>
            <a:r>
              <a:rPr lang="fr-FR" sz="1400" dirty="0" smtClean="0">
                <a:solidFill>
                  <a:schemeClr val="tx1"/>
                </a:solidFill>
              </a:rPr>
              <a:t>mg.</a:t>
            </a: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Le </a:t>
            </a:r>
            <a:r>
              <a:rPr lang="fr-FR" sz="1400" dirty="0" err="1">
                <a:solidFill>
                  <a:schemeClr val="tx1"/>
                </a:solidFill>
              </a:rPr>
              <a:t>tériflunomide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  <a:r>
              <a:rPr lang="fr-FR" sz="1400" dirty="0" smtClean="0">
                <a:solidFill>
                  <a:schemeClr val="tx1"/>
                </a:solidFill>
              </a:rPr>
              <a:t>et inhibiteurs </a:t>
            </a:r>
            <a:r>
              <a:rPr lang="fr-FR" sz="1400" dirty="0">
                <a:solidFill>
                  <a:schemeClr val="tx1"/>
                </a:solidFill>
              </a:rPr>
              <a:t>de l’OAT3 </a:t>
            </a:r>
            <a:r>
              <a:rPr lang="fr-FR" sz="1400" dirty="0" smtClean="0">
                <a:solidFill>
                  <a:schemeClr val="tx1"/>
                </a:solidFill>
              </a:rPr>
              <a:t>pourrait </a:t>
            </a:r>
            <a:r>
              <a:rPr lang="fr-FR" sz="1400" dirty="0">
                <a:solidFill>
                  <a:schemeClr val="tx1"/>
                </a:solidFill>
              </a:rPr>
              <a:t>augmenter l’exposition au </a:t>
            </a:r>
            <a:r>
              <a:rPr lang="fr-FR" sz="1400" dirty="0" err="1">
                <a:solidFill>
                  <a:schemeClr val="tx1"/>
                </a:solidFill>
              </a:rPr>
              <a:t>baricitinib</a:t>
            </a:r>
            <a:r>
              <a:rPr lang="fr-FR" sz="1400" dirty="0">
                <a:solidFill>
                  <a:schemeClr val="tx1"/>
                </a:solidFill>
              </a:rPr>
              <a:t>. 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Le </a:t>
            </a:r>
            <a:r>
              <a:rPr lang="fr-FR" sz="1400" dirty="0" err="1">
                <a:solidFill>
                  <a:schemeClr val="tx1"/>
                </a:solidFill>
              </a:rPr>
              <a:t>baricitinib</a:t>
            </a:r>
            <a:r>
              <a:rPr lang="fr-FR" sz="1400" dirty="0">
                <a:solidFill>
                  <a:schemeClr val="tx1"/>
                </a:solidFill>
              </a:rPr>
              <a:t> n’interagit pas avec les inducteurs (par exemple la rifampicine), les inhibiteurs (par exemple le </a:t>
            </a:r>
            <a:r>
              <a:rPr lang="fr-FR" sz="1400" dirty="0" err="1">
                <a:solidFill>
                  <a:schemeClr val="tx1"/>
                </a:solidFill>
              </a:rPr>
              <a:t>ketoconazole</a:t>
            </a:r>
            <a:r>
              <a:rPr lang="fr-FR" sz="1400" dirty="0">
                <a:solidFill>
                  <a:schemeClr val="tx1"/>
                </a:solidFill>
              </a:rPr>
              <a:t>) ou les substrats (</a:t>
            </a:r>
            <a:r>
              <a:rPr lang="fr-FR" sz="1400" dirty="0" err="1">
                <a:solidFill>
                  <a:schemeClr val="tx1"/>
                </a:solidFill>
              </a:rPr>
              <a:t>simvastatine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  <a:r>
              <a:rPr lang="fr-FR" sz="1400" dirty="0" err="1">
                <a:solidFill>
                  <a:schemeClr val="tx1"/>
                </a:solidFill>
              </a:rPr>
              <a:t>ethinyl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oestradiol</a:t>
            </a:r>
            <a:r>
              <a:rPr lang="fr-FR" sz="1400" dirty="0">
                <a:solidFill>
                  <a:schemeClr val="tx1"/>
                </a:solidFill>
              </a:rPr>
              <a:t>, ou </a:t>
            </a:r>
            <a:r>
              <a:rPr lang="fr-FR" sz="1400" dirty="0" err="1">
                <a:solidFill>
                  <a:schemeClr val="tx1"/>
                </a:solidFill>
              </a:rPr>
              <a:t>levonorgestrel</a:t>
            </a:r>
            <a:r>
              <a:rPr lang="fr-FR" sz="1400" dirty="0">
                <a:solidFill>
                  <a:schemeClr val="tx1"/>
                </a:solidFill>
              </a:rPr>
              <a:t>) des </a:t>
            </a:r>
            <a:r>
              <a:rPr lang="fr-FR" sz="1400" dirty="0" smtClean="0">
                <a:solidFill>
                  <a:schemeClr val="tx1"/>
                </a:solidFill>
              </a:rPr>
              <a:t>cytochromes.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895098" y="6524332"/>
            <a:ext cx="5211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fr-FR" sz="1000" i="1" dirty="0"/>
              <a:t>http://</a:t>
            </a:r>
            <a:r>
              <a:rPr lang="fr-FR" sz="1000" i="1" dirty="0" smtClean="0"/>
              <a:t>www.cri-net.com/fiches-pratiques-et-recommandations/prise-en-charge-patients-JAKi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332691" y="1386346"/>
            <a:ext cx="2619692" cy="4914209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ADAPTATION:</a:t>
            </a:r>
            <a:endParaRPr lang="fr-FR" sz="1400" b="1" u="sng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Clairance </a:t>
            </a:r>
            <a:r>
              <a:rPr lang="fr-FR" sz="1400" b="1" dirty="0">
                <a:solidFill>
                  <a:schemeClr val="tx1"/>
                </a:solidFill>
              </a:rPr>
              <a:t>&lt;30 ml/min </a:t>
            </a:r>
            <a:r>
              <a:rPr lang="fr-FR" sz="1400" b="1" dirty="0" smtClean="0">
                <a:solidFill>
                  <a:schemeClr val="tx1"/>
                </a:solidFill>
              </a:rPr>
              <a:t>: </a:t>
            </a:r>
            <a:r>
              <a:rPr lang="fr-FR" sz="1400" b="1" dirty="0" err="1" smtClean="0">
                <a:solidFill>
                  <a:schemeClr val="tx1"/>
                </a:solidFill>
              </a:rPr>
              <a:t>baricitinib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non </a:t>
            </a:r>
            <a:r>
              <a:rPr lang="fr-FR" sz="1400" b="1" dirty="0" smtClean="0">
                <a:solidFill>
                  <a:schemeClr val="tx1"/>
                </a:solidFill>
              </a:rPr>
              <a:t>indiqué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 Clairance </a:t>
            </a:r>
            <a:r>
              <a:rPr lang="fr-FR" sz="1400" b="1" dirty="0">
                <a:solidFill>
                  <a:schemeClr val="tx1"/>
                </a:solidFill>
              </a:rPr>
              <a:t>entre 30 et 60 ml/min : </a:t>
            </a:r>
            <a:r>
              <a:rPr lang="fr-FR" sz="1400" b="1" dirty="0" err="1">
                <a:solidFill>
                  <a:schemeClr val="tx1"/>
                </a:solidFill>
              </a:rPr>
              <a:t>baricitinib</a:t>
            </a:r>
            <a:r>
              <a:rPr lang="fr-FR" sz="1400" b="1" dirty="0">
                <a:solidFill>
                  <a:schemeClr val="tx1"/>
                </a:solidFill>
              </a:rPr>
              <a:t> à 2 </a:t>
            </a:r>
            <a:r>
              <a:rPr lang="fr-FR" sz="1400" b="1" dirty="0" smtClean="0">
                <a:solidFill>
                  <a:schemeClr val="tx1"/>
                </a:solidFill>
              </a:rPr>
              <a:t>mg/j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Clairance </a:t>
            </a:r>
            <a:r>
              <a:rPr lang="fr-FR" sz="1400" b="1" dirty="0">
                <a:solidFill>
                  <a:schemeClr val="tx1"/>
                </a:solidFill>
              </a:rPr>
              <a:t>&gt;60 ml/min : </a:t>
            </a:r>
            <a:r>
              <a:rPr lang="fr-FR" sz="1400" b="1" dirty="0" err="1">
                <a:solidFill>
                  <a:schemeClr val="tx1"/>
                </a:solidFill>
              </a:rPr>
              <a:t>baricitinib</a:t>
            </a:r>
            <a:r>
              <a:rPr lang="fr-FR" sz="1400" b="1" dirty="0">
                <a:solidFill>
                  <a:schemeClr val="tx1"/>
                </a:solidFill>
              </a:rPr>
              <a:t> à 4 mg/j</a:t>
            </a:r>
          </a:p>
          <a:p>
            <a:endParaRPr lang="fr-FR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&gt;</a:t>
            </a:r>
            <a:r>
              <a:rPr lang="fr-FR" sz="1400" b="1" dirty="0">
                <a:solidFill>
                  <a:schemeClr val="tx1"/>
                </a:solidFill>
              </a:rPr>
              <a:t>75 ans : </a:t>
            </a:r>
            <a:r>
              <a:rPr lang="fr-FR" sz="1400" b="1" dirty="0" err="1">
                <a:solidFill>
                  <a:schemeClr val="tx1"/>
                </a:solidFill>
              </a:rPr>
              <a:t>baricitinib</a:t>
            </a:r>
            <a:r>
              <a:rPr lang="fr-FR" sz="1400" b="1" dirty="0">
                <a:solidFill>
                  <a:schemeClr val="tx1"/>
                </a:solidFill>
              </a:rPr>
              <a:t> à 2 </a:t>
            </a:r>
            <a:r>
              <a:rPr lang="fr-FR" sz="1400" b="1" dirty="0" smtClean="0">
                <a:solidFill>
                  <a:schemeClr val="tx1"/>
                </a:solidFill>
              </a:rPr>
              <a:t>mg/j</a:t>
            </a:r>
          </a:p>
          <a:p>
            <a:endParaRPr lang="fr-FR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Cytolyse ≥ 5 N : STOP </a:t>
            </a:r>
            <a:r>
              <a:rPr lang="fr-FR" sz="1400" b="1" dirty="0" err="1">
                <a:solidFill>
                  <a:schemeClr val="tx1"/>
                </a:solidFill>
              </a:rPr>
              <a:t>baricitinib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b="1" dirty="0">
                <a:solidFill>
                  <a:schemeClr val="tx1"/>
                </a:solidFill>
              </a:rPr>
              <a:t>La demi-vie du </a:t>
            </a:r>
            <a:r>
              <a:rPr lang="fr-FR" sz="1400" b="1" dirty="0" err="1">
                <a:solidFill>
                  <a:schemeClr val="tx1"/>
                </a:solidFill>
              </a:rPr>
              <a:t>baricitinib</a:t>
            </a:r>
            <a:r>
              <a:rPr lang="fr-FR" sz="1400" b="1" dirty="0">
                <a:solidFill>
                  <a:schemeClr val="tx1"/>
                </a:solidFill>
              </a:rPr>
              <a:t> est d’environ 13 </a:t>
            </a:r>
            <a:r>
              <a:rPr lang="fr-FR" sz="1400" b="1" dirty="0" smtClean="0">
                <a:solidFill>
                  <a:schemeClr val="tx1"/>
                </a:solidFill>
              </a:rPr>
              <a:t>heures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159023" y="1386347"/>
            <a:ext cx="2880000" cy="494931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CONTRE-INDICATIONS:</a:t>
            </a: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Infections </a:t>
            </a:r>
            <a:r>
              <a:rPr lang="fr-FR" sz="1400" b="1" dirty="0">
                <a:solidFill>
                  <a:schemeClr val="tx1"/>
                </a:solidFill>
              </a:rPr>
              <a:t>graves telles qu’une septicémie ou des infections </a:t>
            </a:r>
            <a:r>
              <a:rPr lang="fr-FR" sz="1400" b="1" dirty="0" smtClean="0">
                <a:solidFill>
                  <a:schemeClr val="tx1"/>
                </a:solidFill>
              </a:rPr>
              <a:t>opportunistes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Tuberculose active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PNN </a:t>
            </a:r>
            <a:r>
              <a:rPr lang="fr-FR" sz="1400" b="1" dirty="0" smtClean="0">
                <a:solidFill>
                  <a:schemeClr val="tx1"/>
                </a:solidFill>
              </a:rPr>
              <a:t>&lt; 1000/mm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3</a:t>
            </a: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Lymphocytes &lt;500/mm3</a:t>
            </a:r>
            <a:endParaRPr lang="fr-FR" sz="1400" b="1" baseline="30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err="1">
                <a:solidFill>
                  <a:schemeClr val="tx1"/>
                </a:solidFill>
              </a:rPr>
              <a:t>Hb</a:t>
            </a:r>
            <a:r>
              <a:rPr lang="fr-FR" sz="1400" b="1" dirty="0">
                <a:solidFill>
                  <a:schemeClr val="tx1"/>
                </a:solidFill>
              </a:rPr>
              <a:t> &lt;8 g/</a:t>
            </a:r>
            <a:r>
              <a:rPr lang="fr-FR" sz="1400" b="1" dirty="0" err="1">
                <a:solidFill>
                  <a:schemeClr val="tx1"/>
                </a:solidFill>
              </a:rPr>
              <a:t>dL</a:t>
            </a:r>
            <a:endParaRPr lang="fr-FR" sz="1400" b="1" baseline="30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Clairance &lt;30 </a:t>
            </a:r>
            <a:r>
              <a:rPr lang="fr-FR" sz="1400" b="1" dirty="0" smtClean="0">
                <a:solidFill>
                  <a:schemeClr val="tx1"/>
                </a:solidFill>
              </a:rPr>
              <a:t>ml/min</a:t>
            </a: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Insuffisance hépatique sévère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Cirrhose classe </a:t>
            </a:r>
            <a:r>
              <a:rPr lang="fr-FR" sz="1400" b="1" dirty="0">
                <a:solidFill>
                  <a:schemeClr val="tx1"/>
                </a:solidFill>
              </a:rPr>
              <a:t>C de Child-</a:t>
            </a:r>
            <a:r>
              <a:rPr lang="fr-FR" sz="1400" b="1" dirty="0" err="1">
                <a:solidFill>
                  <a:schemeClr val="tx1"/>
                </a:solidFill>
              </a:rPr>
              <a:t>Pugh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Grossesse et </a:t>
            </a:r>
            <a:r>
              <a:rPr lang="fr-FR" sz="1400" b="1" dirty="0" smtClean="0">
                <a:solidFill>
                  <a:schemeClr val="tx1"/>
                </a:solidFill>
              </a:rPr>
              <a:t>allaitement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Hypersensibilité </a:t>
            </a: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substances actives ou à l'un des </a:t>
            </a: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excipients</a:t>
            </a:r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032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9395327" y="1033654"/>
            <a:ext cx="2777256" cy="5281026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SURVEILLANCE</a:t>
            </a:r>
            <a:endParaRPr lang="fr-FR" sz="1400" b="1" u="sng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/>
          </p:nvPr>
        </p:nvGraphicFramePr>
        <p:xfrm>
          <a:off x="9498070" y="3892069"/>
          <a:ext cx="2674513" cy="2236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637"/>
                <a:gridCol w="1544876"/>
              </a:tblGrid>
              <a:tr h="499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50 000/mm</a:t>
                      </a:r>
                      <a:r>
                        <a:rPr lang="fr-FR" sz="12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≤plaquettes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STOP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1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50</a:t>
                      </a:r>
                      <a:r>
                        <a:rPr lang="fr-FR" sz="1200" b="1" baseline="0" dirty="0" smtClean="0"/>
                        <a:t> 000</a:t>
                      </a:r>
                      <a:r>
                        <a:rPr lang="fr-FR" sz="1200" b="1" dirty="0" smtClean="0"/>
                        <a:t>&lt;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plaquettes &lt;100 000/mm</a:t>
                      </a:r>
                      <a:r>
                        <a:rPr lang="fr-FR" sz="1200" b="1" baseline="30000" dirty="0" smtClean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et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indication à une deuxième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FR" sz="1200" b="1" baseline="0" dirty="0" err="1" smtClean="0">
                          <a:solidFill>
                            <a:schemeClr val="tx1"/>
                          </a:solidFill>
                        </a:rPr>
                        <a:t>tocilizumab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Déterminer la balance bénéfice/risque en fonction de la cinétique de la thrombopénie sous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toci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discuter  de la réduction de  la dose à 4mg/kg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1106510" y="81484"/>
            <a:ext cx="9903853" cy="8637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TOCILIZUMAB* 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8mg/kg≤40kg; 40kg&lt;400mg≤65kg; 65kg&lt;600mg≤90kg; 800mg&gt;90kg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Durée : 1 injection IVL sur 1h pouvant être renouvelée une fois à 48h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1873" y="2916902"/>
            <a:ext cx="2880000" cy="3476077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CONTRE-INDICATIONS</a:t>
            </a:r>
            <a:endParaRPr lang="fr-FR" sz="1400" b="1" u="sng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active autre que COVID 19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Tuberculose maladie non traitée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VHB, VHC,VIH,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Cytolyse </a:t>
            </a:r>
            <a:r>
              <a:rPr lang="fr-FR" sz="1400" b="1" dirty="0">
                <a:solidFill>
                  <a:schemeClr val="tx1"/>
                </a:solidFill>
              </a:rPr>
              <a:t>≥ 5 </a:t>
            </a:r>
            <a:r>
              <a:rPr lang="fr-FR" sz="1400" b="1" dirty="0" smtClean="0">
                <a:solidFill>
                  <a:schemeClr val="tx1"/>
                </a:solidFill>
              </a:rPr>
              <a:t>N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PNN</a:t>
            </a:r>
            <a:r>
              <a:rPr lang="fr-FR" sz="1400" b="1" dirty="0" smtClean="0">
                <a:solidFill>
                  <a:schemeClr val="tx1"/>
                </a:solidFill>
              </a:rPr>
              <a:t>≤ 1000/mm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3</a:t>
            </a: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</a:rPr>
              <a:t>50 </a:t>
            </a:r>
            <a:r>
              <a:rPr lang="fr-FR" sz="1400" b="1" dirty="0" smtClean="0">
                <a:solidFill>
                  <a:schemeClr val="tx1"/>
                </a:solidFill>
              </a:rPr>
              <a:t>000/mm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3</a:t>
            </a:r>
            <a:r>
              <a:rPr lang="fr-FR" sz="1400" b="1" dirty="0" smtClean="0">
                <a:solidFill>
                  <a:schemeClr val="tx1"/>
                </a:solidFill>
              </a:rPr>
              <a:t>≤plaquettes</a:t>
            </a:r>
            <a:endParaRPr lang="fr-FR" sz="1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Femme enceinte  </a:t>
            </a: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avis d’expert pour évaluer le bénéfice/risque</a:t>
            </a: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Hypersensibilité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substances actives ou à l'un des </a:t>
            </a: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excipients</a:t>
            </a:r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1873" y="1040993"/>
            <a:ext cx="2880000" cy="18357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EFFETS INDESIRABLES (EI) :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Insuffisance hépatocellulaire/hépatite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Neutropénie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Thrombopénie</a:t>
            </a:r>
            <a:endParaRPr lang="fr-FR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Réaction d'hypersensibilité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Surinfection bactérienne+/-fongique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158636" y="1040993"/>
            <a:ext cx="3083165" cy="52910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INTERACTIONS </a:t>
            </a:r>
            <a:r>
              <a:rPr lang="fr-FR" sz="1400" b="1" u="sng" dirty="0">
                <a:solidFill>
                  <a:schemeClr val="tx1"/>
                </a:solidFill>
              </a:rPr>
              <a:t>MEDICAMENTEUSES</a:t>
            </a:r>
            <a:r>
              <a:rPr lang="fr-FR" sz="1400" b="1" u="sng" dirty="0" smtClean="0">
                <a:solidFill>
                  <a:schemeClr val="tx1"/>
                </a:solidFill>
              </a:rPr>
              <a:t>*</a:t>
            </a:r>
            <a:r>
              <a:rPr lang="fr-FR" sz="1400" b="1" u="sng" dirty="0">
                <a:solidFill>
                  <a:schemeClr val="tx1"/>
                </a:solidFill>
              </a:rPr>
              <a:t>*</a:t>
            </a:r>
            <a:r>
              <a:rPr lang="fr-FR" sz="1400" b="1" u="sng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L’expression des </a:t>
            </a:r>
            <a:r>
              <a:rPr lang="fr-FR" sz="1400" dirty="0" err="1">
                <a:solidFill>
                  <a:schemeClr val="tx1"/>
                </a:solidFill>
              </a:rPr>
              <a:t>isoenzymes</a:t>
            </a:r>
            <a:r>
              <a:rPr lang="fr-FR" sz="1400" dirty="0">
                <a:solidFill>
                  <a:schemeClr val="tx1"/>
                </a:solidFill>
              </a:rPr>
              <a:t> hépatiques du CYP 450 est supprimée par des cytokines, comme </a:t>
            </a:r>
            <a:r>
              <a:rPr lang="fr-FR" sz="1400" dirty="0" smtClean="0">
                <a:solidFill>
                  <a:schemeClr val="tx1"/>
                </a:solidFill>
              </a:rPr>
              <a:t>l’IL-6. </a:t>
            </a:r>
            <a:r>
              <a:rPr lang="fr-FR" sz="1400" dirty="0">
                <a:solidFill>
                  <a:schemeClr val="tx1"/>
                </a:solidFill>
              </a:rPr>
              <a:t>Par conséquent, l’expression des </a:t>
            </a:r>
            <a:r>
              <a:rPr lang="fr-FR" sz="1400" dirty="0" err="1">
                <a:solidFill>
                  <a:schemeClr val="tx1"/>
                </a:solidFill>
              </a:rPr>
              <a:t>isoenzymes</a:t>
            </a:r>
            <a:r>
              <a:rPr lang="fr-FR" sz="1400" dirty="0">
                <a:solidFill>
                  <a:schemeClr val="tx1"/>
                </a:solidFill>
              </a:rPr>
              <a:t> du CYP 450 peut être restaurée lors de la mise en place d’un traitement entraînant une inhibition puissante des cytokines, comme le </a:t>
            </a:r>
            <a:r>
              <a:rPr lang="fr-FR" sz="1400" dirty="0" err="1" smtClean="0">
                <a:solidFill>
                  <a:schemeClr val="tx1"/>
                </a:solidFill>
              </a:rPr>
              <a:t>tocilizumab</a:t>
            </a:r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Lors de l’instauration ou lors de l’interruption d’un traitement par </a:t>
            </a:r>
            <a:r>
              <a:rPr lang="fr-FR" sz="1400" dirty="0" err="1">
                <a:solidFill>
                  <a:schemeClr val="tx1"/>
                </a:solidFill>
              </a:rPr>
              <a:t>tocilizumab</a:t>
            </a:r>
            <a:r>
              <a:rPr lang="fr-FR" sz="1400" dirty="0">
                <a:solidFill>
                  <a:schemeClr val="tx1"/>
                </a:solidFill>
              </a:rPr>
              <a:t>, les patients recevant des médicaments qui sont métabolisés par les </a:t>
            </a:r>
            <a:r>
              <a:rPr lang="fr-FR" sz="1400" dirty="0" err="1">
                <a:solidFill>
                  <a:schemeClr val="tx1"/>
                </a:solidFill>
              </a:rPr>
              <a:t>isoenzymes</a:t>
            </a:r>
            <a:r>
              <a:rPr lang="fr-FR" sz="1400" dirty="0">
                <a:solidFill>
                  <a:schemeClr val="tx1"/>
                </a:solidFill>
              </a:rPr>
              <a:t> CYP450 3A4, 1A2, ou 2C9 </a:t>
            </a:r>
            <a:r>
              <a:rPr lang="fr-FR" sz="1400" dirty="0" smtClean="0">
                <a:solidFill>
                  <a:schemeClr val="tx1"/>
                </a:solidFill>
              </a:rPr>
              <a:t>nécessitent </a:t>
            </a:r>
            <a:r>
              <a:rPr lang="fr-FR" sz="1400" dirty="0">
                <a:solidFill>
                  <a:schemeClr val="tx1"/>
                </a:solidFill>
              </a:rPr>
              <a:t>des </a:t>
            </a:r>
            <a:r>
              <a:rPr lang="fr-FR" sz="1400" dirty="0" smtClean="0">
                <a:solidFill>
                  <a:schemeClr val="tx1"/>
                </a:solidFill>
              </a:rPr>
              <a:t>ajustements.**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378564" y="1058404"/>
            <a:ext cx="2880000" cy="5256276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SURVEILLANCE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tx1"/>
                </a:solidFill>
              </a:rPr>
              <a:t>Clinique</a:t>
            </a:r>
            <a:r>
              <a:rPr lang="fr-FR" sz="1400" b="1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Réaction d'hypersensibilité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Surinfection bactérienne+/-</a:t>
            </a:r>
            <a:r>
              <a:rPr lang="fr-FR" sz="1400" b="1" dirty="0" smtClean="0">
                <a:solidFill>
                  <a:srgbClr val="FF0000"/>
                </a:solidFill>
              </a:rPr>
              <a:t>fongique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Biologique</a:t>
            </a:r>
            <a:r>
              <a:rPr lang="fr-FR" sz="1400" b="1" u="sng" dirty="0">
                <a:solidFill>
                  <a:schemeClr val="tx1"/>
                </a:solidFill>
              </a:rPr>
              <a:t> </a:t>
            </a:r>
            <a:endParaRPr lang="fr-FR" sz="1400" b="1" u="sng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Bilan hépatique et NFS plaquette et formule leucocytaire 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05222" y="6399476"/>
            <a:ext cx="77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fr-FR" sz="1000" i="1" dirty="0">
                <a:hlinkClick r:id="rId2"/>
              </a:rPr>
              <a:t>https://www.ema.europa.eu/en/documents/product-information/roactemra-epar-product-information_fr.pdf</a:t>
            </a:r>
            <a:endParaRPr lang="fr-FR" sz="1000" i="1" dirty="0"/>
          </a:p>
          <a:p>
            <a:r>
              <a:rPr lang="fr-FR" sz="1000" i="1" dirty="0" smtClean="0"/>
              <a:t>**</a:t>
            </a:r>
            <a:r>
              <a:rPr lang="fr-FR" sz="1000" dirty="0"/>
              <a:t>interactions thérapeutiques et effets indésirables : CF    </a:t>
            </a:r>
            <a:r>
              <a:rPr lang="fr-FR" sz="1000" dirty="0">
                <a:hlinkClick r:id="rId3"/>
              </a:rPr>
              <a:t>https://www.covid19-druginteractions.org/</a:t>
            </a:r>
            <a:r>
              <a:rPr lang="fr-FR" sz="1000" dirty="0"/>
              <a:t> </a:t>
            </a:r>
            <a:r>
              <a:rPr lang="fr-FR" sz="1000" i="1" dirty="0"/>
              <a:t> (Liverpool Drug Interactions Group)</a:t>
            </a:r>
          </a:p>
          <a:p>
            <a:endParaRPr lang="fr-FR" sz="1000" i="1" dirty="0" smtClean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6393607" y="3263044"/>
          <a:ext cx="283143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464"/>
                <a:gridCol w="1591974"/>
              </a:tblGrid>
              <a:tr h="23712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Cytolyse ≥ 5 N 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STOP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6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Si Cytolyse</a:t>
                      </a:r>
                      <a:r>
                        <a:rPr lang="fr-FR" sz="1200" b="1" baseline="0" dirty="0" smtClean="0"/>
                        <a:t> &lt;</a:t>
                      </a:r>
                      <a:r>
                        <a:rPr lang="fr-FR" sz="1200" b="1" dirty="0" smtClean="0"/>
                        <a:t>5 N </a:t>
                      </a:r>
                      <a:endParaRPr lang="fr-F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et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indication à une deuxième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FR" sz="1200" b="1" baseline="0" dirty="0" err="1" smtClean="0">
                          <a:solidFill>
                            <a:schemeClr val="tx1"/>
                          </a:solidFill>
                        </a:rPr>
                        <a:t>tocilizumab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Déterminer la balance bénéfice/risque en fonction de la cinétique de la cytolyse sous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toci</a:t>
                      </a:r>
                      <a:endParaRPr lang="fr-FR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et discuter  de la réduction de dose à 4mg/kg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9490299" y="1620967"/>
          <a:ext cx="2701701" cy="2096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784"/>
                <a:gridCol w="1641917"/>
              </a:tblGrid>
              <a:tr h="663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500/</a:t>
                      </a:r>
                      <a:r>
                        <a:rPr lang="fr-FR" sz="1200" b="1" dirty="0" smtClean="0"/>
                        <a:t>mm</a:t>
                      </a:r>
                      <a:r>
                        <a:rPr lang="fr-FR" sz="1200" b="1" baseline="30000" dirty="0" smtClean="0"/>
                        <a:t>3</a:t>
                      </a:r>
                      <a:endParaRPr lang="fr-FR" sz="12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fr-FR" sz="1200" b="1" dirty="0" smtClean="0"/>
                        <a:t>PNN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STOP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3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500&lt;PNN &lt;1000/mm</a:t>
                      </a:r>
                      <a:r>
                        <a:rPr lang="fr-FR" sz="1200" b="1" baseline="30000" dirty="0" smtClean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et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indication à une deuxième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FR" sz="1200" b="1" baseline="0" dirty="0" err="1" smtClean="0">
                          <a:solidFill>
                            <a:schemeClr val="tx1"/>
                          </a:solidFill>
                        </a:rPr>
                        <a:t>tocilizumab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Déterminer la balance bénéfice/risque en fonction de la cinétique de la neutropénie sous </a:t>
                      </a:r>
                      <a:r>
                        <a:rPr lang="fr-FR" sz="1200" b="0" baseline="0" dirty="0" err="1" smtClean="0">
                          <a:solidFill>
                            <a:schemeClr val="tx1"/>
                          </a:solidFill>
                        </a:rPr>
                        <a:t>toci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discuter  de la réduction de  la dose à 4mg/kg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2022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à coins arrondis 51"/>
          <p:cNvSpPr/>
          <p:nvPr/>
        </p:nvSpPr>
        <p:spPr>
          <a:xfrm>
            <a:off x="396870" y="676498"/>
            <a:ext cx="2947108" cy="63892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Prophylaxie PREEXPOSITION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66508" y="1843195"/>
            <a:ext cx="3962674" cy="167331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 ≥ </a:t>
            </a:r>
            <a:r>
              <a:rPr lang="fr-FR" sz="1200" b="1" dirty="0" smtClean="0">
                <a:solidFill>
                  <a:schemeClr val="tx1"/>
                </a:solidFill>
              </a:rPr>
              <a:t>12 ans*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Population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Non éligible à la vaccination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OU Absence </a:t>
            </a:r>
            <a:r>
              <a:rPr lang="fr-FR" sz="1200" b="1" dirty="0">
                <a:solidFill>
                  <a:schemeClr val="tx1"/>
                </a:solidFill>
              </a:rPr>
              <a:t>de réponse </a:t>
            </a:r>
            <a:r>
              <a:rPr lang="fr-FR" sz="1200" b="1" dirty="0" smtClean="0">
                <a:solidFill>
                  <a:schemeClr val="tx1"/>
                </a:solidFill>
              </a:rPr>
              <a:t>vaccinale satisfaisante malgré </a:t>
            </a:r>
            <a:r>
              <a:rPr lang="fr-FR" sz="1200" b="1" dirty="0">
                <a:solidFill>
                  <a:schemeClr val="tx1"/>
                </a:solidFill>
              </a:rPr>
              <a:t>schéma vaccinal complet 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Non-répondeur  </a:t>
            </a:r>
            <a:r>
              <a:rPr lang="fr-FR" sz="1200" dirty="0">
                <a:solidFill>
                  <a:schemeClr val="tx1"/>
                </a:solidFill>
              </a:rPr>
              <a:t>= titre d’anticorps </a:t>
            </a:r>
            <a:r>
              <a:rPr lang="fr-FR" sz="1200" dirty="0" err="1">
                <a:solidFill>
                  <a:schemeClr val="tx1"/>
                </a:solidFill>
              </a:rPr>
              <a:t>anti-S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inférieur au seuil de détection du test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Faiblement </a:t>
            </a:r>
            <a:r>
              <a:rPr lang="fr-FR" sz="1200" dirty="0" smtClean="0">
                <a:solidFill>
                  <a:schemeClr val="tx1"/>
                </a:solidFill>
              </a:rPr>
              <a:t>répondeur </a:t>
            </a:r>
            <a:r>
              <a:rPr lang="fr-FR" sz="1200" dirty="0">
                <a:solidFill>
                  <a:schemeClr val="tx1"/>
                </a:solidFill>
              </a:rPr>
              <a:t>= titre d’anticorps </a:t>
            </a:r>
            <a:r>
              <a:rPr lang="fr-FR" sz="1200" dirty="0" err="1">
                <a:solidFill>
                  <a:schemeClr val="tx1"/>
                </a:solidFill>
              </a:rPr>
              <a:t>anti-S</a:t>
            </a:r>
            <a:r>
              <a:rPr lang="fr-FR" sz="1200" dirty="0">
                <a:solidFill>
                  <a:schemeClr val="tx1"/>
                </a:solidFill>
              </a:rPr>
              <a:t> &lt;</a:t>
            </a:r>
            <a:r>
              <a:rPr lang="fr-FR" sz="1200" dirty="0" smtClean="0">
                <a:solidFill>
                  <a:schemeClr val="tx1"/>
                </a:solidFill>
              </a:rPr>
              <a:t>260 BAU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96192"/>
            <a:ext cx="90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TRAITEMENTS PREVENTIFS </a:t>
            </a:r>
            <a:r>
              <a:rPr lang="fr-FR" b="1" i="1" dirty="0" smtClean="0">
                <a:solidFill>
                  <a:srgbClr val="FF0000"/>
                </a:solidFill>
              </a:rPr>
              <a:t>(variant omicron BA.2 prédominant)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221449" y="4958051"/>
            <a:ext cx="1731050" cy="30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HDJ </a:t>
            </a:r>
            <a:r>
              <a:rPr lang="fr-FR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Service demandeur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6027" y="3653479"/>
            <a:ext cx="4082794" cy="557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 smtClean="0">
                <a:effectLst/>
              </a:rPr>
              <a:t>TIXAGEVIMAB 300/CILGAVIMAB 300 </a:t>
            </a:r>
            <a:r>
              <a:rPr lang="fr-FR" sz="1200" b="1" kern="1200" dirty="0" smtClean="0">
                <a:effectLst/>
              </a:rPr>
              <a:t>mg pour les patients non encore traités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977705" y="864245"/>
            <a:ext cx="2947108" cy="63892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Prophylaxie POSTEXPOSITION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74001" y="1965088"/>
            <a:ext cx="6844647" cy="2692638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fr-FR" sz="1200" b="1" dirty="0"/>
              <a:t>≥ 12 ans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Exposition à risque &lt;7 </a:t>
            </a:r>
            <a:r>
              <a:rPr lang="fr-FR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</a:t>
            </a:r>
          </a:p>
          <a:p>
            <a:pPr algn="ctr">
              <a:spcAft>
                <a:spcPts val="0"/>
              </a:spcAft>
            </a:pP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1/Patient à très haut risque</a:t>
            </a:r>
            <a:endParaRPr lang="fr-F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Absence de réponse vaccinale satisfaisante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Non-répondeurs  = titre d’anticorps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anti-S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&lt;30 BAU)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Faiblement répondeurs (titre d’anticorps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anti-S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&lt;260 BAU)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 non éligible à la vaccination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 schéma vaccinal incomplet </a:t>
            </a:r>
            <a:endParaRPr lang="fr-FR" sz="12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 dans les 7 j après la dernière dose de vaccin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2/</a:t>
            </a:r>
            <a:r>
              <a:rPr lang="fr-FR" sz="1200" b="1" dirty="0" smtClean="0">
                <a:solidFill>
                  <a:srgbClr val="000000"/>
                </a:solidFill>
              </a:rPr>
              <a:t>Patient à haut risque</a:t>
            </a:r>
            <a:endParaRPr lang="fr-FR" sz="1200" dirty="0" smtClean="0"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</a:rPr>
              <a:t>ET  Séronégatif</a:t>
            </a:r>
            <a:endParaRPr lang="fr-FR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762762" y="6352054"/>
            <a:ext cx="322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*Pas de recommandation HCSP pour le moins de 18 ans et moins de 40 kg pour la double dose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10612" y="5503783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</a:t>
            </a:r>
            <a:r>
              <a:rPr lang="fr-FR" sz="1600" dirty="0" smtClean="0"/>
              <a:t>Standard of care</a:t>
            </a:r>
          </a:p>
          <a:p>
            <a:r>
              <a:rPr lang="fr-FR" sz="1600" dirty="0" smtClean="0"/>
              <a:t>    Recommandé</a:t>
            </a:r>
          </a:p>
          <a:p>
            <a:r>
              <a:rPr lang="fr-FR" sz="1600" dirty="0" smtClean="0"/>
              <a:t>    Balance bénéfice risque à discuter pour données insuffisantes et/ou effets secondaires et/ou </a:t>
            </a:r>
            <a:r>
              <a:rPr lang="fr-FR" sz="1600" dirty="0"/>
              <a:t>indications limitées</a:t>
            </a:r>
          </a:p>
          <a:p>
            <a:endParaRPr lang="fr-FR" sz="1600" dirty="0"/>
          </a:p>
        </p:txBody>
      </p:sp>
      <p:sp>
        <p:nvSpPr>
          <p:cNvPr id="3" name="Flèche vers le bas 2"/>
          <p:cNvSpPr/>
          <p:nvPr/>
        </p:nvSpPr>
        <p:spPr>
          <a:xfrm>
            <a:off x="8328726" y="1501334"/>
            <a:ext cx="245066" cy="4490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>
            <a:off x="1841908" y="1315418"/>
            <a:ext cx="245066" cy="4797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7455743" y="4721225"/>
            <a:ext cx="3281263" cy="865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fr-FR" sz="1200" b="1" dirty="0" smtClean="0"/>
              <a:t>Variant Omicron/criblage indisponible</a:t>
            </a:r>
          </a:p>
          <a:p>
            <a:pPr algn="ctr"/>
            <a:r>
              <a:rPr lang="fr-FR" sz="1200" b="1" dirty="0" smtClean="0"/>
              <a:t>ET </a:t>
            </a:r>
            <a:r>
              <a:rPr lang="en-US" sz="1200" b="1" dirty="0"/>
              <a:t>&lt; 2 FDR </a:t>
            </a:r>
            <a:r>
              <a:rPr lang="en-US" sz="1200" b="1" dirty="0" smtClean="0"/>
              <a:t>CV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TIXAGEVIMAB 110 mg/CILGAVIMAB IV 110 mg</a:t>
            </a:r>
            <a:endParaRPr lang="fr-FR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166508" y="5647032"/>
            <a:ext cx="230362" cy="14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66508" y="5886664"/>
            <a:ext cx="230362" cy="178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66508" y="6136934"/>
            <a:ext cx="230362" cy="1731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8328726" y="5651979"/>
            <a:ext cx="1731050" cy="30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HDJ </a:t>
            </a:r>
            <a:r>
              <a:rPr lang="fr-FR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Service demandeur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66508" y="4278941"/>
            <a:ext cx="4082794" cy="557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 smtClean="0">
                <a:effectLst/>
              </a:rPr>
              <a:t>TIXAGEVIMAB 150 /CILGAVIMAB </a:t>
            </a:r>
            <a:r>
              <a:rPr lang="fr-FR" sz="1200" b="1" dirty="0" smtClean="0"/>
              <a:t>150</a:t>
            </a:r>
            <a:r>
              <a:rPr lang="fr-FR" sz="1200" b="1" kern="1200" dirty="0" smtClean="0">
                <a:effectLst/>
              </a:rPr>
              <a:t> mg à </a:t>
            </a:r>
            <a:r>
              <a:rPr lang="fr-FR" sz="1200" b="1" kern="1200" dirty="0" err="1" smtClean="0">
                <a:effectLst/>
              </a:rPr>
              <a:t>réadministrer</a:t>
            </a:r>
            <a:r>
              <a:rPr lang="fr-FR" sz="1200" b="1" kern="1200" dirty="0" smtClean="0">
                <a:effectLst/>
              </a:rPr>
              <a:t> le plus rapidement possible pour les patients traités depuis décembre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37615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52661"/>
            <a:ext cx="10095271" cy="3903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b="1" dirty="0" smtClean="0">
                <a:solidFill>
                  <a:srgbClr val="FF0000"/>
                </a:solidFill>
              </a:rPr>
              <a:t>Population ultra-prioritaire (SPILF) : </a:t>
            </a:r>
            <a:endParaRPr lang="fr-FR" sz="1200" b="1" dirty="0">
              <a:solidFill>
                <a:srgbClr val="FF0000"/>
              </a:solidFill>
            </a:endParaRP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Receveurs de greffes d’organes solides</a:t>
            </a: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Traitement par CAR-T </a:t>
            </a:r>
            <a:r>
              <a:rPr lang="fr-FR" sz="1200" dirty="0" err="1">
                <a:solidFill>
                  <a:srgbClr val="FF0000"/>
                </a:solidFill>
              </a:rPr>
              <a:t>cells</a:t>
            </a:r>
            <a:endParaRPr lang="fr-FR" sz="1200" dirty="0">
              <a:solidFill>
                <a:srgbClr val="FF0000"/>
              </a:solidFill>
            </a:endParaRP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Receveurs d’une greffe </a:t>
            </a:r>
            <a:r>
              <a:rPr lang="fr-FR" sz="1200" dirty="0" err="1">
                <a:solidFill>
                  <a:srgbClr val="FF0000"/>
                </a:solidFill>
              </a:rPr>
              <a:t>allogénique</a:t>
            </a:r>
            <a:r>
              <a:rPr lang="fr-FR" sz="1200" dirty="0">
                <a:solidFill>
                  <a:srgbClr val="FF0000"/>
                </a:solidFill>
              </a:rPr>
              <a:t> de cellules souches hématopoïétiques (CSH)</a:t>
            </a: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Traitement par anti-CD20 (</a:t>
            </a:r>
            <a:r>
              <a:rPr lang="fr-FR" sz="1200" dirty="0" err="1">
                <a:solidFill>
                  <a:srgbClr val="FF0000"/>
                </a:solidFill>
              </a:rPr>
              <a:t>Rituximab</a:t>
            </a:r>
            <a:r>
              <a:rPr lang="fr-FR" sz="1200" dirty="0">
                <a:solidFill>
                  <a:srgbClr val="FF0000"/>
                </a:solidFill>
              </a:rPr>
              <a:t>, GA101O </a:t>
            </a:r>
            <a:r>
              <a:rPr lang="fr-FR" sz="1200" dirty="0" err="1">
                <a:solidFill>
                  <a:srgbClr val="FF0000"/>
                </a:solidFill>
              </a:rPr>
              <a:t>binutuzumab</a:t>
            </a:r>
            <a:r>
              <a:rPr lang="fr-FR" sz="1200" dirty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Agammaglobulinémie ou déficit immunitaire commun variable (DICV) avec atteinte pulmonaire sévère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1200" b="1" dirty="0"/>
              <a:t>A très haut risque de forme sévère de COVID-19: </a:t>
            </a:r>
            <a:endParaRPr lang="fr-FR" sz="1200" dirty="0"/>
          </a:p>
          <a:p>
            <a:pPr lvl="0"/>
            <a:r>
              <a:rPr lang="fr-FR" sz="1200" dirty="0"/>
              <a:t>Hémopathies lymphoïdes : leucémies lymphoïdes chroniques traitées ou non, lymphomes non hodgkiniens et myélomes sous traitement, anticorps thérapeutiques </a:t>
            </a:r>
            <a:r>
              <a:rPr lang="fr-FR" sz="1200" dirty="0" err="1"/>
              <a:t>biphénotypiques</a:t>
            </a:r>
            <a:r>
              <a:rPr lang="fr-FR" sz="1200" dirty="0"/>
              <a:t>.</a:t>
            </a:r>
          </a:p>
          <a:p>
            <a:pPr lvl="0"/>
            <a:r>
              <a:rPr lang="fr-FR" sz="1200" dirty="0"/>
              <a:t>Traitement par inhibiteurs de BTK (</a:t>
            </a:r>
            <a:r>
              <a:rPr lang="fr-FR" sz="1200" i="1" dirty="0" err="1"/>
              <a:t>Bruton</a:t>
            </a:r>
            <a:r>
              <a:rPr lang="fr-FR" sz="1200" i="1" dirty="0"/>
              <a:t> Tyrosine Kinase</a:t>
            </a:r>
            <a:r>
              <a:rPr lang="fr-FR" sz="1200" dirty="0"/>
              <a:t>) ou </a:t>
            </a:r>
            <a:r>
              <a:rPr lang="fr-FR" sz="1200" dirty="0" err="1"/>
              <a:t>azathioprine</a:t>
            </a:r>
            <a:r>
              <a:rPr lang="fr-FR" sz="1200" dirty="0"/>
              <a:t>, </a:t>
            </a:r>
            <a:r>
              <a:rPr lang="fr-FR" sz="1200" dirty="0" err="1"/>
              <a:t>cyclophosphamide</a:t>
            </a:r>
            <a:r>
              <a:rPr lang="fr-FR" sz="1200" dirty="0"/>
              <a:t> et </a:t>
            </a:r>
            <a:r>
              <a:rPr lang="fr-FR" sz="1200" dirty="0" err="1"/>
              <a:t>mycophenolate</a:t>
            </a:r>
            <a:r>
              <a:rPr lang="fr-FR" sz="1200" dirty="0"/>
              <a:t> </a:t>
            </a:r>
            <a:r>
              <a:rPr lang="fr-FR" sz="1200" dirty="0" err="1"/>
              <a:t>mofetil</a:t>
            </a:r>
            <a:r>
              <a:rPr lang="fr-FR" sz="1200" dirty="0"/>
              <a:t>, </a:t>
            </a:r>
          </a:p>
          <a:p>
            <a:pPr lvl="0"/>
            <a:r>
              <a:rPr lang="fr-FR" sz="1200" dirty="0"/>
              <a:t>Sujets porteurs d’un déficit immunitaire primitif sans atteinte </a:t>
            </a:r>
            <a:r>
              <a:rPr lang="fr-FR" sz="1200" dirty="0" smtClean="0"/>
              <a:t>pulmonaire</a:t>
            </a:r>
            <a:endParaRPr lang="fr-FR" sz="1200" dirty="0"/>
          </a:p>
          <a:p>
            <a:r>
              <a:rPr lang="fr-FR" sz="1200" b="1" dirty="0"/>
              <a:t>A haut risque de forme sévère de COVID-19 avec immunodépression sévère :</a:t>
            </a:r>
            <a:endParaRPr lang="fr-FR" sz="1200" dirty="0"/>
          </a:p>
          <a:p>
            <a:pPr lvl="0"/>
            <a:r>
              <a:rPr lang="fr-FR" sz="1200" dirty="0"/>
              <a:t>Cancers et de maladies hématologiques malignes en cours de traitement par chimiothérapie </a:t>
            </a:r>
          </a:p>
          <a:p>
            <a:pPr lvl="0"/>
            <a:r>
              <a:rPr lang="fr-FR" sz="1200" dirty="0"/>
              <a:t>Maladies rénales chroniques sévères, dont les patients dialysés </a:t>
            </a:r>
          </a:p>
          <a:p>
            <a:pPr lvl="0"/>
            <a:r>
              <a:rPr lang="fr-FR" sz="1200" dirty="0"/>
              <a:t>Poly-pathologies chroniques et présentant au moins deux insuffisances d’organes </a:t>
            </a:r>
          </a:p>
          <a:p>
            <a:pPr lvl="0"/>
            <a:r>
              <a:rPr lang="fr-FR" sz="1200" dirty="0"/>
              <a:t>Certaines maladies rares et particulièrement à risque en cas d’infection (liste spécifique établie par le COS et les filières de santé maladies rares) </a:t>
            </a:r>
          </a:p>
          <a:p>
            <a:pPr lvl="0"/>
            <a:r>
              <a:rPr lang="fr-FR" sz="1200" dirty="0"/>
              <a:t>Trisomie 21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6286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Prophylaxie pré 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33038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6286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Prophylaxie pré 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44906" y="1333500"/>
            <a:ext cx="9316731" cy="529590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TIXAGEVIMAB/CILGAVIMAB 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Adulte ≥ </a:t>
            </a:r>
            <a:r>
              <a:rPr lang="fr-FR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fr-FR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Précautions d’emploi chez les patients </a:t>
            </a:r>
            <a:r>
              <a:rPr lang="fr-FR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ayant au moins 2 facteurs de risque cardiovasculaires (dyslipidémie, diabète, obésité, hypertension, tabagisme, sujet âgé</a:t>
            </a:r>
            <a:r>
              <a:rPr lang="fr-FR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Efficacité partielle sur variant Omicron BA2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Demande accès précoce </a:t>
            </a:r>
            <a:r>
              <a:rPr lang="fr-FR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 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https://prophylaxie-tixagevimab-cilgavimab.fr</a:t>
            </a:r>
            <a:r>
              <a:rPr lang="fr-FR" sz="16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Nom du pharmacien :</a:t>
            </a:r>
            <a:r>
              <a:rPr lang="fr-FR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Latifa Haddad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Mail : </a:t>
            </a:r>
            <a:r>
              <a:rPr lang="fr-FR" sz="16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pharmaciechrulilleatu@chru-lille.fr</a:t>
            </a:r>
            <a:r>
              <a:rPr lang="fr-FR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(chercher secteur ATU dans le carnet d’adresses Outlook)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Administration dans les </a:t>
            </a:r>
            <a:r>
              <a:rPr lang="fr-FR" sz="16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services demandeurs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600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u="sng" dirty="0" smtClean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600" u="sng" baseline="30000" dirty="0" smtClean="0">
                <a:ea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1600" u="sng" dirty="0" smtClean="0">
                <a:ea typeface="Calibri" panose="020F0502020204030204" pitchFamily="34" charset="0"/>
                <a:cs typeface="Calibri" panose="020F0502020204030204" pitchFamily="34" charset="0"/>
              </a:rPr>
              <a:t> administration </a:t>
            </a:r>
            <a:r>
              <a:rPr lang="fr-FR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TIXAGEVIMAB 300 mg/CILGAVIMAB</a:t>
            </a: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300 mg en </a:t>
            </a:r>
            <a:r>
              <a:rPr lang="fr-FR" sz="16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injections </a:t>
            </a:r>
            <a:r>
              <a:rPr lang="fr-FR" sz="16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</a:p>
          <a:p>
            <a:pPr>
              <a:lnSpc>
                <a:spcPct val="107000"/>
              </a:lnSpc>
            </a:pPr>
            <a:r>
              <a:rPr lang="fr-FR" sz="16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Rattrapage des patients traités par TIXAGEVIMAB </a:t>
            </a:r>
            <a:r>
              <a:rPr lang="fr-FR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150mg/CILGAVIMAB</a:t>
            </a:r>
            <a:r>
              <a:rPr lang="fr-FR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150 </a:t>
            </a:r>
            <a:r>
              <a:rPr lang="fr-FR" sz="16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mg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TIXAGEVIMAB 150mg/CILGAVIMAB</a:t>
            </a: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150 mg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2 injections IM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5436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6286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Prophylaxie post 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38200" y="1104900"/>
            <a:ext cx="10515600" cy="216183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200" b="1" kern="1200" dirty="0" smtClean="0">
                <a:solidFill>
                  <a:srgbClr val="000000"/>
                </a:solidFill>
                <a:effectLst/>
              </a:rPr>
              <a:t>Patients à </a:t>
            </a:r>
            <a:r>
              <a:rPr lang="fr-FR" sz="1200" b="1" kern="1200" dirty="0">
                <a:solidFill>
                  <a:srgbClr val="000000"/>
                </a:solidFill>
                <a:effectLst/>
              </a:rPr>
              <a:t>très haut risque de forme sévère de COVID-19 </a:t>
            </a:r>
            <a:r>
              <a:rPr lang="fr-FR" sz="1200" b="1" kern="1200" dirty="0" smtClean="0">
                <a:solidFill>
                  <a:srgbClr val="000000"/>
                </a:solidFill>
                <a:effectLst/>
              </a:rPr>
              <a:t>: </a:t>
            </a:r>
            <a:endParaRPr lang="fr-FR" sz="1200" dirty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200" b="1" kern="1200" dirty="0">
                <a:solidFill>
                  <a:srgbClr val="000000"/>
                </a:solidFill>
                <a:effectLst/>
              </a:rPr>
              <a:t> </a:t>
            </a:r>
            <a:endParaRPr lang="fr-FR" sz="1200" dirty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2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kern="1200" dirty="0">
                <a:solidFill>
                  <a:srgbClr val="000000"/>
                </a:solidFill>
                <a:effectLst/>
              </a:rPr>
              <a:t>Receveurs de greffes d’organes solides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kern="1200" dirty="0">
                <a:solidFill>
                  <a:srgbClr val="000000"/>
                </a:solidFill>
                <a:effectLst/>
              </a:rPr>
              <a:t>Receveurs d’une greffe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allogénique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 de cellules souches hématopoïétiques,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kern="1200" dirty="0">
                <a:solidFill>
                  <a:srgbClr val="000000"/>
                </a:solidFill>
                <a:effectLst/>
              </a:rPr>
              <a:t>Hémopathies lymphoïdes : leucémies lymphoïdes chroniques traitées ou non, lymphomes non hodgkiniens et myélomes sous traitement, CAR-T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cell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 ou d’anticorps thérapeutiques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biphénotypiques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kern="1200" dirty="0">
                <a:solidFill>
                  <a:srgbClr val="000000"/>
                </a:solidFill>
                <a:effectLst/>
              </a:rPr>
              <a:t>Traitement par anticorps anti-CD20 ou inhibiteurs de BTK (</a:t>
            </a:r>
            <a:r>
              <a:rPr lang="fr-FR" sz="1200" i="1" kern="1200" dirty="0" err="1">
                <a:solidFill>
                  <a:srgbClr val="000000"/>
                </a:solidFill>
                <a:effectLst/>
              </a:rPr>
              <a:t>Bruton</a:t>
            </a:r>
            <a:r>
              <a:rPr lang="fr-FR" sz="1200" i="1" kern="1200" dirty="0">
                <a:solidFill>
                  <a:srgbClr val="000000"/>
                </a:solidFill>
                <a:effectLst/>
              </a:rPr>
              <a:t> Tyrosine Kinase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) ou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azathioprine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,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cyclophosphamide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 et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mycophenolate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 </a:t>
            </a:r>
            <a:r>
              <a:rPr lang="fr-FR" sz="1200" kern="1200" dirty="0" err="1">
                <a:solidFill>
                  <a:srgbClr val="000000"/>
                </a:solidFill>
                <a:effectLst/>
              </a:rPr>
              <a:t>mofetil</a:t>
            </a:r>
            <a:r>
              <a:rPr lang="fr-FR" sz="1200" kern="1200" dirty="0">
                <a:solidFill>
                  <a:srgbClr val="000000"/>
                </a:solidFill>
                <a:effectLst/>
              </a:rPr>
              <a:t>,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sz="1200" kern="1200" dirty="0">
                <a:solidFill>
                  <a:srgbClr val="000000"/>
                </a:solidFill>
                <a:effectLst/>
              </a:rPr>
              <a:t>Sujets porteurs d’un déficit immunitaire primitif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90000"/>
              </a:lnSpc>
              <a:spcAft>
                <a:spcPts val="0"/>
              </a:spcAft>
            </a:pPr>
            <a:r>
              <a:rPr lang="fr-F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38200" y="3471092"/>
            <a:ext cx="10439400" cy="20153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Patients à  </a:t>
            </a:r>
            <a:r>
              <a:rPr lang="fr-FR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haut risque de forme sévère de COVID-19  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Cancers et de maladies hématologiques malignes en cours de traitement par chimiothérapie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Maladies rénales chroniques sévères, dont les patients dialysés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Poly-pathologies chroniques et présentant au moins deux insuffisances d’organes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Certaines maladies rares et particulièrement à risque en cas d’infection (liste spécifique établie par le COS et les filières de santé maladies rares)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Trisomie 21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>
              <a:lnSpc>
                <a:spcPct val="90000"/>
              </a:lnSpc>
              <a:spcAft>
                <a:spcPts val="0"/>
              </a:spcAft>
            </a:pPr>
            <a:r>
              <a:rPr lang="fr-F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717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6286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Prophylaxie post exposition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44906" y="1333500"/>
            <a:ext cx="9316731" cy="4429125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TIXAGEVIMAB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110 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mg/CILGAVIMAB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110 mg IV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Circuit :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 smtClean="0"/>
              <a:t>ATU nominative à faire sur e-saturne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Requiert</a:t>
            </a:r>
            <a:r>
              <a:rPr lang="fr-FR" sz="1600" dirty="0"/>
              <a:t> : résultat </a:t>
            </a:r>
            <a:r>
              <a:rPr lang="fr-FR" sz="1600" dirty="0" smtClean="0"/>
              <a:t>RT-PCR, </a:t>
            </a:r>
            <a:r>
              <a:rPr lang="fr-FR" sz="1600" dirty="0"/>
              <a:t>sérologie avec </a:t>
            </a:r>
            <a:r>
              <a:rPr lang="fr-FR" sz="1600" dirty="0" err="1" smtClean="0"/>
              <a:t>anti-S</a:t>
            </a:r>
            <a:r>
              <a:rPr lang="fr-FR" sz="1600" dirty="0" smtClean="0"/>
              <a:t> en BAU/</a:t>
            </a:r>
            <a:r>
              <a:rPr lang="fr-FR" sz="1600" dirty="0" err="1" smtClean="0"/>
              <a:t>mL</a:t>
            </a:r>
            <a:r>
              <a:rPr lang="fr-FR" sz="1600" dirty="0" smtClean="0"/>
              <a:t>, </a:t>
            </a:r>
            <a:r>
              <a:rPr lang="fr-FR" sz="1600" dirty="0"/>
              <a:t>poids, coordonnées du médecin traitant/spécialiste  </a:t>
            </a:r>
            <a:endParaRPr lang="fr-FR" sz="1600" dirty="0" smtClean="0"/>
          </a:p>
          <a:p>
            <a:endParaRPr lang="fr-FR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 pas administrer aux patients ayant au moins 2 facteurs de risque cardiovasculaires (dyslipidémie, diabète, obésité, hypertension, tabagisme, sujet âgé)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Efficacité partielle sur variant </a:t>
            </a:r>
            <a:r>
              <a:rPr lang="fr-FR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Omicron</a:t>
            </a:r>
            <a:endParaRPr lang="fr-FR" sz="1600" dirty="0"/>
          </a:p>
          <a:p>
            <a:r>
              <a:rPr lang="fr-FR" sz="1600" b="1" dirty="0"/>
              <a:t>Administration</a:t>
            </a:r>
            <a:r>
              <a:rPr lang="fr-FR" sz="1600" dirty="0"/>
              <a:t> </a:t>
            </a:r>
            <a:r>
              <a:rPr lang="fr-FR" sz="1600" dirty="0" smtClean="0"/>
              <a:t>dans le service prescripteur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3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à coins arrondis 51"/>
          <p:cNvSpPr/>
          <p:nvPr/>
        </p:nvSpPr>
        <p:spPr>
          <a:xfrm>
            <a:off x="4478170" y="558714"/>
            <a:ext cx="2947108" cy="63892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COVID 19 léger/modéré </a:t>
            </a:r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Sans oxygénothérapie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5943783" y="1197634"/>
            <a:ext cx="7941" cy="4537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à coins arrondis 63"/>
          <p:cNvSpPr/>
          <p:nvPr/>
        </p:nvSpPr>
        <p:spPr>
          <a:xfrm>
            <a:off x="4880977" y="1698061"/>
            <a:ext cx="2141494" cy="546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Traitement symptomatique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93742" y="22142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-25083" y="12120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TRAITEMENTS </a:t>
            </a:r>
            <a:r>
              <a:rPr lang="fr-FR" sz="2400" b="1" i="1" dirty="0" smtClean="0">
                <a:solidFill>
                  <a:srgbClr val="FF0000"/>
                </a:solidFill>
              </a:rPr>
              <a:t>CURATIFS </a:t>
            </a:r>
            <a:r>
              <a:rPr lang="fr-FR" b="1" i="1" dirty="0" smtClean="0">
                <a:solidFill>
                  <a:srgbClr val="FF0000"/>
                </a:solidFill>
              </a:rPr>
              <a:t>(</a:t>
            </a:r>
            <a:r>
              <a:rPr lang="fr-FR" b="1" i="1" dirty="0">
                <a:solidFill>
                  <a:srgbClr val="FF0000"/>
                </a:solidFill>
              </a:rPr>
              <a:t>variant omicron </a:t>
            </a:r>
            <a:r>
              <a:rPr lang="fr-FR" b="1" i="1" dirty="0" smtClean="0">
                <a:solidFill>
                  <a:srgbClr val="FF0000"/>
                </a:solidFill>
              </a:rPr>
              <a:t>BA.2 prédominant</a:t>
            </a:r>
            <a:r>
              <a:rPr lang="fr-FR" b="1" i="1" dirty="0">
                <a:solidFill>
                  <a:srgbClr val="FF0000"/>
                </a:solidFill>
              </a:rPr>
              <a:t>)</a:t>
            </a:r>
          </a:p>
          <a:p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95250" y="2611216"/>
            <a:ext cx="2855161" cy="2410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</a:rPr>
              <a:t>COVID nosocomial très à risque séronégatif ou faiblement répondeur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</a:rPr>
              <a:t>ET variant OMICRON 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</a:rPr>
              <a:t>ET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≤ 5 </a:t>
            </a:r>
            <a:r>
              <a:rPr lang="fr-FR" sz="1200" b="1" dirty="0" smtClean="0">
                <a:solidFill>
                  <a:schemeClr val="tx1"/>
                </a:solidFill>
              </a:rPr>
              <a:t>jours</a:t>
            </a:r>
          </a:p>
          <a:p>
            <a:pPr algn="ctr"/>
            <a:endParaRPr lang="fr-FR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</a:rPr>
              <a:t>AVIS INFECTIEUX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NIRMATRELVIR/RITONAVIR</a:t>
            </a:r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Ou </a:t>
            </a:r>
            <a:r>
              <a:rPr lang="fr-FR" sz="1200" b="1" dirty="0">
                <a:solidFill>
                  <a:schemeClr val="tx1"/>
                </a:solidFill>
              </a:rPr>
              <a:t>TIXAGEVIMAB 300 mg/CILGAVIMAB IV 300 mg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Ou REMDESIVIR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5250" y="643724"/>
            <a:ext cx="40946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</a:t>
            </a:r>
            <a:r>
              <a:rPr lang="fr-FR" sz="1600" dirty="0" smtClean="0"/>
              <a:t>Standard of care</a:t>
            </a:r>
          </a:p>
          <a:p>
            <a:r>
              <a:rPr lang="fr-FR" sz="1600" dirty="0" smtClean="0"/>
              <a:t>    Recommandé</a:t>
            </a:r>
          </a:p>
          <a:p>
            <a:r>
              <a:rPr lang="fr-FR" sz="1600" dirty="0" smtClean="0"/>
              <a:t>    Balance bénéfice risque à discuter pour données insuffisantes et/ou effets secondaires et/ou </a:t>
            </a:r>
            <a:r>
              <a:rPr lang="fr-FR" sz="1600" dirty="0"/>
              <a:t>indications limitées</a:t>
            </a:r>
          </a:p>
          <a:p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95250" y="745408"/>
            <a:ext cx="230362" cy="14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95250" y="980118"/>
            <a:ext cx="230362" cy="178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95250" y="1234913"/>
            <a:ext cx="230362" cy="1731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3155824" y="2583627"/>
            <a:ext cx="5677988" cy="26199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i="1" dirty="0" smtClean="0">
                <a:solidFill>
                  <a:schemeClr val="tx1"/>
                </a:solidFill>
              </a:rPr>
              <a:t>Patient immunodéprimé </a:t>
            </a:r>
          </a:p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≥ 18 </a:t>
            </a:r>
            <a:r>
              <a:rPr lang="en-US" sz="1400" b="1" i="1" dirty="0" err="1" smtClean="0">
                <a:solidFill>
                  <a:schemeClr val="tx1"/>
                </a:solidFill>
              </a:rPr>
              <a:t>ans</a:t>
            </a:r>
            <a:endParaRPr lang="fr-FR" sz="1400" b="1" i="1" dirty="0">
              <a:solidFill>
                <a:schemeClr val="tx1"/>
              </a:solidFill>
            </a:endParaRPr>
          </a:p>
          <a:p>
            <a:pPr algn="ctr"/>
            <a:r>
              <a:rPr lang="fr-FR" sz="1400" b="1" i="1" dirty="0">
                <a:solidFill>
                  <a:schemeClr val="tx1"/>
                </a:solidFill>
              </a:rPr>
              <a:t>quelque soit </a:t>
            </a:r>
            <a:r>
              <a:rPr lang="fr-FR" sz="1400" b="1" i="1" dirty="0" smtClean="0">
                <a:solidFill>
                  <a:schemeClr val="tx1"/>
                </a:solidFill>
              </a:rPr>
              <a:t>sa sérologie</a:t>
            </a:r>
            <a:endParaRPr lang="fr-FR" sz="1400" b="1" i="1" dirty="0">
              <a:solidFill>
                <a:schemeClr val="tx1"/>
              </a:solidFill>
            </a:endParaRPr>
          </a:p>
          <a:p>
            <a:pPr algn="ctr"/>
            <a:r>
              <a:rPr lang="fr-FR" sz="1400" b="1" i="1" dirty="0" smtClean="0">
                <a:solidFill>
                  <a:schemeClr val="tx1"/>
                </a:solidFill>
              </a:rPr>
              <a:t>ET symptômes ≤ </a:t>
            </a:r>
            <a:r>
              <a:rPr lang="fr-FR" sz="1400" b="1" i="1" dirty="0">
                <a:solidFill>
                  <a:schemeClr val="tx1"/>
                </a:solidFill>
              </a:rPr>
              <a:t>5 jours </a:t>
            </a:r>
          </a:p>
          <a:p>
            <a:pPr algn="ctr"/>
            <a:r>
              <a:rPr lang="fr-FR" sz="1400" b="1" i="1" dirty="0" smtClean="0">
                <a:solidFill>
                  <a:schemeClr val="tx1"/>
                </a:solidFill>
              </a:rPr>
              <a:t>ET pas d’interaction médicamenteuse majeure avec le RITONAVIR</a:t>
            </a:r>
          </a:p>
          <a:p>
            <a:pPr algn="ctr"/>
            <a:r>
              <a:rPr lang="fr-FR" sz="1400" b="1" i="1" dirty="0" smtClean="0">
                <a:solidFill>
                  <a:schemeClr val="tx1"/>
                </a:solidFill>
              </a:rPr>
              <a:t>ET DFG &gt; 30</a:t>
            </a:r>
          </a:p>
          <a:p>
            <a:pPr algn="ctr"/>
            <a:r>
              <a:rPr lang="fr-FR" sz="1400" b="1" i="1" dirty="0" smtClean="0">
                <a:solidFill>
                  <a:schemeClr val="tx1"/>
                </a:solidFill>
              </a:rPr>
              <a:t>ET pas d’insuffisance hépatique sévère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NIRMATRELVIR/RITONAVIR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300 mg/100 mg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411516" y="5416125"/>
            <a:ext cx="1364615" cy="30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AMBULATOIRE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039225" y="2599987"/>
            <a:ext cx="2855161" cy="18069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Patient immunodéprimé </a:t>
            </a:r>
          </a:p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≥ 18 </a:t>
            </a:r>
            <a:r>
              <a:rPr lang="en-US" sz="1200" b="1" i="1" dirty="0" err="1">
                <a:solidFill>
                  <a:schemeClr val="tx1"/>
                </a:solidFill>
              </a:rPr>
              <a:t>ans</a:t>
            </a:r>
            <a:endParaRPr lang="fr-FR" sz="1200" b="1" i="1" dirty="0">
              <a:solidFill>
                <a:schemeClr val="tx1"/>
              </a:solidFill>
            </a:endParaRPr>
          </a:p>
          <a:p>
            <a:pPr algn="ctr"/>
            <a:r>
              <a:rPr lang="fr-FR" sz="1200" b="1" i="1" dirty="0">
                <a:solidFill>
                  <a:schemeClr val="tx1"/>
                </a:solidFill>
              </a:rPr>
              <a:t>séronégatif ou faiblement répondeur </a:t>
            </a:r>
            <a:r>
              <a:rPr lang="fr-FR" sz="1200" b="1" i="1" dirty="0" smtClean="0">
                <a:solidFill>
                  <a:schemeClr val="tx1"/>
                </a:solidFill>
              </a:rPr>
              <a:t>ET </a:t>
            </a:r>
            <a:r>
              <a:rPr lang="fr-FR" sz="1200" b="1" i="1" dirty="0">
                <a:solidFill>
                  <a:schemeClr val="tx1"/>
                </a:solidFill>
              </a:rPr>
              <a:t>symptômes ≤ 5 jours </a:t>
            </a:r>
          </a:p>
          <a:p>
            <a:pPr algn="ctr"/>
            <a:endParaRPr lang="fr-FR" sz="1200" b="1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TIXAGEVIMAB 300 mg/CILGAVIMAB IV 300 mg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9784497" y="4568400"/>
            <a:ext cx="1364615" cy="30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HDJ spé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80678" y="5214562"/>
            <a:ext cx="1364615" cy="30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Service </a:t>
            </a:r>
            <a:r>
              <a:rPr lang="fr-FR" sz="1100" b="1" kern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hospi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76199"/>
            <a:ext cx="10515600" cy="2162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Antiviral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b="1" dirty="0">
                <a:solidFill>
                  <a:srgbClr val="FF0000"/>
                </a:solidFill>
              </a:rPr>
              <a:t>NIRMATRELVIR</a:t>
            </a:r>
            <a:r>
              <a:rPr lang="fr-FR" b="1" dirty="0" smtClean="0">
                <a:solidFill>
                  <a:srgbClr val="FF0000"/>
                </a:solidFill>
              </a:rPr>
              <a:t>/RITONAVIR 300mg/100 </a:t>
            </a:r>
            <a:r>
              <a:rPr lang="fr-FR" b="1" dirty="0">
                <a:solidFill>
                  <a:srgbClr val="FF0000"/>
                </a:solidFill>
              </a:rPr>
              <a:t>mg </a:t>
            </a:r>
            <a:r>
              <a:rPr lang="fr-FR" b="1" dirty="0" smtClean="0">
                <a:solidFill>
                  <a:srgbClr val="FF0000"/>
                </a:solidFill>
              </a:rPr>
              <a:t>(PAXLOVID) x2/j - 5 jours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Symptômes ≤ </a:t>
            </a:r>
            <a:r>
              <a:rPr lang="fr-FR" b="1" dirty="0">
                <a:solidFill>
                  <a:schemeClr val="tx1"/>
                </a:solidFill>
              </a:rPr>
              <a:t>5 jours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 ET patient à risque ≥ 18 ans quelque </a:t>
            </a:r>
            <a:r>
              <a:rPr lang="fr-FR" b="1" dirty="0">
                <a:solidFill>
                  <a:schemeClr val="tx1"/>
                </a:solidFill>
              </a:rPr>
              <a:t>soit </a:t>
            </a:r>
            <a:r>
              <a:rPr lang="fr-FR" b="1" dirty="0" smtClean="0">
                <a:solidFill>
                  <a:schemeClr val="tx1"/>
                </a:solidFill>
              </a:rPr>
              <a:t>sa sérologie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ET pas d’interaction médicamenteuse avec le RITONAVIR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ET DFG &gt; 30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ET pas d’insuffisance hépatique </a:t>
            </a:r>
            <a:r>
              <a:rPr lang="fr-FR" b="1" dirty="0" smtClean="0">
                <a:solidFill>
                  <a:schemeClr val="tx1"/>
                </a:solidFill>
              </a:rPr>
              <a:t>sévère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1000" y="2314573"/>
            <a:ext cx="11430000" cy="443864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Circuit</a:t>
            </a:r>
            <a:endParaRPr lang="fr-F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traitement est dispensé par les pharmacies d’officine en ville sur présentation de l’ordonnance. La commande est passée par le pharmacien après la remise de l’ordonnance par </a:t>
            </a:r>
            <a:r>
              <a:rPr lang="fr-FR" sz="1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patient.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patients hospitalisés en </a:t>
            </a:r>
            <a:r>
              <a:rPr lang="fr-FR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intraCHU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délivrance par la pharmacie CHU.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Remise des documents d’information au patient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 des </a:t>
            </a:r>
            <a:r>
              <a:rPr lang="fr-FR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avalés entiers, ensemble, avec ou sans nourriture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 élevé d’interactions médic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amenteuses CYP3A (</a:t>
            </a:r>
            <a:r>
              <a:rPr lang="fr-FR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diapositives suivantes, consulter le RCP pour la liste complète des interactions) à vérifier impérativement avant prescription et inactivation des contraceptifs hormonaux combinés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Adaptation à la fonction rénale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Si 60 &lt; DFG ≥ 30 </a:t>
            </a:r>
            <a:r>
              <a:rPr lang="fr-FR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/min : réduire la posologie à 150 mg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PF-07321332 et 100 mg de RITONAVIR 100 mg x2/j</a:t>
            </a:r>
            <a:endParaRPr lang="fr-FR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doit pas être utilisé en cas d’insuffisance hépatique sévère (classe C de Child-</a:t>
            </a:r>
            <a:r>
              <a:rPr lang="fr-FR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Pugh</a:t>
            </a:r>
            <a:r>
              <a:rPr lang="fr-F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6903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25241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Antiviral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2000" b="1" dirty="0" smtClean="0">
                <a:solidFill>
                  <a:srgbClr val="FF0000"/>
                </a:solidFill>
              </a:rPr>
              <a:t>PF-07321332/RITONAVIR 200mg/100 </a:t>
            </a:r>
            <a:r>
              <a:rPr lang="fr-FR" sz="2000" b="1" dirty="0">
                <a:solidFill>
                  <a:srgbClr val="FF0000"/>
                </a:solidFill>
              </a:rPr>
              <a:t>mg </a:t>
            </a:r>
            <a:r>
              <a:rPr lang="fr-FR" sz="2000" b="1" dirty="0" smtClean="0">
                <a:solidFill>
                  <a:srgbClr val="FF0000"/>
                </a:solidFill>
              </a:rPr>
              <a:t>(PAXLOVID)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Symptômes ≤ </a:t>
            </a:r>
            <a:r>
              <a:rPr lang="fr-FR" sz="2000" b="1" dirty="0">
                <a:solidFill>
                  <a:schemeClr val="tx1"/>
                </a:solidFill>
              </a:rPr>
              <a:t>5 jours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 ET patient à risque ≥ 18 ans quelque </a:t>
            </a:r>
            <a:r>
              <a:rPr lang="fr-FR" sz="2000" b="1" dirty="0">
                <a:solidFill>
                  <a:schemeClr val="tx1"/>
                </a:solidFill>
              </a:rPr>
              <a:t>soit </a:t>
            </a:r>
            <a:r>
              <a:rPr lang="fr-FR" sz="2000" b="1" dirty="0" smtClean="0">
                <a:solidFill>
                  <a:schemeClr val="tx1"/>
                </a:solidFill>
              </a:rPr>
              <a:t>sa sérologie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pas d’interaction médicamenteuse avec le RITONAVIR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DFG &gt; 30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pas d’insuffisance hépatique </a:t>
            </a:r>
            <a:r>
              <a:rPr lang="fr-FR" sz="2000" b="1" dirty="0" smtClean="0">
                <a:solidFill>
                  <a:schemeClr val="tx1"/>
                </a:solidFill>
              </a:rPr>
              <a:t>sévère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41325" y="80961"/>
            <a:ext cx="10912475" cy="6749352"/>
            <a:chOff x="110" y="-147"/>
            <a:chExt cx="7460" cy="461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" y="-147"/>
              <a:ext cx="7460" cy="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-147"/>
              <a:ext cx="7466" cy="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4002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2874"/>
            <a:ext cx="10515600" cy="25241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Antiviral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2000" b="1" dirty="0" smtClean="0">
                <a:solidFill>
                  <a:srgbClr val="FF0000"/>
                </a:solidFill>
              </a:rPr>
              <a:t>PF-07321332/RITONAVIR 200mg/100 </a:t>
            </a:r>
            <a:r>
              <a:rPr lang="fr-FR" sz="2000" b="1" dirty="0">
                <a:solidFill>
                  <a:srgbClr val="FF0000"/>
                </a:solidFill>
              </a:rPr>
              <a:t>mg </a:t>
            </a:r>
            <a:r>
              <a:rPr lang="fr-FR" sz="2000" b="1" dirty="0" smtClean="0">
                <a:solidFill>
                  <a:srgbClr val="FF0000"/>
                </a:solidFill>
              </a:rPr>
              <a:t>(PAXLOVID)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Symptômes ≤ </a:t>
            </a:r>
            <a:r>
              <a:rPr lang="fr-FR" sz="2000" b="1" dirty="0">
                <a:solidFill>
                  <a:schemeClr val="tx1"/>
                </a:solidFill>
              </a:rPr>
              <a:t>5 jours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 ET patient à risque ≥ 18 ans quelque </a:t>
            </a:r>
            <a:r>
              <a:rPr lang="fr-FR" sz="2000" b="1" dirty="0">
                <a:solidFill>
                  <a:schemeClr val="tx1"/>
                </a:solidFill>
              </a:rPr>
              <a:t>soit </a:t>
            </a:r>
            <a:r>
              <a:rPr lang="fr-FR" sz="2000" b="1" dirty="0" smtClean="0">
                <a:solidFill>
                  <a:schemeClr val="tx1"/>
                </a:solidFill>
              </a:rPr>
              <a:t>sa sérologie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pas d’interaction médicamenteuse avec le RITONAVIR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DFG &gt; 30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ET pas d’insuffisance hépatique </a:t>
            </a:r>
            <a:r>
              <a:rPr lang="fr-FR" sz="2000" b="1" dirty="0" smtClean="0">
                <a:solidFill>
                  <a:schemeClr val="tx1"/>
                </a:solidFill>
              </a:rPr>
              <a:t>sévère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1750" y="-265113"/>
            <a:ext cx="12128500" cy="7388226"/>
            <a:chOff x="20" y="-167"/>
            <a:chExt cx="7640" cy="465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" y="-167"/>
              <a:ext cx="7640" cy="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" y="-167"/>
              <a:ext cx="7646" cy="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6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13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9381" y="367919"/>
            <a:ext cx="11933238" cy="6056693"/>
            <a:chOff x="-2" y="210"/>
            <a:chExt cx="7684" cy="39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" y="210"/>
              <a:ext cx="7684" cy="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210"/>
              <a:ext cx="7690" cy="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324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06510" y="81484"/>
            <a:ext cx="9903853" cy="8637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REMDESIVIR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200 mg J1, 100 mg J2, 100 mg J3 IV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33723" y="1560840"/>
            <a:ext cx="2880000" cy="47727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EFFETS INDESIRABLES (EI)</a:t>
            </a: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schemeClr val="tx1"/>
                </a:solidFill>
              </a:rPr>
              <a:t>EI fréquents nécessitant une surveillance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-    Insuffisance rénale</a:t>
            </a:r>
          </a:p>
          <a:p>
            <a:pPr marL="171450" indent="-1714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Insuffisance hépatocellulaire/hépatite</a:t>
            </a:r>
          </a:p>
          <a:p>
            <a:pPr marL="171450" indent="-1714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Réaction </a:t>
            </a:r>
            <a:r>
              <a:rPr lang="fr-FR" sz="1400" dirty="0">
                <a:solidFill>
                  <a:schemeClr val="tx1"/>
                </a:solidFill>
              </a:rPr>
              <a:t>d'hypersensibilité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schemeClr val="tx1"/>
                </a:solidFill>
              </a:rPr>
              <a:t>EI </a:t>
            </a:r>
            <a:r>
              <a:rPr lang="fr-FR" sz="1400" b="1" u="sng" dirty="0">
                <a:solidFill>
                  <a:schemeClr val="tx1"/>
                </a:solidFill>
              </a:rPr>
              <a:t>f</a:t>
            </a:r>
            <a:r>
              <a:rPr lang="fr-FR" sz="1400" b="1" u="sng" dirty="0" smtClean="0">
                <a:solidFill>
                  <a:schemeClr val="tx1"/>
                </a:solidFill>
              </a:rPr>
              <a:t>réquents :</a:t>
            </a:r>
          </a:p>
          <a:p>
            <a:endParaRPr lang="fr-FR" sz="1400" b="1" u="sng" dirty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-</a:t>
            </a:r>
            <a:r>
              <a:rPr lang="fr-FR" sz="1400" b="1" dirty="0" smtClean="0">
                <a:solidFill>
                  <a:schemeClr val="tx1"/>
                </a:solidFill>
              </a:rPr>
              <a:t> Troubles </a:t>
            </a:r>
            <a:r>
              <a:rPr lang="fr-FR" sz="1400" b="1" dirty="0">
                <a:solidFill>
                  <a:schemeClr val="tx1"/>
                </a:solidFill>
              </a:rPr>
              <a:t>gastro-intestinaux </a:t>
            </a:r>
            <a:r>
              <a:rPr lang="fr-FR" sz="1400" b="1" dirty="0" smtClean="0">
                <a:solidFill>
                  <a:schemeClr val="tx1"/>
                </a:solidFill>
              </a:rPr>
              <a:t>: </a:t>
            </a:r>
            <a:r>
              <a:rPr lang="fr-FR" sz="1400" dirty="0" smtClean="0">
                <a:solidFill>
                  <a:schemeClr val="tx1"/>
                </a:solidFill>
              </a:rPr>
              <a:t>nausées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  <a:r>
              <a:rPr lang="fr-FR" sz="1400" dirty="0" smtClean="0">
                <a:solidFill>
                  <a:schemeClr val="tx1"/>
                </a:solidFill>
              </a:rPr>
              <a:t>vomissements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- </a:t>
            </a:r>
            <a:r>
              <a:rPr lang="fr-FR" sz="1400" b="1" dirty="0" smtClean="0">
                <a:solidFill>
                  <a:schemeClr val="tx1"/>
                </a:solidFill>
              </a:rPr>
              <a:t>Troubles neurologique : </a:t>
            </a:r>
            <a:r>
              <a:rPr lang="fr-FR" sz="1400" dirty="0" smtClean="0">
                <a:solidFill>
                  <a:schemeClr val="tx1"/>
                </a:solidFill>
              </a:rPr>
              <a:t>céphalées</a:t>
            </a: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endParaRPr lang="fr-FR" sz="1300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073905" y="1560840"/>
            <a:ext cx="2880000" cy="475892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CONTRE-INDICATIONS</a:t>
            </a: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Hypersensibilité </a:t>
            </a: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substances actives ou à l'un des excipients</a:t>
            </a:r>
          </a:p>
          <a:p>
            <a:pPr marL="171450" indent="-171450">
              <a:buFontTx/>
              <a:buChar char="-"/>
            </a:pPr>
            <a:endParaRPr lang="fr-FR" sz="1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Cytolyse &gt; 5N/Insuffisance hépatique sévère</a:t>
            </a:r>
          </a:p>
          <a:p>
            <a:pPr marL="171450" indent="-171450">
              <a:buFontTx/>
              <a:buChar char="-"/>
            </a:pPr>
            <a:endParaRPr lang="fr-FR" sz="1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Insuffisance rénale sévère (clairance &lt; 30 ml/min ou hémodialyse)</a:t>
            </a:r>
          </a:p>
          <a:p>
            <a:pPr marL="171450" indent="-171450">
              <a:buFontTx/>
              <a:buChar char="-"/>
            </a:pPr>
            <a:endParaRPr lang="fr-FR" sz="1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Femme enceinte </a:t>
            </a:r>
            <a:r>
              <a:rPr lang="fr-FR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allaitement </a:t>
            </a:r>
            <a:endParaRPr lang="fr-FR" sz="1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fr-FR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014087" y="1594826"/>
            <a:ext cx="3083165" cy="47047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INTERACTIONS MEDICAMENTEUSES* : 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400" b="1" dirty="0" smtClean="0">
                <a:solidFill>
                  <a:schemeClr val="tx1"/>
                </a:solidFill>
              </a:rPr>
              <a:t>ffets </a:t>
            </a:r>
            <a:r>
              <a:rPr lang="fr-FR" sz="1400" b="1" dirty="0">
                <a:solidFill>
                  <a:schemeClr val="tx1"/>
                </a:solidFill>
              </a:rPr>
              <a:t>des autres médicaments sur le </a:t>
            </a:r>
            <a:r>
              <a:rPr lang="fr-FR" sz="1400" b="1" dirty="0" err="1" smtClean="0">
                <a:solidFill>
                  <a:schemeClr val="tx1"/>
                </a:solidFill>
              </a:rPr>
              <a:t>remdesivir</a:t>
            </a:r>
            <a:r>
              <a:rPr lang="fr-FR" sz="1400" b="1" dirty="0" smtClean="0">
                <a:solidFill>
                  <a:schemeClr val="tx1"/>
                </a:solidFill>
              </a:rPr>
              <a:t> : </a:t>
            </a:r>
            <a:r>
              <a:rPr lang="fr-FR" sz="1400" dirty="0">
                <a:solidFill>
                  <a:schemeClr val="tx1"/>
                </a:solidFill>
              </a:rPr>
              <a:t>i</a:t>
            </a:r>
            <a:r>
              <a:rPr lang="fr-FR" sz="1400" dirty="0" smtClean="0">
                <a:solidFill>
                  <a:schemeClr val="tx1"/>
                </a:solidFill>
              </a:rPr>
              <a:t>n vitro</a:t>
            </a:r>
            <a:r>
              <a:rPr lang="fr-FR" sz="1400" dirty="0">
                <a:solidFill>
                  <a:schemeClr val="tx1"/>
                </a:solidFill>
              </a:rPr>
              <a:t>, le </a:t>
            </a:r>
            <a:r>
              <a:rPr lang="fr-FR" sz="1400" dirty="0" err="1">
                <a:solidFill>
                  <a:schemeClr val="tx1"/>
                </a:solidFill>
              </a:rPr>
              <a:t>remdesivir</a:t>
            </a:r>
            <a:r>
              <a:rPr lang="fr-FR" sz="1400" dirty="0">
                <a:solidFill>
                  <a:schemeClr val="tx1"/>
                </a:solidFill>
              </a:rPr>
              <a:t> est un substrat des </a:t>
            </a:r>
            <a:r>
              <a:rPr lang="fr-FR" sz="1400" dirty="0" smtClean="0">
                <a:solidFill>
                  <a:schemeClr val="tx1"/>
                </a:solidFill>
              </a:rPr>
              <a:t>estérases, des </a:t>
            </a:r>
            <a:r>
              <a:rPr lang="fr-FR" sz="1400" dirty="0">
                <a:solidFill>
                  <a:schemeClr val="tx1"/>
                </a:solidFill>
              </a:rPr>
              <a:t>enzymes métabolisant les médicaments CYP2C8, CYP2D6 et CYP3A4, et est un substrat des polypeptides transporteurs d’anions organiques 1B1 (OATP1B1) et des transporteurs de </a:t>
            </a:r>
            <a:r>
              <a:rPr lang="fr-FR" sz="1400" dirty="0" err="1">
                <a:solidFill>
                  <a:schemeClr val="tx1"/>
                </a:solidFill>
              </a:rPr>
              <a:t>glycoprotéinesP</a:t>
            </a:r>
            <a:r>
              <a:rPr lang="fr-FR" sz="1400" dirty="0">
                <a:solidFill>
                  <a:schemeClr val="tx1"/>
                </a:solidFill>
              </a:rPr>
              <a:t> (P-gp</a:t>
            </a:r>
            <a:r>
              <a:rPr lang="fr-FR" sz="1400" dirty="0" smtClean="0">
                <a:solidFill>
                  <a:schemeClr val="tx1"/>
                </a:solidFill>
              </a:rPr>
              <a:t>).</a:t>
            </a: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r>
              <a:rPr lang="fr-FR" sz="1400" b="1" dirty="0">
                <a:solidFill>
                  <a:schemeClr val="tx1"/>
                </a:solidFill>
              </a:rPr>
              <a:t>Effets du </a:t>
            </a:r>
            <a:r>
              <a:rPr lang="fr-FR" sz="1400" b="1" dirty="0" err="1">
                <a:solidFill>
                  <a:schemeClr val="tx1"/>
                </a:solidFill>
              </a:rPr>
              <a:t>remdesivir</a:t>
            </a:r>
            <a:r>
              <a:rPr lang="fr-FR" sz="1400" b="1" dirty="0">
                <a:solidFill>
                  <a:schemeClr val="tx1"/>
                </a:solidFill>
              </a:rPr>
              <a:t> sur les autres </a:t>
            </a:r>
            <a:r>
              <a:rPr lang="fr-FR" sz="1400" b="1" dirty="0" smtClean="0">
                <a:solidFill>
                  <a:schemeClr val="tx1"/>
                </a:solidFill>
              </a:rPr>
              <a:t>médicaments : </a:t>
            </a:r>
            <a:r>
              <a:rPr lang="fr-FR" sz="1400" dirty="0">
                <a:solidFill>
                  <a:schemeClr val="tx1"/>
                </a:solidFill>
              </a:rPr>
              <a:t>in vitro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l</a:t>
            </a:r>
            <a:r>
              <a:rPr lang="fr-FR" sz="1400" dirty="0" smtClean="0">
                <a:solidFill>
                  <a:schemeClr val="tx1"/>
                </a:solidFill>
              </a:rPr>
              <a:t>e </a:t>
            </a:r>
            <a:r>
              <a:rPr lang="fr-FR" sz="1400" dirty="0" err="1">
                <a:solidFill>
                  <a:schemeClr val="tx1"/>
                </a:solidFill>
              </a:rPr>
              <a:t>remdesivir</a:t>
            </a:r>
            <a:r>
              <a:rPr lang="fr-FR" sz="1400" dirty="0">
                <a:solidFill>
                  <a:schemeClr val="tx1"/>
                </a:solidFill>
              </a:rPr>
              <a:t> peut augmenter transitoirement les concentrations plasmatiques des médicaments qui sont des substrats de CYP3A ou d’OATP </a:t>
            </a:r>
            <a:r>
              <a:rPr lang="fr-FR" sz="1400" dirty="0" smtClean="0">
                <a:solidFill>
                  <a:schemeClr val="tx1"/>
                </a:solidFill>
              </a:rPr>
              <a:t>1B1/1B3 (effet inhibiteur). </a:t>
            </a:r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9157434" y="1607558"/>
            <a:ext cx="2880000" cy="4725990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solidFill>
                  <a:schemeClr val="tx1"/>
                </a:solidFill>
              </a:rPr>
              <a:t>SURVEILLANCE</a:t>
            </a: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tx1"/>
                </a:solidFill>
              </a:rPr>
              <a:t>Clinique</a:t>
            </a:r>
            <a:r>
              <a:rPr lang="fr-FR" sz="1400" b="1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Troubles digestifs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Réaction d'hypersensibilité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Biologique</a:t>
            </a:r>
            <a:r>
              <a:rPr lang="fr-FR" sz="1400" b="1" u="sng" dirty="0">
                <a:solidFill>
                  <a:schemeClr val="tx1"/>
                </a:solidFill>
              </a:rPr>
              <a:t> </a:t>
            </a:r>
            <a:endParaRPr lang="fr-FR" sz="1400" b="1" u="sng" dirty="0" smtClean="0">
              <a:solidFill>
                <a:schemeClr val="tx1"/>
              </a:solidFill>
            </a:endParaRPr>
          </a:p>
          <a:p>
            <a:r>
              <a:rPr lang="fr-FR" sz="1400" dirty="0" smtClean="0">
                <a:solidFill>
                  <a:schemeClr val="tx1"/>
                </a:solidFill>
              </a:rPr>
              <a:t>Bilan rénal 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Bilan hépatique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Autres: </a:t>
            </a:r>
            <a:r>
              <a:rPr lang="fr-FR" sz="1400" b="1" dirty="0" smtClean="0">
                <a:solidFill>
                  <a:schemeClr val="tx1"/>
                </a:solidFill>
              </a:rPr>
              <a:t>Fiche de suivie ANSM et </a:t>
            </a:r>
            <a:r>
              <a:rPr lang="fr-FR" sz="1400" b="1" dirty="0">
                <a:solidFill>
                  <a:schemeClr val="tx1"/>
                </a:solidFill>
              </a:rPr>
              <a:t>d</a:t>
            </a:r>
            <a:r>
              <a:rPr lang="fr-FR" sz="1400" b="1" dirty="0" smtClean="0">
                <a:solidFill>
                  <a:schemeClr val="tx1"/>
                </a:solidFill>
              </a:rPr>
              <a:t>éclaration EI et EIG** : </a:t>
            </a:r>
            <a:r>
              <a:rPr lang="fr-FR" sz="1400" dirty="0" smtClean="0">
                <a:solidFill>
                  <a:schemeClr val="tx1"/>
                </a:solidFill>
              </a:rPr>
              <a:t>par le prescripteur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9466524" y="3704897"/>
          <a:ext cx="2428938" cy="1198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69"/>
                <a:gridCol w="1214469"/>
              </a:tblGrid>
              <a:tr h="32258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Cytolyse ≥ 5 N 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STOP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5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Cytolyse &lt;5 N </a:t>
                      </a:r>
                    </a:p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Poursuite </a:t>
                      </a:r>
                      <a:r>
                        <a:rPr lang="fr-FR" sz="1200" dirty="0" err="1" smtClean="0"/>
                        <a:t>remdesivir</a:t>
                      </a:r>
                      <a:r>
                        <a:rPr lang="fr-FR" sz="1200" dirty="0" smtClean="0"/>
                        <a:t> et contrôle BH 24-48h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862373" y="6505943"/>
            <a:ext cx="7405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*interactions thérapeutiques et effets indésirables : CF    </a:t>
            </a:r>
            <a:r>
              <a:rPr lang="fr-FR" sz="1000" dirty="0">
                <a:hlinkClick r:id="rId2"/>
              </a:rPr>
              <a:t>https://www.covid19-druginteractions.org</a:t>
            </a:r>
            <a:r>
              <a:rPr lang="fr-FR" sz="1000" dirty="0" smtClean="0">
                <a:hlinkClick r:id="rId2"/>
              </a:rPr>
              <a:t>/</a:t>
            </a:r>
            <a:r>
              <a:rPr lang="fr-FR" sz="1000" dirty="0" smtClean="0"/>
              <a:t> </a:t>
            </a:r>
            <a:r>
              <a:rPr lang="fr-FR" sz="1000" i="1" dirty="0" smtClean="0"/>
              <a:t> </a:t>
            </a:r>
            <a:r>
              <a:rPr lang="fr-FR" sz="1000" i="1" dirty="0"/>
              <a:t>(Liverpool Drug Interactions Group</a:t>
            </a:r>
            <a:r>
              <a:rPr lang="fr-FR" sz="1000" i="1" dirty="0" smtClean="0"/>
              <a:t>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482972" y="1088330"/>
            <a:ext cx="4941865" cy="3686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Si prescription : Appel PHARMACIE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4263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68524"/>
            <a:ext cx="105156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100" b="1" dirty="0" smtClean="0"/>
              <a:t>Population à risque :</a:t>
            </a:r>
            <a:endParaRPr lang="fr-FR" sz="1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Les </a:t>
            </a:r>
            <a:r>
              <a:rPr lang="fr-FR" sz="1100" b="1" dirty="0"/>
              <a:t>patients ayant un déficit de l’immunité lié à une pathologie ou à des traitements 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Chimiothérapie </a:t>
            </a:r>
            <a:r>
              <a:rPr lang="fr-FR" sz="1100" dirty="0"/>
              <a:t>en cours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Transplantation </a:t>
            </a:r>
            <a:r>
              <a:rPr lang="fr-FR" sz="1100" dirty="0"/>
              <a:t>d’organe solide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Allogreffe </a:t>
            </a:r>
            <a:r>
              <a:rPr lang="fr-FR" sz="1100" dirty="0"/>
              <a:t>de cellules souches hématopoïétiques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Maladie </a:t>
            </a:r>
            <a:r>
              <a:rPr lang="fr-FR" sz="1100" dirty="0"/>
              <a:t>rénale avec DFG &lt;30 </a:t>
            </a:r>
            <a:r>
              <a:rPr lang="fr-FR" sz="1100" dirty="0" err="1"/>
              <a:t>mL</a:t>
            </a:r>
            <a:r>
              <a:rPr lang="fr-FR" sz="1100" dirty="0"/>
              <a:t>/min ou dialyse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Lupus </a:t>
            </a:r>
            <a:r>
              <a:rPr lang="fr-FR" sz="1100" dirty="0"/>
              <a:t>systémique ou vascularite avec traitement immunosuppresseur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Traitement </a:t>
            </a:r>
            <a:r>
              <a:rPr lang="fr-FR" sz="1100" dirty="0"/>
              <a:t>par corticoïde &gt;10 mg/jour d'équivalent prednisone pendant plus de 2 semaines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Traitement </a:t>
            </a:r>
            <a:r>
              <a:rPr lang="fr-FR" sz="1100" dirty="0"/>
              <a:t>immunosuppresseur incluant </a:t>
            </a:r>
            <a:r>
              <a:rPr lang="fr-FR" sz="1100" dirty="0" err="1"/>
              <a:t>rituximab</a:t>
            </a:r>
            <a:r>
              <a:rPr lang="fr-FR" sz="11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100" dirty="0" smtClean="0"/>
              <a:t>Infection </a:t>
            </a:r>
            <a:r>
              <a:rPr lang="fr-FR" sz="1100" dirty="0"/>
              <a:t>par le VIH non contrôlée ou stade SIDA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Les sujets à risque de complications </a:t>
            </a:r>
            <a:r>
              <a:rPr lang="fr-FR" sz="1100" dirty="0" smtClean="0"/>
              <a:t>:</a:t>
            </a:r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 smtClean="0"/>
          </a:p>
          <a:p>
            <a:pPr marL="457200" lvl="1" indent="0" algn="ctr">
              <a:buNone/>
            </a:pPr>
            <a:endParaRPr lang="fr-FR" sz="1100" dirty="0"/>
          </a:p>
          <a:p>
            <a:pPr marL="457200" lvl="1" indent="0" algn="ctr">
              <a:buNone/>
            </a:pPr>
            <a:endParaRPr lang="fr-FR" sz="1100" dirty="0"/>
          </a:p>
          <a:p>
            <a:pPr marL="457200" lvl="1" indent="0" algn="ctr">
              <a:buNone/>
            </a:pPr>
            <a:endParaRPr lang="fr-FR" sz="1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100" b="1" dirty="0" smtClean="0"/>
              <a:t>Patients </a:t>
            </a:r>
            <a:r>
              <a:rPr lang="fr-FR" sz="1100" b="1" dirty="0"/>
              <a:t>de plus de 80 ans 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189271" y="4581524"/>
          <a:ext cx="671635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177"/>
                <a:gridCol w="3358177"/>
              </a:tblGrid>
              <a:tr h="1335289">
                <a:tc>
                  <a:txBody>
                    <a:bodyPr/>
                    <a:lstStyle/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Obésité (IMC &gt;30),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BPCO et insuffisance respiratoire chronique,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Hypertension artérielle compliquée,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Insuffisance cardiaque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Diabète (de type 1 et de type 2)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Insuffisance rénale chronique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Fibrose pulmonaire idiopathique</a:t>
                      </a:r>
                    </a:p>
                    <a:p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Sclérose latérale amyotrophique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Pathologies rares du foie y compris hépatites auto-immunes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Myopathies avec capacité vitale forcée &lt;70%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Autres pathologies rares définies par les filières de santé maladies rares (FSMR) </a:t>
                      </a:r>
                    </a:p>
                    <a:p>
                      <a:pPr lvl="2">
                        <a:buFont typeface="Arial" charset="0"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Trisomie 21 </a:t>
                      </a:r>
                    </a:p>
                    <a:p>
                      <a:endParaRPr lang="fr-FR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838200" y="116883"/>
            <a:ext cx="10515600" cy="1416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Anticorps anti SARS-CoV-2 en traitement curatif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fr-FR" sz="2000" b="1" dirty="0">
                <a:solidFill>
                  <a:srgbClr val="FF0000"/>
                </a:solidFill>
              </a:rPr>
              <a:t>TIXAGEVIMAB 300 mg/CILGAVIMAB IV 300 mg </a:t>
            </a:r>
            <a:r>
              <a:rPr lang="fr-FR" sz="2000" b="1" dirty="0" smtClean="0">
                <a:solidFill>
                  <a:srgbClr val="FF0000"/>
                </a:solidFill>
              </a:rPr>
              <a:t>(EVUSHELD)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245985" y="2621892"/>
            <a:ext cx="4519930" cy="308358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Circuit </a:t>
            </a:r>
            <a:endParaRPr lang="fr-FR" sz="2200" b="1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fr-F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 nominative compassionnelle faite par le médecin en charge du patient sur e-saturne</a:t>
            </a:r>
          </a:p>
          <a:p>
            <a:pPr>
              <a:lnSpc>
                <a:spcPct val="107000"/>
              </a:lnSpc>
            </a:pPr>
            <a:endParaRPr lang="fr-FR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Précautions d’emploi pour les patients ayant au moins 2 facteurs de risque cardiovasculaires (dyslipidémie, diabète, obésité, hypertension, tabagisme, sujet âgé)</a:t>
            </a:r>
          </a:p>
          <a:p>
            <a:pPr>
              <a:lnSpc>
                <a:spcPct val="107000"/>
              </a:lnSpc>
            </a:pP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2975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4828832" y="568247"/>
            <a:ext cx="3505810" cy="60735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COVID 19 modéré/sévère</a:t>
            </a:r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 Sous </a:t>
            </a:r>
            <a:r>
              <a:rPr lang="fr-FR" sz="1600" b="1" dirty="0">
                <a:solidFill>
                  <a:schemeClr val="tx1"/>
                </a:solidFill>
              </a:rPr>
              <a:t>o</a:t>
            </a:r>
            <a:r>
              <a:rPr lang="fr-FR" sz="1600" b="1" dirty="0" smtClean="0">
                <a:solidFill>
                  <a:schemeClr val="tx1"/>
                </a:solidFill>
              </a:rPr>
              <a:t>xygénothérapie &lt; 6L O2/mn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293" y="5222326"/>
            <a:ext cx="218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*</a:t>
            </a:r>
            <a:r>
              <a:rPr lang="fr-FR" sz="1000" i="1" dirty="0" smtClean="0"/>
              <a:t>Evaluation </a:t>
            </a:r>
            <a:r>
              <a:rPr lang="fr-FR" sz="1000" i="1" dirty="0"/>
              <a:t>du risque d’anguillulose (pays tropicaux-subtropicaux : </a:t>
            </a:r>
            <a:endParaRPr lang="fr-FR" sz="1000" i="1" dirty="0" smtClean="0"/>
          </a:p>
          <a:p>
            <a:r>
              <a:rPr lang="fr-FR" sz="1000" i="1" dirty="0" smtClean="0"/>
              <a:t>Afrique </a:t>
            </a:r>
            <a:r>
              <a:rPr lang="fr-FR" sz="1000" i="1" dirty="0" err="1"/>
              <a:t>sub</a:t>
            </a:r>
            <a:r>
              <a:rPr lang="fr-FR" sz="1000" i="1" dirty="0"/>
              <a:t> saharienne, Asie, Amérique du sud, Antilles….)/TTT </a:t>
            </a:r>
            <a:r>
              <a:rPr lang="fr-FR" sz="1000" i="1" dirty="0" err="1" smtClean="0"/>
              <a:t>ivermectine</a:t>
            </a:r>
            <a:endParaRPr lang="fr-FR" sz="1000" i="1" dirty="0" smtClean="0"/>
          </a:p>
        </p:txBody>
      </p:sp>
      <p:sp>
        <p:nvSpPr>
          <p:cNvPr id="37" name="ZoneTexte 36"/>
          <p:cNvSpPr txBox="1"/>
          <p:nvPr/>
        </p:nvSpPr>
        <p:spPr>
          <a:xfrm>
            <a:off x="8766018" y="1791885"/>
            <a:ext cx="2143432" cy="4001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Patient transplanté : ADAPATION TTT</a:t>
            </a:r>
          </a:p>
          <a:p>
            <a:pPr algn="ctr"/>
            <a:r>
              <a:rPr lang="fr-FR" sz="1000" dirty="0" smtClean="0"/>
              <a:t>Avis GREFFEUR / </a:t>
            </a:r>
            <a:r>
              <a:rPr lang="fr-FR" sz="1000" dirty="0"/>
              <a:t>INFECTIEUX 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6581737" y="1163654"/>
            <a:ext cx="13146" cy="4150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4828832" y="1578751"/>
            <a:ext cx="3505810" cy="8263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Standard of care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DEXAMETHASONE</a:t>
            </a:r>
            <a:r>
              <a:rPr lang="fr-FR" sz="1400" b="1" baseline="30000" dirty="0">
                <a:solidFill>
                  <a:schemeClr val="tx1"/>
                </a:solidFill>
              </a:rPr>
              <a:t>*</a:t>
            </a:r>
            <a:r>
              <a:rPr lang="fr-FR" sz="1400" b="1" dirty="0" smtClean="0">
                <a:solidFill>
                  <a:schemeClr val="tx1"/>
                </a:solidFill>
              </a:rPr>
              <a:t> 6mg IV ou PO/j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Durée : 24h après sevrage O2-max 10 jrs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3300575" y="4359179"/>
            <a:ext cx="6395886" cy="21177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Si </a:t>
            </a:r>
            <a:r>
              <a:rPr lang="fr-FR" sz="1400" b="1" dirty="0">
                <a:solidFill>
                  <a:schemeClr val="tx1"/>
                </a:solidFill>
              </a:rPr>
              <a:t>évolution défavorable </a:t>
            </a:r>
            <a:r>
              <a:rPr lang="fr-FR" sz="1400" b="1" dirty="0" smtClean="0">
                <a:solidFill>
                  <a:schemeClr val="tx1"/>
                </a:solidFill>
              </a:rPr>
              <a:t>à 48-72h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(majoration </a:t>
            </a:r>
            <a:r>
              <a:rPr lang="fr-FR" sz="1400" dirty="0">
                <a:solidFill>
                  <a:schemeClr val="tx1"/>
                </a:solidFill>
              </a:rPr>
              <a:t>besoins en O2 &gt; </a:t>
            </a:r>
            <a:r>
              <a:rPr lang="fr-FR" sz="1400" dirty="0" smtClean="0">
                <a:solidFill>
                  <a:schemeClr val="tx1"/>
                </a:solidFill>
              </a:rPr>
              <a:t>4L/mn et/ou majoration syndrome inflammatoire)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Avis </a:t>
            </a:r>
            <a:r>
              <a:rPr lang="fr-FR" sz="1400" b="1" dirty="0">
                <a:solidFill>
                  <a:schemeClr val="tx1"/>
                </a:solidFill>
              </a:rPr>
              <a:t>INFECTIEUX/REA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Discuter traitement spécifique par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BARICITINIB</a:t>
            </a:r>
            <a:r>
              <a:rPr lang="fr-FR" sz="1400" dirty="0" smtClean="0">
                <a:solidFill>
                  <a:schemeClr val="tx1"/>
                </a:solidFill>
              </a:rPr>
              <a:t> si phase inflammatoire. 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</a:rPr>
              <a:t>Privilégier </a:t>
            </a:r>
            <a:r>
              <a:rPr lang="fr-FR" sz="1400" dirty="0">
                <a:solidFill>
                  <a:schemeClr val="tx1"/>
                </a:solidFill>
              </a:rPr>
              <a:t>l’inclusion dans l’essai </a:t>
            </a:r>
            <a:r>
              <a:rPr lang="fr-FR" sz="1400" dirty="0" smtClean="0">
                <a:solidFill>
                  <a:schemeClr val="tx1"/>
                </a:solidFill>
              </a:rPr>
              <a:t>thérapeutique Bari-</a:t>
            </a:r>
            <a:r>
              <a:rPr lang="fr-FR" sz="1400" dirty="0" err="1" smtClean="0">
                <a:solidFill>
                  <a:schemeClr val="tx1"/>
                </a:solidFill>
              </a:rPr>
              <a:t>Solidact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en réanimation </a:t>
            </a:r>
          </a:p>
          <a:p>
            <a:pPr marL="171450" indent="-171450" algn="just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TOCILIZUMAB</a:t>
            </a:r>
            <a:r>
              <a:rPr lang="fr-FR" sz="1400" dirty="0" smtClean="0">
                <a:solidFill>
                  <a:schemeClr val="tx1"/>
                </a:solidFill>
              </a:rPr>
              <a:t> si phase inflammatoire,</a:t>
            </a:r>
          </a:p>
          <a:p>
            <a:pPr marL="171450" indent="-171450" algn="just">
              <a:buFontTx/>
              <a:buChar char="-"/>
            </a:pPr>
            <a:r>
              <a:rPr lang="fr-FR" sz="1400" b="1" dirty="0" smtClean="0">
                <a:solidFill>
                  <a:schemeClr val="tx1"/>
                </a:solidFill>
              </a:rPr>
              <a:t>PLASMA </a:t>
            </a:r>
            <a:r>
              <a:rPr lang="fr-FR" sz="1400" b="1" dirty="0">
                <a:solidFill>
                  <a:schemeClr val="tx1"/>
                </a:solidFill>
              </a:rPr>
              <a:t>DE CONVALESCENT </a:t>
            </a:r>
            <a:r>
              <a:rPr lang="fr-FR" sz="1400" dirty="0">
                <a:solidFill>
                  <a:schemeClr val="tx1"/>
                </a:solidFill>
              </a:rPr>
              <a:t>si immunodépression </a:t>
            </a:r>
            <a:r>
              <a:rPr lang="fr-FR" sz="1400" dirty="0" smtClean="0">
                <a:solidFill>
                  <a:schemeClr val="tx1"/>
                </a:solidFill>
              </a:rPr>
              <a:t>B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394596" y="2772769"/>
            <a:ext cx="6206603" cy="1418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Si patient très à risque NON REPONDEUR/FAIBLEMENT REPONDEUR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TIXAGEVIMAB 300 mg/CILGAVIMAB IV 300 mg (EVUSHELD)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Privilégier l’inclusion dans l’essai thérapeutique DISCOVERY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98518" y="24139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96192"/>
            <a:ext cx="676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TRAITEMENTS </a:t>
            </a:r>
            <a:r>
              <a:rPr lang="fr-FR" sz="2400" b="1" i="1" dirty="0" smtClean="0">
                <a:solidFill>
                  <a:srgbClr val="FF0000"/>
                </a:solidFill>
              </a:rPr>
              <a:t>CURATIFS </a:t>
            </a:r>
            <a:r>
              <a:rPr lang="fr-FR" b="1" i="1" dirty="0" smtClean="0">
                <a:solidFill>
                  <a:srgbClr val="FF0000"/>
                </a:solidFill>
              </a:rPr>
              <a:t>(</a:t>
            </a:r>
            <a:r>
              <a:rPr lang="fr-FR" b="1" i="1" dirty="0">
                <a:solidFill>
                  <a:srgbClr val="FF0000"/>
                </a:solidFill>
              </a:rPr>
              <a:t>variant omicron </a:t>
            </a:r>
            <a:r>
              <a:rPr lang="fr-FR" b="1" i="1" dirty="0" smtClean="0">
                <a:solidFill>
                  <a:srgbClr val="FF0000"/>
                </a:solidFill>
              </a:rPr>
              <a:t>BA.2 prédominant</a:t>
            </a:r>
            <a:r>
              <a:rPr lang="fr-FR" b="1" i="1" dirty="0">
                <a:solidFill>
                  <a:srgbClr val="FF0000"/>
                </a:solidFill>
              </a:rPr>
              <a:t>)</a:t>
            </a:r>
          </a:p>
          <a:p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2794" y="635414"/>
            <a:ext cx="40946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</a:t>
            </a:r>
            <a:r>
              <a:rPr lang="fr-FR" sz="1600" dirty="0" smtClean="0"/>
              <a:t>Standard of care</a:t>
            </a:r>
          </a:p>
          <a:p>
            <a:r>
              <a:rPr lang="fr-FR" sz="1600" dirty="0" smtClean="0"/>
              <a:t>    Recommandé</a:t>
            </a:r>
          </a:p>
          <a:p>
            <a:r>
              <a:rPr lang="fr-FR" sz="1600" dirty="0" smtClean="0"/>
              <a:t>    Balance bénéfice risque à discuter pour données insuffisantes et/ou effets secondaires et/ou indications limitées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206693" y="763023"/>
            <a:ext cx="230362" cy="1458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06693" y="989581"/>
            <a:ext cx="230362" cy="178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06693" y="1254802"/>
            <a:ext cx="230362" cy="1731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F7298D4-9E6C-4904-9AC3-579C182C3A16}"/>
              </a:ext>
            </a:extLst>
          </p:cNvPr>
          <p:cNvSpPr txBox="1"/>
          <p:nvPr/>
        </p:nvSpPr>
        <p:spPr>
          <a:xfrm>
            <a:off x="13479" y="6475165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V17 03/05/2022</a:t>
            </a:r>
            <a:endParaRPr lang="fr-FR" sz="1200" b="1" i="1" dirty="0"/>
          </a:p>
        </p:txBody>
      </p:sp>
    </p:spTree>
    <p:extLst>
      <p:ext uri="{BB962C8B-B14F-4D97-AF65-F5344CB8AC3E}">
        <p14:creationId xmlns:p14="http://schemas.microsoft.com/office/powerpoint/2010/main" val="18569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2022</Words>
  <Application>Microsoft Office PowerPoint</Application>
  <PresentationFormat>Grand écran</PresentationFormat>
  <Paragraphs>516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 </vt:lpstr>
      <vt:lpstr> 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</vt:vector>
  </TitlesOfParts>
  <Company>CHU de Lille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ASSAF Ady</dc:creator>
  <cp:lastModifiedBy>VUOTTO Fanny</cp:lastModifiedBy>
  <cp:revision>248</cp:revision>
  <cp:lastPrinted>2021-12-13T09:55:21Z</cp:lastPrinted>
  <dcterms:created xsi:type="dcterms:W3CDTF">2021-03-18T14:47:21Z</dcterms:created>
  <dcterms:modified xsi:type="dcterms:W3CDTF">2022-05-23T08:49:54Z</dcterms:modified>
</cp:coreProperties>
</file>